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99" r:id="rId5"/>
    <p:sldId id="300" r:id="rId6"/>
    <p:sldId id="301" r:id="rId7"/>
    <p:sldId id="302" r:id="rId8"/>
    <p:sldId id="303" r:id="rId9"/>
    <p:sldId id="304" r:id="rId10"/>
    <p:sldId id="260" r:id="rId11"/>
    <p:sldId id="305" r:id="rId12"/>
    <p:sldId id="306" r:id="rId13"/>
    <p:sldId id="309" r:id="rId14"/>
    <p:sldId id="307" r:id="rId15"/>
    <p:sldId id="308" r:id="rId16"/>
    <p:sldId id="331" r:id="rId17"/>
    <p:sldId id="310" r:id="rId18"/>
    <p:sldId id="311" r:id="rId19"/>
    <p:sldId id="329" r:id="rId20"/>
    <p:sldId id="313" r:id="rId21"/>
    <p:sldId id="312" r:id="rId22"/>
    <p:sldId id="332" r:id="rId23"/>
    <p:sldId id="314" r:id="rId24"/>
    <p:sldId id="318" r:id="rId25"/>
    <p:sldId id="319" r:id="rId26"/>
    <p:sldId id="321" r:id="rId27"/>
    <p:sldId id="324" r:id="rId28"/>
    <p:sldId id="328" r:id="rId29"/>
    <p:sldId id="325" r:id="rId30"/>
    <p:sldId id="326" r:id="rId31"/>
    <p:sldId id="327" r:id="rId32"/>
    <p:sldId id="330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C31"/>
    <a:srgbClr val="008A3E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73C7A-2032-4D63-9F9D-4CA65FAE6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D690C4-BC5F-452C-85E5-32411C016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4B5645-B4D9-4906-AE6D-2F844CCA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E3DA-BBA3-459E-950C-80960851DB1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663194-B3FE-48EC-A365-4053C3F8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F2C115-A949-4E34-A62C-DA2EDB9A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80FC-43EE-4BDA-ADFB-60C8C1395F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08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09E10-102A-4A70-AB0E-F5780874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5257C8-5BBF-4AA2-BA07-552884769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EC5CF-2FC7-4D24-B56B-EA9D86A9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E3DA-BBA3-459E-950C-80960851DB1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C7CEE-C8E4-44A2-805F-429FAA08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6B459A-CAC7-4ED6-B91A-A9F73EFD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80FC-43EE-4BDA-ADFB-60C8C1395F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86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852736-6F62-4879-9539-BE59258E7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FCBA97-AB03-4CF7-9DB6-78C6A7B58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C854A6-D708-47C0-9846-97BFEB4D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E3DA-BBA3-459E-950C-80960851DB1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567303-5973-4296-8245-434B4442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A691FF-77CC-4F1F-AE22-89582ECF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80FC-43EE-4BDA-ADFB-60C8C1395F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11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E1B6E-83BB-4545-9B72-21AEBDE9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7D88A9-43D6-4CB7-A510-4A16D5D28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8BF58D-6B91-4412-BE2E-EAA0BBDEF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E3DA-BBA3-459E-950C-80960851DB1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A8EA78-DBEA-4B0C-B506-BD9A3434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7F53BD-CCC3-4FB9-A776-02F97189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80FC-43EE-4BDA-ADFB-60C8C1395F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08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A73D6-F0BD-4E16-970A-A813B946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105520-C946-4C8C-9426-AEC32304E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826449-435F-4C6D-AE65-7773BC9B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E3DA-BBA3-459E-950C-80960851DB1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B67861-E670-4CCC-963A-F5C4E540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F68530-9D21-4CFA-BAF2-BAFD88BD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80FC-43EE-4BDA-ADFB-60C8C1395F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31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8BFA8-EC46-41BD-898A-B5241D35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578EE-043F-4E1B-80B9-64C589194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D32D23-F0E6-4B63-81C7-D65CA452B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9C5CE4-30DC-49AF-A848-3249C782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E3DA-BBA3-459E-950C-80960851DB1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9D3C5D-97DA-4AC1-99DC-5D4862D2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FA7495-9D8B-4868-B4E8-D76E80A2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80FC-43EE-4BDA-ADFB-60C8C1395F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4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DBF01-B02B-42CB-B94A-63FB9CC8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BEC285-39EE-4721-AAE9-238C3D17A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366C9D-694D-416F-9AAF-383BAEE68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72F8B7-BE25-4F4F-B874-855C03866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5F3870-A3B6-434D-B7A3-747475336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2D1481-187C-4462-AEF1-9F6DC84C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E3DA-BBA3-459E-950C-80960851DB1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CA9E930-AD23-410E-BF01-26C7B3AD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E760F1-5BC1-4A5A-AC30-A279859F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80FC-43EE-4BDA-ADFB-60C8C1395F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80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F40DB-26D1-4045-A598-48AA972A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B5417B-91D9-46FB-86B3-9B6E561D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E3DA-BBA3-459E-950C-80960851DB1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C27498-D097-474D-827B-45F7EDB9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0FB3A1-D4F5-4912-8CB6-4D861109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80FC-43EE-4BDA-ADFB-60C8C1395F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49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807530-4BFB-46F4-93E0-E78315DD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E3DA-BBA3-459E-950C-80960851DB1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C859738-A7D0-48A8-B998-0EFD80FC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5D07B8-3A06-4ACA-B038-82EA2D00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80FC-43EE-4BDA-ADFB-60C8C1395F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72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6F358-11CB-46EE-A455-F945FDDD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3B2DA5-6BFE-4D3B-9496-AE503CAE6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95D6D5-472F-4857-8BE3-7649FE5D9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02352C-954C-45A2-92D7-7F544E12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E3DA-BBA3-459E-950C-80960851DB1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675DCB-8396-476D-9CB1-A6EC4854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F219C9-1581-469F-9F61-2C0C2914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80FC-43EE-4BDA-ADFB-60C8C1395F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58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F0FE4-67A5-4CCB-8FC9-6B936937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1EE7B5-44BF-41C9-8326-62118AC02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FA2502-AE40-40C4-AF11-F49C2E263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C6330C-1482-4804-B21B-1FA1EC29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E3DA-BBA3-459E-950C-80960851DB1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71B0A2-56BA-4682-9ECC-7BD002C8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C32C02-446B-4BD4-8563-D20EE5E5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80FC-43EE-4BDA-ADFB-60C8C1395F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8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731F37-C6D4-4608-9F99-592C4149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B2F6C0-E1FE-4AC9-A753-4040AA46C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626069-198B-4D66-9320-B0CD8D736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EE3DA-BBA3-459E-950C-80960851DB1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F1FB30-C6AF-49D3-A3FE-FAE2AD197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91E26C-A4DD-4716-99EA-72CA06801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80FC-43EE-4BDA-ADFB-60C8C1395F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42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4.png"/><Relationship Id="rId7" Type="http://schemas.openxmlformats.org/officeDocument/2006/relationships/image" Target="../media/image9.wmf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7.png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B758EB4-8FD8-4F5C-850F-B6F146751849}"/>
              </a:ext>
            </a:extLst>
          </p:cNvPr>
          <p:cNvSpPr/>
          <p:nvPr/>
        </p:nvSpPr>
        <p:spPr>
          <a:xfrm>
            <a:off x="-2" y="1513456"/>
            <a:ext cx="12192000" cy="22028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Métodos de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etaanálisis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Estudios </a:t>
            </a:r>
            <a:r>
              <a:rPr lang="es-E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Ómicos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Biomedicina 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FA5C87-74EE-43DE-BA5A-9B03DBD42D78}"/>
              </a:ext>
            </a:extLst>
          </p:cNvPr>
          <p:cNvSpPr txBox="1"/>
          <p:nvPr/>
        </p:nvSpPr>
        <p:spPr>
          <a:xfrm>
            <a:off x="3048000" y="4695377"/>
            <a:ext cx="609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Jesús Gutiérrez Botella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4683F5-E339-4AAF-AD60-6138B119D4FE}"/>
              </a:ext>
            </a:extLst>
          </p:cNvPr>
          <p:cNvSpPr txBox="1"/>
          <p:nvPr/>
        </p:nvSpPr>
        <p:spPr>
          <a:xfrm>
            <a:off x="1" y="397502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Trabajo Final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Máster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Bioestadística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D3C3D3-81E7-48C4-86BC-41496E50CED4}"/>
              </a:ext>
            </a:extLst>
          </p:cNvPr>
          <p:cNvSpPr txBox="1"/>
          <p:nvPr/>
        </p:nvSpPr>
        <p:spPr>
          <a:xfrm>
            <a:off x="3921877" y="5338430"/>
            <a:ext cx="4348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Francisco García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García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 académico: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Antonio López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Quílez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1B073F-28D7-41AC-BC7E-9DF1049B32A8}"/>
              </a:ext>
            </a:extLst>
          </p:cNvPr>
          <p:cNvSpPr txBox="1"/>
          <p:nvPr/>
        </p:nvSpPr>
        <p:spPr>
          <a:xfrm>
            <a:off x="4925646" y="6320398"/>
            <a:ext cx="234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23 de septiembre, 2020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Por qué he renunciado a la beca predoctoral del CIP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74" y="105201"/>
            <a:ext cx="2509248" cy="126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UBB – Unidad de Bioinformática y Bioestadíst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4"/>
          <a:stretch/>
        </p:blipFill>
        <p:spPr bwMode="auto">
          <a:xfrm>
            <a:off x="9012609" y="276523"/>
            <a:ext cx="305747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Universitat de València. Colecciones de Criptógamas: VAL_Lich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33245" r="13578" b="32929"/>
          <a:stretch/>
        </p:blipFill>
        <p:spPr bwMode="auto">
          <a:xfrm>
            <a:off x="82295" y="150118"/>
            <a:ext cx="3556016" cy="11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7554DF7-602F-45FF-8CB9-B01B2942FC8D}"/>
              </a:ext>
            </a:extLst>
          </p:cNvPr>
          <p:cNvSpPr/>
          <p:nvPr/>
        </p:nvSpPr>
        <p:spPr>
          <a:xfrm>
            <a:off x="263814" y="1538387"/>
            <a:ext cx="1166437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Revisar y evaluar algunos métodos de </a:t>
            </a:r>
            <a:r>
              <a:rPr lang="es-E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datos </a:t>
            </a:r>
            <a:r>
              <a:rPr lang="es-E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ómicos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conocer las estrategias más adecuadas para integrar la información de estudios biomédicos.</a:t>
            </a:r>
            <a:endParaRPr lang="es-ES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DC541FF-2BBA-4ABE-98AC-145A7BB68B84}"/>
              </a:ext>
            </a:extLst>
          </p:cNvPr>
          <p:cNvSpPr txBox="1"/>
          <p:nvPr/>
        </p:nvSpPr>
        <p:spPr>
          <a:xfrm>
            <a:off x="263814" y="2616001"/>
            <a:ext cx="360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específicos: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1852CAA-2642-491A-AE06-F9E1400B3036}"/>
              </a:ext>
            </a:extLst>
          </p:cNvPr>
          <p:cNvSpPr txBox="1"/>
          <p:nvPr/>
        </p:nvSpPr>
        <p:spPr>
          <a:xfrm>
            <a:off x="540904" y="3073420"/>
            <a:ext cx="1085280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Revisar y comparar los métodos de </a:t>
            </a:r>
            <a:r>
              <a:rPr lang="es-E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 a nivel de gen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Revisar los métodos de </a:t>
            </a: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enriquecimiento funcional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Revisar y comparar los métodos de </a:t>
            </a:r>
            <a:r>
              <a:rPr lang="es-E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 a nivel de función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Evaluar </a:t>
            </a: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conjuntamente todos los métodos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descritos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Aplicar estos métodos a dos </a:t>
            </a: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sets de datos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de estudios de 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transcriptómica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: un set 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 datos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de tumores y otro de enfermedades dermatológicas.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540980"/>
              </p:ext>
            </p:extLst>
          </p:nvPr>
        </p:nvGraphicFramePr>
        <p:xfrm>
          <a:off x="0" y="6314439"/>
          <a:ext cx="121919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2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C7505D1-2264-4590-87FA-9242D1621B62}"/>
              </a:ext>
            </a:extLst>
          </p:cNvPr>
          <p:cNvSpPr/>
          <p:nvPr/>
        </p:nvSpPr>
        <p:spPr>
          <a:xfrm>
            <a:off x="3062655" y="4305098"/>
            <a:ext cx="2903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816A9EE-C8E8-4279-9878-9F3B1DEC0E24}"/>
              </a:ext>
            </a:extLst>
          </p:cNvPr>
          <p:cNvSpPr/>
          <p:nvPr/>
        </p:nvSpPr>
        <p:spPr>
          <a:xfrm>
            <a:off x="4513943" y="0"/>
            <a:ext cx="7676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Métodos de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de Estudios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Ómicos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en Biomedicina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AD9511-695D-4668-B897-D34C75BFE809}"/>
              </a:ext>
            </a:extLst>
          </p:cNvPr>
          <p:cNvSpPr/>
          <p:nvPr/>
        </p:nvSpPr>
        <p:spPr>
          <a:xfrm>
            <a:off x="1059543" y="2249715"/>
            <a:ext cx="417656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s-ES" sz="16600" dirty="0">
              <a:solidFill>
                <a:srgbClr val="002060"/>
              </a:solidFill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B5C0457-E9E0-4217-9FF2-19FCA9002BC6}"/>
              </a:ext>
            </a:extLst>
          </p:cNvPr>
          <p:cNvCxnSpPr>
            <a:cxnSpLocks/>
          </p:cNvCxnSpPr>
          <p:nvPr/>
        </p:nvCxnSpPr>
        <p:spPr>
          <a:xfrm>
            <a:off x="0" y="4305098"/>
            <a:ext cx="689428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Sets de datos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349129" y="3082275"/>
            <a:ext cx="5429879" cy="223138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RNA-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Selección de 17 estudios de la base de datos de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Atlas (TCGA), relativos a 17 tipos de tumores.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Punto de partida: matriz de expresión y diseño experimental (se requiere pre-procesado).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EBE82F-C923-4363-AE1D-DA5B65A386EF}"/>
              </a:ext>
            </a:extLst>
          </p:cNvPr>
          <p:cNvSpPr txBox="1"/>
          <p:nvPr/>
        </p:nvSpPr>
        <p:spPr>
          <a:xfrm>
            <a:off x="6286896" y="3082275"/>
            <a:ext cx="5499719" cy="223138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Microarray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Selección de 41 estudios de psoriasis y dermatitis, descargados de la base de datos Gene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Omnibus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(GEO).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Punto de partida: resultados del análisis de expresión diferencial (no requiere pre-procesado).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519817" y="2936081"/>
            <a:ext cx="1720463" cy="292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Tumores (TCGA)</a:t>
            </a:r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6454272" y="2927557"/>
            <a:ext cx="2954904" cy="292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Enfermedades dermatológicas</a:t>
            </a:r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02982" y="1827027"/>
            <a:ext cx="518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Disponemos de </a:t>
            </a:r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colecciones de estudios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27161"/>
              </p:ext>
            </p:extLst>
          </p:nvPr>
        </p:nvGraphicFramePr>
        <p:xfrm>
          <a:off x="2" y="6287404"/>
          <a:ext cx="1219199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5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5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1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Flujo de trabajo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424222F-3037-49B9-986F-BE905FA05A6B}"/>
              </a:ext>
            </a:extLst>
          </p:cNvPr>
          <p:cNvSpPr/>
          <p:nvPr/>
        </p:nvSpPr>
        <p:spPr>
          <a:xfrm>
            <a:off x="10372345" y="5364809"/>
            <a:ext cx="374073" cy="207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87DFD53-AB62-4DE8-A708-D938C5ED73D1}"/>
              </a:ext>
            </a:extLst>
          </p:cNvPr>
          <p:cNvSpPr/>
          <p:nvPr/>
        </p:nvSpPr>
        <p:spPr>
          <a:xfrm>
            <a:off x="10372345" y="5945142"/>
            <a:ext cx="374073" cy="207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D6B9FF2-226E-4D09-A5DF-49E0272CABB1}"/>
              </a:ext>
            </a:extLst>
          </p:cNvPr>
          <p:cNvSpPr/>
          <p:nvPr/>
        </p:nvSpPr>
        <p:spPr>
          <a:xfrm>
            <a:off x="10746418" y="5299441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Microarray</a:t>
            </a:r>
            <a:endParaRPr lang="es-ES" b="1" i="1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1E08BDD-3EBA-4667-942C-C5A4FA93AB6B}"/>
              </a:ext>
            </a:extLst>
          </p:cNvPr>
          <p:cNvSpPr/>
          <p:nvPr/>
        </p:nvSpPr>
        <p:spPr>
          <a:xfrm>
            <a:off x="10746418" y="5879774"/>
            <a:ext cx="845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Común</a:t>
            </a:r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87DFD53-AB62-4DE8-A708-D938C5ED73D1}"/>
              </a:ext>
            </a:extLst>
          </p:cNvPr>
          <p:cNvSpPr/>
          <p:nvPr/>
        </p:nvSpPr>
        <p:spPr>
          <a:xfrm>
            <a:off x="10372345" y="5655482"/>
            <a:ext cx="374073" cy="207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1E08BDD-3EBA-4667-942C-C5A4FA93AB6B}"/>
              </a:ext>
            </a:extLst>
          </p:cNvPr>
          <p:cNvSpPr/>
          <p:nvPr/>
        </p:nvSpPr>
        <p:spPr>
          <a:xfrm>
            <a:off x="10746418" y="5590114"/>
            <a:ext cx="1048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RNA-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endParaRPr lang="es-ES" b="1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276300" y="3337373"/>
            <a:ext cx="2146742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Extracción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del RNA celular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3177580" y="5539740"/>
            <a:ext cx="2146742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Cuantificación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EB3B3938-830F-4440-A919-9DCC22227F6A}"/>
              </a:ext>
            </a:extLst>
          </p:cNvPr>
          <p:cNvCxnSpPr>
            <a:cxnSpLocks/>
          </p:cNvCxnSpPr>
          <p:nvPr/>
        </p:nvCxnSpPr>
        <p:spPr>
          <a:xfrm>
            <a:off x="2423042" y="3606334"/>
            <a:ext cx="37938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1349513" y="3855313"/>
            <a:ext cx="158" cy="5284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ipse 66">
            <a:extLst>
              <a:ext uri="{FF2B5EF4-FFF2-40B4-BE49-F238E27FC236}">
                <a16:creationId xmlns:a16="http://schemas.microsoft.com/office/drawing/2014/main" id="{AFC91CC7-5A64-4D39-8CE1-4DD369DF4BCD}"/>
              </a:ext>
            </a:extLst>
          </p:cNvPr>
          <p:cNvSpPr/>
          <p:nvPr/>
        </p:nvSpPr>
        <p:spPr>
          <a:xfrm>
            <a:off x="3569278" y="3035995"/>
            <a:ext cx="1351986" cy="111507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de expresión</a:t>
            </a:r>
            <a:endParaRPr lang="es-E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>
            <a:off x="1349513" y="4893848"/>
            <a:ext cx="158" cy="5284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276300" y="4383726"/>
            <a:ext cx="2146742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Fragmentación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secuenciación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 RNA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  <a:stCxn id="40" idx="0"/>
            <a:endCxn id="59" idx="2"/>
          </p:cNvCxnSpPr>
          <p:nvPr/>
        </p:nvCxnSpPr>
        <p:spPr>
          <a:xfrm flipV="1">
            <a:off x="1349671" y="1912182"/>
            <a:ext cx="0" cy="14251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>
            <a:off x="2376254" y="5689224"/>
            <a:ext cx="795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276300" y="5427614"/>
            <a:ext cx="2146742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Reconstrucción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transcriptoma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>
            <a:off x="2376254" y="1650572"/>
            <a:ext cx="795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276300" y="1388962"/>
            <a:ext cx="2146742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Hibridación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del RNA en el </a:t>
            </a:r>
            <a:r>
              <a:rPr lang="es-E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microarray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ángulo 85"/>
          <p:cNvSpPr/>
          <p:nvPr/>
        </p:nvSpPr>
        <p:spPr>
          <a:xfrm>
            <a:off x="7502075" y="5468718"/>
            <a:ext cx="2532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Diferentes métodos según sea con datos de </a:t>
            </a:r>
            <a:r>
              <a:rPr lang="es-ES" sz="1400" i="1" dirty="0" err="1" smtClean="0">
                <a:solidFill>
                  <a:srgbClr val="006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microarray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 de 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RNA-</a:t>
            </a:r>
            <a:r>
              <a:rPr lang="es-ES" sz="1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/>
          </a:p>
        </p:txBody>
      </p:sp>
      <p:cxnSp>
        <p:nvCxnSpPr>
          <p:cNvPr id="94" name="Conector recto de flecha 93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  <a:endCxn id="67" idx="4"/>
          </p:cNvCxnSpPr>
          <p:nvPr/>
        </p:nvCxnSpPr>
        <p:spPr>
          <a:xfrm flipV="1">
            <a:off x="4245271" y="4151069"/>
            <a:ext cx="0" cy="13886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45271" y="1650572"/>
            <a:ext cx="0" cy="13886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3171900" y="1388962"/>
            <a:ext cx="2146742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imagen y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cuantificación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6216852" y="1388962"/>
            <a:ext cx="2146742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nivel de gen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9754159" y="1386502"/>
            <a:ext cx="2146742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nivel de función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473AAC2-93B2-4F99-A598-0F8F55D86EC0}"/>
              </a:ext>
            </a:extLst>
          </p:cNvPr>
          <p:cNvSpPr/>
          <p:nvPr/>
        </p:nvSpPr>
        <p:spPr>
          <a:xfrm>
            <a:off x="27541" y="1201583"/>
            <a:ext cx="3533103" cy="484746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473AAC2-93B2-4F99-A598-0F8F55D86EC0}"/>
              </a:ext>
            </a:extLst>
          </p:cNvPr>
          <p:cNvSpPr/>
          <p:nvPr/>
        </p:nvSpPr>
        <p:spPr>
          <a:xfrm>
            <a:off x="3547872" y="4172749"/>
            <a:ext cx="3512656" cy="177239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8473AAC2-93B2-4F99-A598-0F8F55D86EC0}"/>
              </a:ext>
            </a:extLst>
          </p:cNvPr>
          <p:cNvSpPr/>
          <p:nvPr/>
        </p:nvSpPr>
        <p:spPr>
          <a:xfrm>
            <a:off x="3560644" y="1255077"/>
            <a:ext cx="1775104" cy="177239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 flipV="1">
            <a:off x="7281079" y="2893739"/>
            <a:ext cx="0" cy="7125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 flipV="1">
            <a:off x="7281079" y="1909722"/>
            <a:ext cx="0" cy="7125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6216852" y="2380121"/>
            <a:ext cx="2146742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Expresión Diferencial*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6216852" y="3439644"/>
            <a:ext cx="2146742" cy="3077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Normalización*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 flipV="1">
            <a:off x="8363594" y="2675673"/>
            <a:ext cx="1390565" cy="24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 flipV="1">
            <a:off x="10808649" y="1909721"/>
            <a:ext cx="0" cy="7125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9754159" y="2380121"/>
            <a:ext cx="2146742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Enriquecimiento Funcional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51" name="Tabla 50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27161"/>
              </p:ext>
            </p:extLst>
          </p:nvPr>
        </p:nvGraphicFramePr>
        <p:xfrm>
          <a:off x="2" y="6287404"/>
          <a:ext cx="1219199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5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5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 para datos de conteo de RNA-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27161"/>
              </p:ext>
            </p:extLst>
          </p:nvPr>
        </p:nvGraphicFramePr>
        <p:xfrm>
          <a:off x="2" y="6287404"/>
          <a:ext cx="1219199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5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5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37101"/>
              </p:ext>
            </p:extLst>
          </p:nvPr>
        </p:nvGraphicFramePr>
        <p:xfrm>
          <a:off x="322072" y="2721003"/>
          <a:ext cx="4131055" cy="2225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26211">
                  <a:extLst>
                    <a:ext uri="{9D8B030D-6E8A-4147-A177-3AD203B41FA5}">
                      <a16:colId xmlns:a16="http://schemas.microsoft.com/office/drawing/2014/main" val="2941839013"/>
                    </a:ext>
                  </a:extLst>
                </a:gridCol>
                <a:gridCol w="826211">
                  <a:extLst>
                    <a:ext uri="{9D8B030D-6E8A-4147-A177-3AD203B41FA5}">
                      <a16:colId xmlns:a16="http://schemas.microsoft.com/office/drawing/2014/main" val="2493744392"/>
                    </a:ext>
                  </a:extLst>
                </a:gridCol>
                <a:gridCol w="826211">
                  <a:extLst>
                    <a:ext uri="{9D8B030D-6E8A-4147-A177-3AD203B41FA5}">
                      <a16:colId xmlns:a16="http://schemas.microsoft.com/office/drawing/2014/main" val="4218337369"/>
                    </a:ext>
                  </a:extLst>
                </a:gridCol>
                <a:gridCol w="826211">
                  <a:extLst>
                    <a:ext uri="{9D8B030D-6E8A-4147-A177-3AD203B41FA5}">
                      <a16:colId xmlns:a16="http://schemas.microsoft.com/office/drawing/2014/main" val="835119638"/>
                    </a:ext>
                  </a:extLst>
                </a:gridCol>
                <a:gridCol w="826211">
                  <a:extLst>
                    <a:ext uri="{9D8B030D-6E8A-4147-A177-3AD203B41FA5}">
                      <a16:colId xmlns:a16="http://schemas.microsoft.com/office/drawing/2014/main" val="254979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202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1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708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2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48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3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22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136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</a:t>
                      </a:r>
                      <a:r>
                        <a:rPr lang="es-ES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7983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154040" y="2213462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Matriz de expresión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4927908" y="1385897"/>
            <a:ext cx="5468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datos de conteo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RNA-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el modelo es:</a:t>
            </a:r>
            <a:endParaRPr lang="es-ES" dirty="0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69022"/>
              </p:ext>
            </p:extLst>
          </p:nvPr>
        </p:nvGraphicFramePr>
        <p:xfrm>
          <a:off x="6360160" y="1941406"/>
          <a:ext cx="163353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7" name="Equation" r:id="rId3" imgW="1117440" imgH="279360" progId="Equation.DSMT4">
                  <p:embed/>
                </p:oleObj>
              </mc:Choice>
              <mc:Fallback>
                <p:oleObj name="Equation" r:id="rId3" imgW="1117440" imgH="279360" progId="Equation.DSMT4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0160" y="1941406"/>
                        <a:ext cx="1633538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092192"/>
              </p:ext>
            </p:extLst>
          </p:nvPr>
        </p:nvGraphicFramePr>
        <p:xfrm>
          <a:off x="8645488" y="1967649"/>
          <a:ext cx="9096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8" name="Equation" r:id="rId5" imgW="622080" imgH="241200" progId="Equation.DSMT4">
                  <p:embed/>
                </p:oleObj>
              </mc:Choice>
              <mc:Fallback>
                <p:oleObj name="Equation" r:id="rId5" imgW="622080" imgH="241200" progId="Equation.DSMT4">
                  <p:embed/>
                  <p:pic>
                    <p:nvPicPr>
                      <p:cNvPr id="19" name="Objeto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45488" y="1967649"/>
                        <a:ext cx="909638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ángulo 25"/>
          <p:cNvSpPr/>
          <p:nvPr/>
        </p:nvSpPr>
        <p:spPr>
          <a:xfrm>
            <a:off x="4927908" y="2572580"/>
            <a:ext cx="6867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 necesario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normalizar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matriz de expresión debido a los </a:t>
            </a:r>
            <a:r>
              <a:rPr lang="es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sesgos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que pueden contener los datos de RNA-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dirty="0"/>
          </a:p>
        </p:txBody>
      </p:sp>
      <p:sp>
        <p:nvSpPr>
          <p:cNvPr id="27" name="Rectángulo 26"/>
          <p:cNvSpPr/>
          <p:nvPr/>
        </p:nvSpPr>
        <p:spPr>
          <a:xfrm>
            <a:off x="5193792" y="3218911"/>
            <a:ext cx="6601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Longitud de los genes.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Genes con nivel de expresión extremo.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4927908" y="4408707"/>
            <a:ext cx="6867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introducen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factores de normalización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calculados con el método de la </a:t>
            </a:r>
            <a:r>
              <a:rPr lang="es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 de las ratios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dirty="0"/>
          </a:p>
        </p:txBody>
      </p:sp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581484"/>
              </p:ext>
            </p:extLst>
          </p:nvPr>
        </p:nvGraphicFramePr>
        <p:xfrm>
          <a:off x="5954168" y="5166108"/>
          <a:ext cx="17081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9" name="Equation" r:id="rId7" imgW="1168200" imgH="457200" progId="Equation.DSMT4">
                  <p:embed/>
                </p:oleObj>
              </mc:Choice>
              <mc:Fallback>
                <p:oleObj name="Equation" r:id="rId7" imgW="1168200" imgH="457200" progId="Equation.DSMT4">
                  <p:embed/>
                  <p:pic>
                    <p:nvPicPr>
                      <p:cNvPr id="23" name="Objeto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54168" y="5166108"/>
                        <a:ext cx="17081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206741"/>
              </p:ext>
            </p:extLst>
          </p:nvPr>
        </p:nvGraphicFramePr>
        <p:xfrm>
          <a:off x="8496803" y="5017766"/>
          <a:ext cx="15033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0" name="Equation" r:id="rId9" imgW="1028520" imgH="583920" progId="Equation.DSMT4">
                  <p:embed/>
                </p:oleObj>
              </mc:Choice>
              <mc:Fallback>
                <p:oleObj name="Equation" r:id="rId9" imgW="1028520" imgH="583920" progId="Equation.DSMT4">
                  <p:embed/>
                  <p:pic>
                    <p:nvPicPr>
                      <p:cNvPr id="24" name="Objeto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96803" y="5017766"/>
                        <a:ext cx="1503363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8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807" y="3422161"/>
            <a:ext cx="4335506" cy="283292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Expresión Diferencial de datos de RNA-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27161"/>
              </p:ext>
            </p:extLst>
          </p:nvPr>
        </p:nvGraphicFramePr>
        <p:xfrm>
          <a:off x="2" y="6287404"/>
          <a:ext cx="1219199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5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5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sp>
        <p:nvSpPr>
          <p:cNvPr id="18" name="Rectángulo 17"/>
          <p:cNvSpPr/>
          <p:nvPr/>
        </p:nvSpPr>
        <p:spPr>
          <a:xfrm>
            <a:off x="4955340" y="1391681"/>
            <a:ext cx="6867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Recordemos el modelo anterior </a:t>
            </a:r>
            <a:r>
              <a:rPr lang="es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gen </a:t>
            </a:r>
            <a:r>
              <a:rPr lang="es-E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muestra </a:t>
            </a:r>
            <a:r>
              <a:rPr lang="es-E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dirty="0"/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296775"/>
              </p:ext>
            </p:extLst>
          </p:nvPr>
        </p:nvGraphicFramePr>
        <p:xfrm>
          <a:off x="6387592" y="1947190"/>
          <a:ext cx="163353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4" name="Equation" r:id="rId4" imgW="1117440" imgH="279360" progId="Equation.DSMT4">
                  <p:embed/>
                </p:oleObj>
              </mc:Choice>
              <mc:Fallback>
                <p:oleObj name="Equation" r:id="rId4" imgW="1117440" imgH="279360" progId="Equation.DSMT4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7592" y="1947190"/>
                        <a:ext cx="1633538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409342"/>
              </p:ext>
            </p:extLst>
          </p:nvPr>
        </p:nvGraphicFramePr>
        <p:xfrm>
          <a:off x="8672920" y="1973433"/>
          <a:ext cx="9096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5" name="Equation" r:id="rId6" imgW="622080" imgH="241200" progId="Equation.DSMT4">
                  <p:embed/>
                </p:oleObj>
              </mc:Choice>
              <mc:Fallback>
                <p:oleObj name="Equation" r:id="rId6" imgW="622080" imgH="241200" progId="Equation.DSMT4">
                  <p:embed/>
                  <p:pic>
                    <p:nvPicPr>
                      <p:cNvPr id="19" name="Objeto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72920" y="1973433"/>
                        <a:ext cx="909638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001350"/>
              </p:ext>
            </p:extLst>
          </p:nvPr>
        </p:nvGraphicFramePr>
        <p:xfrm>
          <a:off x="7204329" y="2553018"/>
          <a:ext cx="17462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6" name="Equation" r:id="rId8" imgW="1193760" imgH="253800" progId="Equation.DSMT4">
                  <p:embed/>
                </p:oleObj>
              </mc:Choice>
              <mc:Fallback>
                <p:oleObj name="Equation" r:id="rId8" imgW="1193760" imgH="253800" progId="Equation.DSMT4">
                  <p:embed/>
                  <p:pic>
                    <p:nvPicPr>
                      <p:cNvPr id="19" name="Objeto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04329" y="2553018"/>
                        <a:ext cx="1746250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10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624256" y="1534140"/>
            <a:ext cx="483282" cy="10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10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1149807" y="1534140"/>
            <a:ext cx="483282" cy="10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10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1671423" y="1534140"/>
            <a:ext cx="483282" cy="10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10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2193039" y="1534140"/>
            <a:ext cx="483282" cy="10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10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2714655" y="1534140"/>
            <a:ext cx="483282" cy="10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10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885064" y="2328883"/>
            <a:ext cx="483282" cy="10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10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1412273" y="2327944"/>
            <a:ext cx="483282" cy="10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10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1939482" y="2333750"/>
            <a:ext cx="483282" cy="10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10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2466729" y="2328883"/>
            <a:ext cx="483282" cy="10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ángulo 45"/>
          <p:cNvSpPr/>
          <p:nvPr/>
        </p:nvSpPr>
        <p:spPr>
          <a:xfrm>
            <a:off x="726681" y="1128291"/>
            <a:ext cx="2372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6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Condición 1 (referencia)</a:t>
            </a:r>
            <a:endParaRPr lang="es-ES" sz="1600" dirty="0">
              <a:solidFill>
                <a:srgbClr val="006C31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760343" y="3463454"/>
            <a:ext cx="2305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Condición 2 (contraste)</a:t>
            </a:r>
            <a:endParaRPr lang="es-E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0" name="Objeto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35393"/>
              </p:ext>
            </p:extLst>
          </p:nvPr>
        </p:nvGraphicFramePr>
        <p:xfrm>
          <a:off x="711327" y="3905183"/>
          <a:ext cx="20780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7" name="Equation" r:id="rId11" imgW="1422360" imgH="444240" progId="Equation.DSMT4">
                  <p:embed/>
                </p:oleObj>
              </mc:Choice>
              <mc:Fallback>
                <p:oleObj name="Equation" r:id="rId11" imgW="1422360" imgH="444240" progId="Equation.DSMT4">
                  <p:embed/>
                  <p:pic>
                    <p:nvPicPr>
                      <p:cNvPr id="26" name="Objeto 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1327" y="3905183"/>
                        <a:ext cx="2078037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CuadroTexto 51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9457667" y="3934593"/>
            <a:ext cx="2365525" cy="6924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logFC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&gt; 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valor corregido &lt; 0.05</a:t>
            </a:r>
            <a:endParaRPr lang="es-E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9628355" y="3788399"/>
            <a:ext cx="1874797" cy="292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s-E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sobreexpresado</a:t>
            </a:r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9457667" y="4900237"/>
            <a:ext cx="2365525" cy="69249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logFC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&lt; -1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valor corregido &lt; 0.05</a:t>
            </a:r>
            <a:endParaRPr lang="es-E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9628354" y="4754043"/>
            <a:ext cx="1874797" cy="292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s-E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infraexpresado</a:t>
            </a:r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711327" y="4552883"/>
            <a:ext cx="3195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-valor y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-valor corregido (FDR,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Benjamini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Hochberg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i="1" dirty="0"/>
          </a:p>
        </p:txBody>
      </p:sp>
      <p:sp>
        <p:nvSpPr>
          <p:cNvPr id="2" name="Rectángulo 1"/>
          <p:cNvSpPr/>
          <p:nvPr/>
        </p:nvSpPr>
        <p:spPr>
          <a:xfrm>
            <a:off x="7781826" y="3120080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de diseño</a:t>
            </a:r>
            <a:endParaRPr lang="es-ES" sz="1400" dirty="0">
              <a:solidFill>
                <a:srgbClr val="0070C0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9591778" y="2580033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LogFC</a:t>
            </a:r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Conector recto de flecha 3"/>
          <p:cNvCxnSpPr>
            <a:endCxn id="2" idx="0"/>
          </p:cNvCxnSpPr>
          <p:nvPr/>
        </p:nvCxnSpPr>
        <p:spPr>
          <a:xfrm>
            <a:off x="8530589" y="2887810"/>
            <a:ext cx="0" cy="232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endCxn id="36" idx="1"/>
          </p:cNvCxnSpPr>
          <p:nvPr/>
        </p:nvCxnSpPr>
        <p:spPr>
          <a:xfrm>
            <a:off x="8914003" y="2733921"/>
            <a:ext cx="67777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74853" y="5468159"/>
            <a:ext cx="5038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Love, M. I., Huber, W., &amp; Anders, S. (2014). Moderated estimation of fold change and dispersion for RNA-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seq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data with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DESeq2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 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Genome biology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, 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15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(12), 550. https://doi.org/10.1186/s13059-014-0550-8</a:t>
            </a:r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7321"/>
            <a:ext cx="6209581" cy="314559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Expresión Diferencial de datos de RNA-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" y="6287404"/>
          <a:ext cx="1219199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5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5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2" y="1178825"/>
            <a:ext cx="5754624" cy="48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10736" y="1749696"/>
            <a:ext cx="1039487" cy="6302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Enriquecimiento Funcional. Método de Grupos de Genes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19968"/>
              </p:ext>
            </p:extLst>
          </p:nvPr>
        </p:nvGraphicFramePr>
        <p:xfrm>
          <a:off x="2" y="6287404"/>
          <a:ext cx="1219199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5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5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346764" y="1204301"/>
            <a:ext cx="52560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Hay que anotar los genes con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términos GO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BioMart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obtiene una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lista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ordenada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todos los genes según su estadístico de contraste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 la expresión diferencial.</a:t>
            </a:r>
          </a:p>
          <a:p>
            <a:pPr marL="342900" indent="-342900" algn="just">
              <a:buAutoNum type="arabicPeriod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definen los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sets de genes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 Cada set representa todos los genes anotados con el mismo término GO (con la misma función).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257454" y="1204301"/>
            <a:ext cx="5256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AutoNum type="arabicPeriod" startAt="3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cada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se aplica un </a:t>
            </a:r>
            <a:r>
              <a:rPr lang="es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logístico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229609"/>
              </p:ext>
            </p:extLst>
          </p:nvPr>
        </p:nvGraphicFramePr>
        <p:xfrm>
          <a:off x="7910736" y="1749696"/>
          <a:ext cx="19494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7" name="Equation" r:id="rId3" imgW="1333440" imgH="431640" progId="Equation.DSMT4">
                  <p:embed/>
                </p:oleObj>
              </mc:Choice>
              <mc:Fallback>
                <p:oleObj name="Equation" r:id="rId3" imgW="1333440" imgH="431640" progId="Equation.DSMT4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10736" y="1749696"/>
                        <a:ext cx="1949450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/>
          <p:cNvSpPr/>
          <p:nvPr/>
        </p:nvSpPr>
        <p:spPr>
          <a:xfrm>
            <a:off x="7481518" y="3178575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9437708" y="3178575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094251" y="2832465"/>
            <a:ext cx="158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de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Wald</a:t>
            </a:r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6612369" y="3590423"/>
            <a:ext cx="367220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20"/>
              </a:lnSpc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Bajo H</a:t>
            </a:r>
            <a:r>
              <a:rPr lang="es-E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el estadístico de contraste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sigue una distribución     .</a:t>
            </a:r>
            <a:endParaRPr lang="es-E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597009"/>
              </p:ext>
            </p:extLst>
          </p:nvPr>
        </p:nvGraphicFramePr>
        <p:xfrm>
          <a:off x="8692682" y="3833277"/>
          <a:ext cx="257541" cy="31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8" name="Equation" r:id="rId5" imgW="266400" imgH="330120" progId="Equation.DSMT4">
                  <p:embed/>
                </p:oleObj>
              </mc:Choice>
              <mc:Fallback>
                <p:oleObj name="Equation" r:id="rId5" imgW="266400" imgH="330120" progId="Equation.DSMT4">
                  <p:embed/>
                  <p:pic>
                    <p:nvPicPr>
                      <p:cNvPr id="19" name="Objeto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92682" y="3833277"/>
                        <a:ext cx="257541" cy="31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3673"/>
              </p:ext>
            </p:extLst>
          </p:nvPr>
        </p:nvGraphicFramePr>
        <p:xfrm>
          <a:off x="10693872" y="3428868"/>
          <a:ext cx="109537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9" name="Equation" r:id="rId7" imgW="749160" imgH="583920" progId="Equation.DSMT4">
                  <p:embed/>
                </p:oleObj>
              </mc:Choice>
              <mc:Fallback>
                <p:oleObj name="Equation" r:id="rId7" imgW="749160" imgH="583920" progId="Equation.DSMT4">
                  <p:embed/>
                  <p:pic>
                    <p:nvPicPr>
                      <p:cNvPr id="19" name="Objeto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93872" y="3428868"/>
                        <a:ext cx="1095375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ángulo 23"/>
          <p:cNvSpPr/>
          <p:nvPr/>
        </p:nvSpPr>
        <p:spPr>
          <a:xfrm>
            <a:off x="1681482" y="2955633"/>
            <a:ext cx="32412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	Gen	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E.Contraste</a:t>
            </a:r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	Gen1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s-E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1400" dirty="0" smtClean="0"/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	Gen2	EC</a:t>
            </a:r>
            <a:r>
              <a:rPr lang="es-E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	Gen3	EC</a:t>
            </a:r>
            <a:r>
              <a:rPr lang="es-E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Genk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EC</a:t>
            </a:r>
            <a:r>
              <a:rPr lang="es-ES" sz="1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887774" y="4456419"/>
            <a:ext cx="21739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s-E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&gt; EC</a:t>
            </a:r>
            <a:r>
              <a:rPr lang="es-E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&gt; … &gt; EC</a:t>
            </a:r>
            <a:r>
              <a:rPr lang="es-ES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s-ES" sz="1600" i="1" dirty="0"/>
          </a:p>
        </p:txBody>
      </p:sp>
      <p:sp>
        <p:nvSpPr>
          <p:cNvPr id="28" name="Rectángulo 27"/>
          <p:cNvSpPr/>
          <p:nvPr/>
        </p:nvSpPr>
        <p:spPr>
          <a:xfrm>
            <a:off x="8153800" y="2369056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6727973" y="4854424"/>
            <a:ext cx="2365525" cy="6924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LOR &gt; 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valor corregido &lt; 0.05</a:t>
            </a:r>
            <a:endParaRPr lang="es-E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6898661" y="4708230"/>
            <a:ext cx="1720463" cy="292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 enriquecido</a:t>
            </a:r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9423722" y="4854424"/>
            <a:ext cx="2365525" cy="69249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LOR &lt; 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valor corregido &lt; 0.05</a:t>
            </a:r>
            <a:endParaRPr lang="es-E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9594409" y="4708230"/>
            <a:ext cx="1993669" cy="292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 infrarrepresentado</a:t>
            </a:r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26480" y="5672917"/>
            <a:ext cx="606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Montaner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 D,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Dopazo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 J (2010) Multidimensional Gene Set Analysis (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MDGSA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) of Genomic Data.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PLoS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 ONE 5(4): e10348. https://doi.org/10.1371/journal.pone.0010348</a:t>
            </a:r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Métodos de 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19012"/>
              </p:ext>
            </p:extLst>
          </p:nvPr>
        </p:nvGraphicFramePr>
        <p:xfrm>
          <a:off x="2" y="6287404"/>
          <a:ext cx="1219199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5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230257" y="3081343"/>
            <a:ext cx="3619367" cy="133113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Combinación simple de </a:t>
            </a: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-valores sin tener en cuenta el tamaño del efecto.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combinación puede ser sin ponderar o ponderada.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400945" y="2935149"/>
            <a:ext cx="2319528" cy="2923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Combinación de </a:t>
            </a:r>
            <a:r>
              <a:rPr lang="es-ES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-valores</a:t>
            </a:r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5901" y="1639273"/>
            <a:ext cx="1116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Aplicamos </a:t>
            </a:r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métodos de </a:t>
            </a:r>
            <a:r>
              <a:rPr lang="es-E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tanto a los genes diferencialmente expresados como a las funciones moleculares enriquecidas: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4278001" y="3081343"/>
            <a:ext cx="3619367" cy="1331134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Test no paramétrico.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de una lista ordenada de genes/funciones y se estima un </a:t>
            </a: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-valor combinado experimental.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4448689" y="2935149"/>
            <a:ext cx="2070983" cy="2923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Combinación de rangos</a:t>
            </a:r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8325745" y="2865900"/>
            <a:ext cx="3619367" cy="154657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Modelos estadísticos para combinar los tamaños del efecto de cada estudio en una métrica combinada.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Permite modelizar heterogeneidad y estimar parámetros de un modelo.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1FEC36-BD94-4543-9CB9-97D24F14E618}"/>
              </a:ext>
            </a:extLst>
          </p:cNvPr>
          <p:cNvSpPr txBox="1"/>
          <p:nvPr/>
        </p:nvSpPr>
        <p:spPr>
          <a:xfrm>
            <a:off x="8496433" y="2719706"/>
            <a:ext cx="2979287" cy="2923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Combinación del tamaño del efecto</a:t>
            </a:r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0257" y="4820149"/>
            <a:ext cx="3619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-apple-system"/>
              </a:rPr>
              <a:t>Rau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, A.,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-apple-system"/>
              </a:rPr>
              <a:t>Marot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, G. &amp;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-apple-system"/>
              </a:rPr>
              <a:t>Jaffrézic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, F.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-apple-system"/>
              </a:rPr>
              <a:t>Differential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 meta-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-apple-system"/>
              </a:rPr>
              <a:t>analysis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 of RNA-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-apple-system"/>
              </a:rPr>
              <a:t>seq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 data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-apple-system"/>
              </a:rPr>
              <a:t>from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-apple-system"/>
              </a:rPr>
              <a:t>multiple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-apple-system"/>
              </a:rPr>
              <a:t>studies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. </a:t>
            </a:r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BMC </a:t>
            </a:r>
            <a:r>
              <a:rPr lang="es-ES" sz="1200" i="1" dirty="0" err="1">
                <a:solidFill>
                  <a:schemeClr val="bg1">
                    <a:lumMod val="50000"/>
                  </a:schemeClr>
                </a:solidFill>
                <a:latin typeface="-apple-system"/>
              </a:rPr>
              <a:t>Bioinformatics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 </a:t>
            </a:r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15, 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91 (2014). https://doi.org/10.1186/1471-2105-15-91</a:t>
            </a:r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10413" y="4460996"/>
            <a:ext cx="145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err="1" smtClean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metaRNAseq</a:t>
            </a:r>
            <a:endParaRPr lang="es-ES" b="1" dirty="0"/>
          </a:p>
        </p:txBody>
      </p:sp>
      <p:sp>
        <p:nvSpPr>
          <p:cNvPr id="4" name="Rectángulo 3"/>
          <p:cNvSpPr/>
          <p:nvPr/>
        </p:nvSpPr>
        <p:spPr>
          <a:xfrm>
            <a:off x="4278001" y="4820149"/>
            <a:ext cx="3619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 F,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Breitling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McEntee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CW,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Wittner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BS,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Nemhauser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JL,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Chory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RankProd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bioconductor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detecting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differentially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expressed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genes in meta-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s-ES" sz="12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2006;22(22):2825-2827. doi:10.1093/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/btl476</a:t>
            </a:r>
            <a:endParaRPr lang="es-E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512045" y="4460996"/>
            <a:ext cx="11512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err="1" smtClean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RankProd</a:t>
            </a:r>
            <a:endParaRPr lang="es-ES" b="1" dirty="0"/>
          </a:p>
        </p:txBody>
      </p:sp>
      <p:sp>
        <p:nvSpPr>
          <p:cNvPr id="18" name="Rectángulo 17"/>
          <p:cNvSpPr/>
          <p:nvPr/>
        </p:nvSpPr>
        <p:spPr>
          <a:xfrm>
            <a:off x="8325745" y="4824511"/>
            <a:ext cx="3619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Viechtbauer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 (2010). Conducting Meta-Analyses in R with the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Package. Journal of Statistical Software, 36(3), 1 - 48.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dx.doi.org/10.18637/jss.v036.i03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669517" y="4466455"/>
            <a:ext cx="938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err="1" smtClean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metafor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159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(I). Combinación de 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-valores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" y="6287404"/>
          <a:ext cx="1219199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5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37A812D6-643F-4A28-90E5-EB176B3AC0D2}"/>
              </a:ext>
            </a:extLst>
          </p:cNvPr>
          <p:cNvSpPr/>
          <p:nvPr/>
        </p:nvSpPr>
        <p:spPr>
          <a:xfrm>
            <a:off x="505968" y="4536498"/>
            <a:ext cx="11180064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Consideraciones</a:t>
            </a:r>
            <a:endParaRPr lang="es-ES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322121" y="1580565"/>
            <a:ext cx="5211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de la normal inversa (ponderado)</a:t>
            </a:r>
            <a:endParaRPr lang="es-ES" sz="2000" dirty="0"/>
          </a:p>
        </p:txBody>
      </p:sp>
      <p:sp>
        <p:nvSpPr>
          <p:cNvPr id="7" name="Rectángulo 6"/>
          <p:cNvSpPr/>
          <p:nvPr/>
        </p:nvSpPr>
        <p:spPr>
          <a:xfrm>
            <a:off x="6527809" y="1583542"/>
            <a:ext cx="4259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de Fisher (no ponderado)</a:t>
            </a:r>
            <a:endParaRPr lang="es-ES" sz="2000" dirty="0"/>
          </a:p>
        </p:txBody>
      </p:sp>
      <p:sp>
        <p:nvSpPr>
          <p:cNvPr id="2" name="Rectángulo 1"/>
          <p:cNvSpPr/>
          <p:nvPr/>
        </p:nvSpPr>
        <p:spPr>
          <a:xfrm>
            <a:off x="203436" y="1164855"/>
            <a:ext cx="6455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cada gen o término GO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se definen los estadísticos…</a:t>
            </a:r>
            <a:endParaRPr lang="es-ES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040593"/>
              </p:ext>
            </p:extLst>
          </p:nvPr>
        </p:nvGraphicFramePr>
        <p:xfrm>
          <a:off x="1869893" y="2038934"/>
          <a:ext cx="211613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0" name="Equation" r:id="rId3" imgW="1447560" imgH="431640" progId="Equation.DSMT4">
                  <p:embed/>
                </p:oleObj>
              </mc:Choice>
              <mc:Fallback>
                <p:oleObj name="Equation" r:id="rId3" imgW="1447560" imgH="431640" progId="Equation.DSMT4">
                  <p:embed/>
                  <p:pic>
                    <p:nvPicPr>
                      <p:cNvPr id="73" name="Objeto 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9893" y="2038934"/>
                        <a:ext cx="2116138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ángulo 12"/>
          <p:cNvSpPr/>
          <p:nvPr/>
        </p:nvSpPr>
        <p:spPr>
          <a:xfrm>
            <a:off x="322121" y="2641622"/>
            <a:ext cx="549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 de pesos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s-ES" sz="1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 más importancia a aquellos estudios con más muestras (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Marot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Meyer, 2009):</a:t>
            </a:r>
            <a:endParaRPr lang="es-ES" sz="1600" dirty="0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422836"/>
              </p:ext>
            </p:extLst>
          </p:nvPr>
        </p:nvGraphicFramePr>
        <p:xfrm>
          <a:off x="2212975" y="3157982"/>
          <a:ext cx="14303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1" name="Equation" r:id="rId5" imgW="977760" imgH="698400" progId="Equation.DSMT4">
                  <p:embed/>
                </p:oleObj>
              </mc:Choice>
              <mc:Fallback>
                <p:oleObj name="Equation" r:id="rId5" imgW="977760" imgH="698400" progId="Equation.DSMT4">
                  <p:embed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2975" y="3157982"/>
                        <a:ext cx="1430338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ángulo 15"/>
          <p:cNvSpPr/>
          <p:nvPr/>
        </p:nvSpPr>
        <p:spPr>
          <a:xfrm>
            <a:off x="322120" y="4105095"/>
            <a:ext cx="5493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Bajo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sigue una distribución normal estándar.</a:t>
            </a:r>
            <a:endParaRPr lang="es-ES" sz="1600" dirty="0"/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689600"/>
              </p:ext>
            </p:extLst>
          </p:nvPr>
        </p:nvGraphicFramePr>
        <p:xfrm>
          <a:off x="7813008" y="2038934"/>
          <a:ext cx="16891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2" name="Equation" r:id="rId7" imgW="1155600" imgH="431640" progId="Equation.DSMT4">
                  <p:embed/>
                </p:oleObj>
              </mc:Choice>
              <mc:Fallback>
                <p:oleObj name="Equation" r:id="rId7" imgW="1155600" imgH="431640" progId="Equation.DSMT4">
                  <p:embed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13008" y="2038934"/>
                        <a:ext cx="1689100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ángulo 17"/>
          <p:cNvSpPr/>
          <p:nvPr/>
        </p:nvSpPr>
        <p:spPr>
          <a:xfrm>
            <a:off x="6527809" y="2626994"/>
            <a:ext cx="549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Bajo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16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sigue una distribución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s-E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con 2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grados de libertad.</a:t>
            </a:r>
            <a:endParaRPr lang="es-ES" sz="1600" dirty="0"/>
          </a:p>
        </p:txBody>
      </p:sp>
      <p:sp>
        <p:nvSpPr>
          <p:cNvPr id="19" name="Rectángulo 18"/>
          <p:cNvSpPr/>
          <p:nvPr/>
        </p:nvSpPr>
        <p:spPr>
          <a:xfrm>
            <a:off x="600457" y="4961115"/>
            <a:ext cx="49333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-valores uniformemente distribuidos de todos los genes y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filtrado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Revisión de patrones conflictivos de tamaño del efecto en genes y términos GO.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443472" y="4958887"/>
            <a:ext cx="4933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-valores finales deben ser corregidos por comparaciones múltiples.</a:t>
            </a:r>
          </a:p>
        </p:txBody>
      </p:sp>
    </p:spTree>
    <p:extLst>
      <p:ext uri="{BB962C8B-B14F-4D97-AF65-F5344CB8AC3E}">
        <p14:creationId xmlns:p14="http://schemas.microsoft.com/office/powerpoint/2010/main" val="12866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C7505D1-2264-4590-87FA-9242D1621B62}"/>
              </a:ext>
            </a:extLst>
          </p:cNvPr>
          <p:cNvSpPr/>
          <p:nvPr/>
        </p:nvSpPr>
        <p:spPr>
          <a:xfrm>
            <a:off x="3062655" y="4305098"/>
            <a:ext cx="29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816A9EE-C8E8-4279-9878-9F3B1DEC0E24}"/>
              </a:ext>
            </a:extLst>
          </p:cNvPr>
          <p:cNvSpPr/>
          <p:nvPr/>
        </p:nvSpPr>
        <p:spPr>
          <a:xfrm>
            <a:off x="4513943" y="0"/>
            <a:ext cx="7676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Métodos de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de Estudios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Ómicos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en Biomedicina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AD9511-695D-4668-B897-D34C75BFE809}"/>
              </a:ext>
            </a:extLst>
          </p:cNvPr>
          <p:cNvSpPr/>
          <p:nvPr/>
        </p:nvSpPr>
        <p:spPr>
          <a:xfrm>
            <a:off x="1059543" y="2249715"/>
            <a:ext cx="417656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s-ES" sz="16600" dirty="0">
              <a:solidFill>
                <a:srgbClr val="002060"/>
              </a:solidFill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B5C0457-E9E0-4217-9FF2-19FCA9002BC6}"/>
              </a:ext>
            </a:extLst>
          </p:cNvPr>
          <p:cNvCxnSpPr>
            <a:cxnSpLocks/>
          </p:cNvCxnSpPr>
          <p:nvPr/>
        </p:nvCxnSpPr>
        <p:spPr>
          <a:xfrm>
            <a:off x="0" y="4305098"/>
            <a:ext cx="689428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(II). Combinación de rangos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" y="6287404"/>
          <a:ext cx="1219199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5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03436" y="1199557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cada gen o término GO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65052" y="1644715"/>
            <a:ext cx="5256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obtienen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listas ordenadas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de 1 a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según su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LogFC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en el caso de genes o según su LOR en el caso de términos GO.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26618" y="2704527"/>
            <a:ext cx="324125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Rank	</a:t>
            </a:r>
            <a:r>
              <a:rPr lang="es-E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Efecto</a:t>
            </a:r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	g</a:t>
            </a:r>
            <a:r>
              <a:rPr lang="es-E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1400" baseline="-25000" dirty="0" smtClean="0"/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	g</a:t>
            </a:r>
            <a:r>
              <a:rPr lang="es-E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E</a:t>
            </a:r>
            <a:r>
              <a:rPr lang="es-E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	g</a:t>
            </a:r>
            <a:r>
              <a:rPr lang="es-E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E</a:t>
            </a:r>
            <a:r>
              <a:rPr lang="es-E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s-ES" sz="1400" baseline="-25000" dirty="0"/>
          </a:p>
        </p:txBody>
      </p:sp>
      <p:sp>
        <p:nvSpPr>
          <p:cNvPr id="10" name="Rectángulo 9"/>
          <p:cNvSpPr/>
          <p:nvPr/>
        </p:nvSpPr>
        <p:spPr>
          <a:xfrm>
            <a:off x="6378756" y="1644715"/>
            <a:ext cx="525601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AutoNum type="arabicPeriod" startAt="2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cada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se calcula el producto RP</a:t>
            </a:r>
            <a:r>
              <a:rPr lang="es-E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7188" indent="-357188" algn="just">
              <a:buAutoNum type="arabicPeriod" startAt="2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buAutoNum type="arabicPeriod" startAt="2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buAutoNum type="arabicPeriod" startAt="2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buAutoNum type="arabicPeriod" startAt="2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significación estadística: cálculo de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-valores utilizando una </a:t>
            </a:r>
            <a:r>
              <a:rPr lang="es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basada en permutaciones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de probable es observar este RP o uno mayor?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819497"/>
              </p:ext>
            </p:extLst>
          </p:nvPr>
        </p:nvGraphicFramePr>
        <p:xfrm>
          <a:off x="8255000" y="1948852"/>
          <a:ext cx="150336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Equation" r:id="rId3" imgW="1028520" imgH="520560" progId="Equation.DSMT4">
                  <p:embed/>
                </p:oleObj>
              </mc:Choice>
              <mc:Fallback>
                <p:oleObj name="Equation" r:id="rId3" imgW="1028520" imgH="520560" progId="Equation.DSMT4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5000" y="1948852"/>
                        <a:ext cx="1503363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/>
          <p:cNvSpPr/>
          <p:nvPr/>
        </p:nvSpPr>
        <p:spPr>
          <a:xfrm>
            <a:off x="6898989" y="3964177"/>
            <a:ext cx="47357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AutoNum type="alphaLcParenR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Generar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permutaciones de cada lista.</a:t>
            </a:r>
          </a:p>
          <a:p>
            <a:pPr marL="357188" indent="-357188" algn="just">
              <a:buAutoNum type="alphaLcParenR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Calcular RP de los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genes o términos GO en cada permutación.</a:t>
            </a:r>
          </a:p>
          <a:p>
            <a:pPr marL="357188" indent="-357188" algn="just">
              <a:buAutoNum type="alphaLcParenR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Contar cuántas veces los RP en cada una de las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permutaciones son </a:t>
            </a:r>
            <a:r>
              <a:rPr lang="es-E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iguales o más pequeños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que el RP real y </a:t>
            </a:r>
            <a:r>
              <a:rPr lang="es-ES" sz="1600" smtClean="0">
                <a:latin typeface="Arial" panose="020B0604020202020204" pitchFamily="34" charset="0"/>
                <a:cs typeface="Arial" panose="020B0604020202020204" pitchFamily="34" charset="0"/>
              </a:rPr>
              <a:t>estimar un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-valor.</a:t>
            </a:r>
          </a:p>
          <a:p>
            <a:pPr marL="357188" indent="-357188" algn="just">
              <a:buAutoNum type="alphaLcParenR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Corrección de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-valores por FDR.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11940" y="4872118"/>
            <a:ext cx="1851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· E</a:t>
            </a:r>
            <a:r>
              <a:rPr lang="es-E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&gt; E</a:t>
            </a:r>
            <a:r>
              <a:rPr lang="es-E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&gt; … &gt;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6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s-ES" sz="1600" i="1" dirty="0"/>
          </a:p>
        </p:txBody>
      </p:sp>
      <p:sp>
        <p:nvSpPr>
          <p:cNvPr id="15" name="Rectángulo 14"/>
          <p:cNvSpPr/>
          <p:nvPr/>
        </p:nvSpPr>
        <p:spPr>
          <a:xfrm>
            <a:off x="364038" y="4533564"/>
            <a:ext cx="3661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procedimiento se repite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veces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600" i="1" dirty="0"/>
          </a:p>
        </p:txBody>
      </p:sp>
      <p:sp>
        <p:nvSpPr>
          <p:cNvPr id="3" name="Rectángulo 2"/>
          <p:cNvSpPr/>
          <p:nvPr/>
        </p:nvSpPr>
        <p:spPr>
          <a:xfrm>
            <a:off x="2463729" y="4900743"/>
            <a:ext cx="3260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Para detectar </a:t>
            </a:r>
            <a:r>
              <a:rPr lang="es-E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 </a:t>
            </a:r>
            <a:r>
              <a:rPr lang="es-ES" sz="1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sobreexpresados</a:t>
            </a:r>
            <a:r>
              <a:rPr lang="es-E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1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</a:t>
            </a:r>
            <a:r>
              <a:rPr lang="es-E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enriquecidos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600" dirty="0"/>
          </a:p>
        </p:txBody>
      </p:sp>
      <p:sp>
        <p:nvSpPr>
          <p:cNvPr id="16" name="Rectángulo 15"/>
          <p:cNvSpPr/>
          <p:nvPr/>
        </p:nvSpPr>
        <p:spPr>
          <a:xfrm>
            <a:off x="611940" y="5489824"/>
            <a:ext cx="1851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· E</a:t>
            </a:r>
            <a:r>
              <a:rPr lang="es-E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s-E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&lt; … &lt;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6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s-ES" sz="1600" i="1" dirty="0"/>
          </a:p>
        </p:txBody>
      </p:sp>
      <p:sp>
        <p:nvSpPr>
          <p:cNvPr id="17" name="Rectángulo 16"/>
          <p:cNvSpPr/>
          <p:nvPr/>
        </p:nvSpPr>
        <p:spPr>
          <a:xfrm>
            <a:off x="2463729" y="5518449"/>
            <a:ext cx="3260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Para detectar </a:t>
            </a:r>
            <a:r>
              <a:rPr lang="es-E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 </a:t>
            </a:r>
            <a:r>
              <a:rPr lang="es-ES" sz="1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infraexpresados</a:t>
            </a:r>
            <a:r>
              <a:rPr lang="es-E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1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</a:t>
            </a:r>
            <a:r>
              <a:rPr lang="es-E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infrarrepresentados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74104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(III). Combinación del tamaño del efecto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" y="6287404"/>
          <a:ext cx="1219199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5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203437" y="1199557"/>
            <a:ext cx="5703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cada gen o término GO se ajusta el siguiente modelo:</a:t>
            </a:r>
            <a:endParaRPr lang="es-ES" dirty="0"/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905154"/>
              </p:ext>
            </p:extLst>
          </p:nvPr>
        </p:nvGraphicFramePr>
        <p:xfrm>
          <a:off x="1876512" y="1845888"/>
          <a:ext cx="23574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" name="Equation" r:id="rId3" imgW="1612800" imgH="583920" progId="Equation.DSMT4">
                  <p:embed/>
                </p:oleObj>
              </mc:Choice>
              <mc:Fallback>
                <p:oleObj name="Equation" r:id="rId3" imgW="1612800" imgH="583920" progId="Equation.DSMT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6512" y="1845888"/>
                        <a:ext cx="2357437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ángulo 18"/>
          <p:cNvSpPr/>
          <p:nvPr/>
        </p:nvSpPr>
        <p:spPr>
          <a:xfrm>
            <a:off x="203437" y="2782959"/>
            <a:ext cx="5703588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spcAft>
                <a:spcPts val="800"/>
              </a:spcAft>
            </a:pPr>
            <a:r>
              <a:rPr lang="es-E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	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Tamaño medio del efecto de la expresión diferencial / enriquecimiento funcional.</a:t>
            </a:r>
          </a:p>
          <a:p>
            <a:pPr marL="357188" indent="-357188" algn="just">
              <a:spcAft>
                <a:spcPts val="800"/>
              </a:spcAft>
            </a:pPr>
            <a:r>
              <a:rPr lang="es-E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Error de muestreo en el estudio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spcAft>
                <a:spcPts val="800"/>
              </a:spcAft>
            </a:pPr>
            <a:r>
              <a:rPr lang="es-E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sz="16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Variación entre estudios.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7A812D6-643F-4A28-90E5-EB176B3AC0D2}"/>
              </a:ext>
            </a:extLst>
          </p:cNvPr>
          <p:cNvSpPr/>
          <p:nvPr/>
        </p:nvSpPr>
        <p:spPr>
          <a:xfrm>
            <a:off x="391131" y="4348350"/>
            <a:ext cx="5328197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 de Efectos Fijos (FEM) y de Efectos Aleatorios (REM)</a:t>
            </a:r>
            <a:endParaRPr lang="es-ES" b="1" dirty="0"/>
          </a:p>
        </p:txBody>
      </p:sp>
      <p:sp>
        <p:nvSpPr>
          <p:cNvPr id="22" name="Rectángulo 21"/>
          <p:cNvSpPr/>
          <p:nvPr/>
        </p:nvSpPr>
        <p:spPr>
          <a:xfrm>
            <a:off x="203437" y="4796868"/>
            <a:ext cx="5703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un </a:t>
            </a:r>
            <a:r>
              <a:rPr lang="es-E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se modeliza la variabilidad entre estudios. Se usa cuando los estudios son muy heterogéneos.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considera que            y se utiliza cuando el conjunto de estudios es homogéneo.</a:t>
            </a:r>
            <a:endParaRPr lang="es-ES" sz="1600" dirty="0"/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84408"/>
              </p:ext>
            </p:extLst>
          </p:nvPr>
        </p:nvGraphicFramePr>
        <p:xfrm>
          <a:off x="2435225" y="5527675"/>
          <a:ext cx="61118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0" name="Equation" r:id="rId5" imgW="431640" imgH="203040" progId="Equation.DSMT4">
                  <p:embed/>
                </p:oleObj>
              </mc:Choice>
              <mc:Fallback>
                <p:oleObj name="Equation" r:id="rId5" imgW="431640" imgH="203040" progId="Equation.DSMT4">
                  <p:embed/>
                  <p:pic>
                    <p:nvPicPr>
                      <p:cNvPr id="18" name="Objeto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5225" y="5527675"/>
                        <a:ext cx="611188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ángulo 23"/>
          <p:cNvSpPr/>
          <p:nvPr/>
        </p:nvSpPr>
        <p:spPr>
          <a:xfrm>
            <a:off x="6290293" y="1199557"/>
            <a:ext cx="57035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comprobar si los estudios son o no heterogéneos: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de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Cochran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Gráficos de embudo</a:t>
            </a:r>
            <a:endParaRPr lang="es-ES" sz="1600" dirty="0"/>
          </a:p>
        </p:txBody>
      </p:sp>
      <p:graphicFrame>
        <p:nvGraphicFramePr>
          <p:cNvPr id="25" name="Obje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043553"/>
              </p:ext>
            </p:extLst>
          </p:nvPr>
        </p:nvGraphicFramePr>
        <p:xfrm>
          <a:off x="8279280" y="1957012"/>
          <a:ext cx="17256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1" name="Equation" r:id="rId7" imgW="1180800" imgH="431640" progId="Equation.DSMT4">
                  <p:embed/>
                </p:oleObj>
              </mc:Choice>
              <mc:Fallback>
                <p:oleObj name="Equation" r:id="rId7" imgW="1180800" imgH="431640" progId="Equation.DSMT4">
                  <p:embed/>
                  <p:pic>
                    <p:nvPicPr>
                      <p:cNvPr id="18" name="Objeto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9280" y="1957012"/>
                        <a:ext cx="1725613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/>
          <p:cNvSpPr/>
          <p:nvPr/>
        </p:nvSpPr>
        <p:spPr>
          <a:xfrm>
            <a:off x="6290293" y="2607794"/>
            <a:ext cx="5703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Bajo la </a:t>
            </a:r>
            <a:r>
              <a:rPr lang="es-E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 no heterogeneidad (          ), el estadístico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sigue una distribución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s-E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1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g.l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dirty="0"/>
          </a:p>
        </p:txBody>
      </p:sp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212215"/>
              </p:ext>
            </p:extLst>
          </p:nvPr>
        </p:nvGraphicFramePr>
        <p:xfrm>
          <a:off x="9421137" y="2634314"/>
          <a:ext cx="61118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2" name="Equation" r:id="rId9" imgW="431640" imgH="203040" progId="Equation.DSMT4">
                  <p:embed/>
                </p:oleObj>
              </mc:Choice>
              <mc:Fallback>
                <p:oleObj name="Equation" r:id="rId9" imgW="431640" imgH="203040" progId="Equation.DSMT4">
                  <p:embed/>
                  <p:pic>
                    <p:nvPicPr>
                      <p:cNvPr id="23" name="Objeto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21137" y="2634314"/>
                        <a:ext cx="611188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31875"/>
            <a:ext cx="4397709" cy="2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(III). Combinación del tamaño del efecto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" y="6287404"/>
          <a:ext cx="1219199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5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9" y="1764042"/>
            <a:ext cx="5951500" cy="38199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4086"/>
            <a:ext cx="5920603" cy="327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C7505D1-2264-4590-87FA-9242D1621B62}"/>
              </a:ext>
            </a:extLst>
          </p:cNvPr>
          <p:cNvSpPr/>
          <p:nvPr/>
        </p:nvSpPr>
        <p:spPr>
          <a:xfrm>
            <a:off x="3062655" y="4305098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816A9EE-C8E8-4279-9878-9F3B1DEC0E24}"/>
              </a:ext>
            </a:extLst>
          </p:cNvPr>
          <p:cNvSpPr/>
          <p:nvPr/>
        </p:nvSpPr>
        <p:spPr>
          <a:xfrm>
            <a:off x="4513943" y="0"/>
            <a:ext cx="7676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Métodos de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de Estudios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Ómicos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en Biomedicina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AD9511-695D-4668-B897-D34C75BFE809}"/>
              </a:ext>
            </a:extLst>
          </p:cNvPr>
          <p:cNvSpPr/>
          <p:nvPr/>
        </p:nvSpPr>
        <p:spPr>
          <a:xfrm>
            <a:off x="1059543" y="2249715"/>
            <a:ext cx="417656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s-ES" sz="16600" dirty="0">
              <a:solidFill>
                <a:srgbClr val="002060"/>
              </a:solidFill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B5C0457-E9E0-4217-9FF2-19FCA9002BC6}"/>
              </a:ext>
            </a:extLst>
          </p:cNvPr>
          <p:cNvCxnSpPr>
            <a:cxnSpLocks/>
          </p:cNvCxnSpPr>
          <p:nvPr/>
        </p:nvCxnSpPr>
        <p:spPr>
          <a:xfrm>
            <a:off x="0" y="4305098"/>
            <a:ext cx="689428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TCGA. Comparativa del 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nivel de gen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" y="6287404"/>
          <a:ext cx="121919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r="49394" b="59655"/>
          <a:stretch/>
        </p:blipFill>
        <p:spPr>
          <a:xfrm>
            <a:off x="66675" y="1182921"/>
            <a:ext cx="4167006" cy="34022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525" y="1182921"/>
            <a:ext cx="603663" cy="57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4" r="766" b="59655"/>
          <a:stretch/>
        </p:blipFill>
        <p:spPr>
          <a:xfrm>
            <a:off x="4362703" y="1210082"/>
            <a:ext cx="3438144" cy="33751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43219" r="20630" b="3789"/>
          <a:stretch/>
        </p:blipFill>
        <p:spPr>
          <a:xfrm>
            <a:off x="8192223" y="1301757"/>
            <a:ext cx="3877521" cy="329288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" y="4796231"/>
            <a:ext cx="388619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P_Unweight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Combinación de p-valores sin ponderar (normal inversa)</a:t>
            </a:r>
          </a:p>
          <a:p>
            <a:pPr algn="just">
              <a:spcAft>
                <a:spcPts val="600"/>
              </a:spcAft>
            </a:pP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P_Weight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Combinación de p-valores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ponderado (Fisher)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152901" y="4796229"/>
            <a:ext cx="388619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FEM.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Combinación de tamaño del efecto: modelo de efectos fijos</a:t>
            </a:r>
          </a:p>
          <a:p>
            <a:pPr algn="just">
              <a:spcAft>
                <a:spcPts val="600"/>
              </a:spcAft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REM.</a:t>
            </a:r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Combinación de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tamaño del efecto: modelo de efectos aleatorios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305801" y="4796229"/>
            <a:ext cx="388619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RankCombi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Combinación de rangos</a:t>
            </a:r>
          </a:p>
          <a:p>
            <a:pPr algn="just">
              <a:spcAft>
                <a:spcPts val="600"/>
              </a:spcAft>
            </a:pP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Intersec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Intersección de genes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diferen-cialmente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expresados en todos los estudios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" y="6287404"/>
          <a:ext cx="121919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3394" r="53105" b="58877"/>
          <a:stretch/>
        </p:blipFill>
        <p:spPr>
          <a:xfrm>
            <a:off x="66674" y="1323140"/>
            <a:ext cx="4095751" cy="313324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1072311"/>
            <a:ext cx="603663" cy="57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5" t="3394" r="2448" b="58877"/>
          <a:stretch/>
        </p:blipFill>
        <p:spPr>
          <a:xfrm>
            <a:off x="4191000" y="1323140"/>
            <a:ext cx="3810000" cy="31332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 t="48927" r="21639" b="1119"/>
          <a:stretch/>
        </p:blipFill>
        <p:spPr>
          <a:xfrm>
            <a:off x="8029575" y="1323139"/>
            <a:ext cx="3985531" cy="313324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" y="4677359"/>
            <a:ext cx="388619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P_Unweight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Combinación de p-valores sin ponderar (normal inversa)</a:t>
            </a:r>
          </a:p>
          <a:p>
            <a:pPr algn="just">
              <a:spcAft>
                <a:spcPts val="600"/>
              </a:spcAft>
            </a:pP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P_Weight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Combinación de p-valores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ponderado (Fisher)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152901" y="4677357"/>
            <a:ext cx="388619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FEM.</a:t>
            </a:r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Combinación de tamaño del efecto: modelo de efectos fijos</a:t>
            </a:r>
          </a:p>
          <a:p>
            <a:pPr algn="just">
              <a:spcAft>
                <a:spcPts val="600"/>
              </a:spcAft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REM.</a:t>
            </a:r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Combinación de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tamaño del efecto: modelo de efectos aleatorios</a:t>
            </a:r>
          </a:p>
          <a:p>
            <a:pPr algn="just">
              <a:spcAft>
                <a:spcPts val="600"/>
              </a:spcAft>
            </a:pP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Intersec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Intersección de genes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diferen-cialmente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expresados en todos los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305801" y="4677357"/>
            <a:ext cx="388619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RankCombi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Combinación de rangos</a:t>
            </a:r>
          </a:p>
          <a:p>
            <a:pPr algn="just">
              <a:spcAft>
                <a:spcPts val="600"/>
              </a:spcAft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GSA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a nivel de gen +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Enriquecimiento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TCGA. Comparativa del 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nivel de función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" y="6287404"/>
          <a:ext cx="121919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1" b="10139"/>
          <a:stretch/>
        </p:blipFill>
        <p:spPr>
          <a:xfrm>
            <a:off x="7303136" y="1192696"/>
            <a:ext cx="4877786" cy="43193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4" y="-81281"/>
            <a:ext cx="6797702" cy="63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9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C7505D1-2264-4590-87FA-9242D1621B62}"/>
              </a:ext>
            </a:extLst>
          </p:cNvPr>
          <p:cNvSpPr/>
          <p:nvPr/>
        </p:nvSpPr>
        <p:spPr>
          <a:xfrm>
            <a:off x="3062655" y="4305098"/>
            <a:ext cx="68018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Discusión y valoración de los </a:t>
            </a:r>
            <a:b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métodos descritos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816A9EE-C8E8-4279-9878-9F3B1DEC0E24}"/>
              </a:ext>
            </a:extLst>
          </p:cNvPr>
          <p:cNvSpPr/>
          <p:nvPr/>
        </p:nvSpPr>
        <p:spPr>
          <a:xfrm>
            <a:off x="4513943" y="0"/>
            <a:ext cx="7676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Métodos de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de Estudios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Ómicos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en Biomedicina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AD9511-695D-4668-B897-D34C75BFE809}"/>
              </a:ext>
            </a:extLst>
          </p:cNvPr>
          <p:cNvSpPr/>
          <p:nvPr/>
        </p:nvSpPr>
        <p:spPr>
          <a:xfrm>
            <a:off x="1059543" y="2249715"/>
            <a:ext cx="417656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es-ES" sz="16600" dirty="0">
              <a:solidFill>
                <a:srgbClr val="002060"/>
              </a:solidFill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B5C0457-E9E0-4217-9FF2-19FCA9002BC6}"/>
              </a:ext>
            </a:extLst>
          </p:cNvPr>
          <p:cNvCxnSpPr>
            <a:cxnSpLocks/>
          </p:cNvCxnSpPr>
          <p:nvPr/>
        </p:nvCxnSpPr>
        <p:spPr>
          <a:xfrm>
            <a:off x="0" y="4305098"/>
            <a:ext cx="689428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8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Utilidad del 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estudios </a:t>
            </a:r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micos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" y="6287404"/>
          <a:ext cx="1219199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5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90500" y="1921139"/>
            <a:ext cx="6083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es muy potente a la hora de generar nuevos datos mediante abordajes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silico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aunque su principal </a:t>
            </a:r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limitación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es la selección de estudios.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24028" r="16980" b="24444"/>
          <a:stretch/>
        </p:blipFill>
        <p:spPr>
          <a:xfrm>
            <a:off x="6274490" y="1976683"/>
            <a:ext cx="5773577" cy="334687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7A812D6-643F-4A28-90E5-EB176B3AC0D2}"/>
              </a:ext>
            </a:extLst>
          </p:cNvPr>
          <p:cNvSpPr/>
          <p:nvPr/>
        </p:nvSpPr>
        <p:spPr>
          <a:xfrm>
            <a:off x="568397" y="3231629"/>
            <a:ext cx="5328197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s-ES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es-ES" b="1" i="1" dirty="0"/>
          </a:p>
        </p:txBody>
      </p:sp>
      <p:sp>
        <p:nvSpPr>
          <p:cNvPr id="8" name="Rectángulo 7"/>
          <p:cNvSpPr/>
          <p:nvPr/>
        </p:nvSpPr>
        <p:spPr>
          <a:xfrm>
            <a:off x="190500" y="3599456"/>
            <a:ext cx="6083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</a:t>
            </a:r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es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Findable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Interoperable</a:t>
            </a: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Reusable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012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Valoración de los métodos de 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empleados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06656"/>
              </p:ext>
            </p:extLst>
          </p:nvPr>
        </p:nvGraphicFramePr>
        <p:xfrm>
          <a:off x="2" y="6287404"/>
          <a:ext cx="1219199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5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15" y="1178825"/>
            <a:ext cx="10282969" cy="49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Ciencias 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ómicas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estudios Biomédicos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04225"/>
              </p:ext>
            </p:extLst>
          </p:nvPr>
        </p:nvGraphicFramePr>
        <p:xfrm>
          <a:off x="0" y="6314439"/>
          <a:ext cx="121919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pic>
        <p:nvPicPr>
          <p:cNvPr id="59" name="Picture 2" descr="Resultado de imagen de metabolÃ³mica">
            <a:extLst>
              <a:ext uri="{FF2B5EF4-FFF2-40B4-BE49-F238E27FC236}">
                <a16:creationId xmlns:a16="http://schemas.microsoft.com/office/drawing/2014/main" id="{CEC71BC9-AFDB-4939-A24D-811531788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" b="16285"/>
          <a:stretch/>
        </p:blipFill>
        <p:spPr bwMode="auto">
          <a:xfrm>
            <a:off x="545905" y="1435609"/>
            <a:ext cx="11102021" cy="213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ángulo 70">
            <a:extLst>
              <a:ext uri="{FF2B5EF4-FFF2-40B4-BE49-F238E27FC236}">
                <a16:creationId xmlns:a16="http://schemas.microsoft.com/office/drawing/2014/main" id="{39937964-FADC-495A-8C02-35C9F44F2101}"/>
              </a:ext>
            </a:extLst>
          </p:cNvPr>
          <p:cNvSpPr/>
          <p:nvPr/>
        </p:nvSpPr>
        <p:spPr>
          <a:xfrm>
            <a:off x="176572" y="3680048"/>
            <a:ext cx="11619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Genómica                           </a:t>
            </a:r>
            <a:r>
              <a:rPr lang="es-E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Transcriptómica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E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Proteómica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s-E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Metabolómica</a:t>
            </a:r>
            <a:endPara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C7505D1-2264-4590-87FA-9242D1621B62}"/>
              </a:ext>
            </a:extLst>
          </p:cNvPr>
          <p:cNvSpPr/>
          <p:nvPr/>
        </p:nvSpPr>
        <p:spPr>
          <a:xfrm>
            <a:off x="3062655" y="4305098"/>
            <a:ext cx="3211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816A9EE-C8E8-4279-9878-9F3B1DEC0E24}"/>
              </a:ext>
            </a:extLst>
          </p:cNvPr>
          <p:cNvSpPr/>
          <p:nvPr/>
        </p:nvSpPr>
        <p:spPr>
          <a:xfrm>
            <a:off x="4513943" y="0"/>
            <a:ext cx="7676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Métodos de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de Estudios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Ómicos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en Biomedicina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AD9511-695D-4668-B897-D34C75BFE809}"/>
              </a:ext>
            </a:extLst>
          </p:cNvPr>
          <p:cNvSpPr/>
          <p:nvPr/>
        </p:nvSpPr>
        <p:spPr>
          <a:xfrm>
            <a:off x="1059543" y="2249715"/>
            <a:ext cx="417656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es-ES" sz="16600" dirty="0">
              <a:solidFill>
                <a:srgbClr val="002060"/>
              </a:solidFill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B5C0457-E9E0-4217-9FF2-19FCA9002BC6}"/>
              </a:ext>
            </a:extLst>
          </p:cNvPr>
          <p:cNvCxnSpPr>
            <a:cxnSpLocks/>
          </p:cNvCxnSpPr>
          <p:nvPr/>
        </p:nvCxnSpPr>
        <p:spPr>
          <a:xfrm>
            <a:off x="0" y="4305098"/>
            <a:ext cx="689428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9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85485"/>
              </p:ext>
            </p:extLst>
          </p:nvPr>
        </p:nvGraphicFramePr>
        <p:xfrm>
          <a:off x="2" y="6287404"/>
          <a:ext cx="121919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38112" y="1526460"/>
            <a:ext cx="119157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1.	Los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han demostrado ser una </a:t>
            </a:r>
            <a:r>
              <a:rPr lang="es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 muy prometedora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combinar la información de estudios con datos similares.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2.	En el campo de la expresión génica, el </a:t>
            </a:r>
            <a:r>
              <a:rPr lang="es-E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nivel de función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 de mayor utilidad para obtener una panorámica de las reacciones bioquímicas que ocurren en cada condición experimental y, salvo casos puntuales, ofrece más información que el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a nivel de gen.</a:t>
            </a:r>
          </a:p>
          <a:p>
            <a:pPr marL="355600" indent="-355600"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3.	Todos los métodos empleados dieron buenos resultados, pero el </a:t>
            </a:r>
            <a:r>
              <a:rPr lang="es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efectos aleatorios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parecen ser los más adecuados: permiten ajustar un modelo y estimar todos los parámetros, lo que los hace más interpretables. Además, modelizan la variabilidad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intraestudio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s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heterogeneidad entre estudios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muy común en datos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ómicos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que provienen de diferentes laboratorios.</a:t>
            </a:r>
          </a:p>
          <a:p>
            <a:pPr marL="355600" indent="-355600"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4.	Aunque cada vez el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empieza a utilizarse más, el paso crítico continúa siendo la </a:t>
            </a:r>
            <a:r>
              <a:rPr lang="es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de estudios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 Se hace cada vez más necesario emplear principios comunes para almacenar resultados de experimentos en bases de datos biológicas.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6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B758EB4-8FD8-4F5C-850F-B6F146751849}"/>
              </a:ext>
            </a:extLst>
          </p:cNvPr>
          <p:cNvSpPr/>
          <p:nvPr/>
        </p:nvSpPr>
        <p:spPr>
          <a:xfrm>
            <a:off x="-2" y="1513456"/>
            <a:ext cx="12192000" cy="22028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Métodos de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etaanálisis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Estudios </a:t>
            </a:r>
            <a:r>
              <a:rPr lang="es-E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Ómicos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Biomedicina 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FA5C87-74EE-43DE-BA5A-9B03DBD42D78}"/>
              </a:ext>
            </a:extLst>
          </p:cNvPr>
          <p:cNvSpPr txBox="1"/>
          <p:nvPr/>
        </p:nvSpPr>
        <p:spPr>
          <a:xfrm>
            <a:off x="3048000" y="4695377"/>
            <a:ext cx="609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Jesús Gutiérrez Botella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4683F5-E339-4AAF-AD60-6138B119D4FE}"/>
              </a:ext>
            </a:extLst>
          </p:cNvPr>
          <p:cNvSpPr txBox="1"/>
          <p:nvPr/>
        </p:nvSpPr>
        <p:spPr>
          <a:xfrm>
            <a:off x="1" y="397502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Trabajo Final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Máster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Bioestadística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D3C3D3-81E7-48C4-86BC-41496E50CED4}"/>
              </a:ext>
            </a:extLst>
          </p:cNvPr>
          <p:cNvSpPr txBox="1"/>
          <p:nvPr/>
        </p:nvSpPr>
        <p:spPr>
          <a:xfrm>
            <a:off x="3921877" y="5338430"/>
            <a:ext cx="4348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Francisco García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García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 académico: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Antonio López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Quílez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1B073F-28D7-41AC-BC7E-9DF1049B32A8}"/>
              </a:ext>
            </a:extLst>
          </p:cNvPr>
          <p:cNvSpPr txBox="1"/>
          <p:nvPr/>
        </p:nvSpPr>
        <p:spPr>
          <a:xfrm>
            <a:off x="4925646" y="6320398"/>
            <a:ext cx="234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23 de septiembre, 2020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Por qué he renunciado a la beca predoctoral del CIP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74" y="105201"/>
            <a:ext cx="2509248" cy="126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UBB – Unidad de Bioinformática y Bioestadíst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4"/>
          <a:stretch/>
        </p:blipFill>
        <p:spPr bwMode="auto">
          <a:xfrm>
            <a:off x="9012609" y="276523"/>
            <a:ext cx="305747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Universitat de València. Colecciones de Criptógamas: VAL_Lich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33245" r="13578" b="32929"/>
          <a:stretch/>
        </p:blipFill>
        <p:spPr bwMode="auto">
          <a:xfrm>
            <a:off x="82295" y="150118"/>
            <a:ext cx="3556016" cy="11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Ciencias 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ómicas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estudios Biomédicos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6314439"/>
          <a:ext cx="121919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pic>
        <p:nvPicPr>
          <p:cNvPr id="59" name="Picture 2" descr="Resultado de imagen de metabolÃ³mica">
            <a:extLst>
              <a:ext uri="{FF2B5EF4-FFF2-40B4-BE49-F238E27FC236}">
                <a16:creationId xmlns:a16="http://schemas.microsoft.com/office/drawing/2014/main" id="{CEC71BC9-AFDB-4939-A24D-811531788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" b="16285"/>
          <a:stretch/>
        </p:blipFill>
        <p:spPr bwMode="auto">
          <a:xfrm>
            <a:off x="545905" y="1435609"/>
            <a:ext cx="11102021" cy="213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ángulo 70">
            <a:extLst>
              <a:ext uri="{FF2B5EF4-FFF2-40B4-BE49-F238E27FC236}">
                <a16:creationId xmlns:a16="http://schemas.microsoft.com/office/drawing/2014/main" id="{39937964-FADC-495A-8C02-35C9F44F2101}"/>
              </a:ext>
            </a:extLst>
          </p:cNvPr>
          <p:cNvSpPr/>
          <p:nvPr/>
        </p:nvSpPr>
        <p:spPr>
          <a:xfrm>
            <a:off x="176572" y="3680048"/>
            <a:ext cx="11619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Genómica                           </a:t>
            </a:r>
            <a:r>
              <a:rPr lang="es-E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Transcriptómica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E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Proteómica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s-E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Metabolómica</a:t>
            </a:r>
            <a:endPara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473AAC2-93B2-4F99-A598-0F8F55D86EC0}"/>
              </a:ext>
            </a:extLst>
          </p:cNvPr>
          <p:cNvSpPr/>
          <p:nvPr/>
        </p:nvSpPr>
        <p:spPr>
          <a:xfrm>
            <a:off x="0" y="1205860"/>
            <a:ext cx="3584448" cy="284352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473AAC2-93B2-4F99-A598-0F8F55D86EC0}"/>
              </a:ext>
            </a:extLst>
          </p:cNvPr>
          <p:cNvSpPr/>
          <p:nvPr/>
        </p:nvSpPr>
        <p:spPr>
          <a:xfrm>
            <a:off x="5547360" y="1256317"/>
            <a:ext cx="6339840" cy="279306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A17A443-FD42-4773-A71F-17FCDAEAE0DD}"/>
              </a:ext>
            </a:extLst>
          </p:cNvPr>
          <p:cNvSpPr/>
          <p:nvPr/>
        </p:nvSpPr>
        <p:spPr>
          <a:xfrm>
            <a:off x="1984322" y="4588285"/>
            <a:ext cx="8223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Caracterización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funcional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organismos: expresión de los genes de un individuo en una condición y un tiempo determinados.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objetivo suele ser llevar a cabo un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expresión diferencial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6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Tecnologías de alto rendimiento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6314439"/>
          <a:ext cx="121919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473AAC2-93B2-4F99-A598-0F8F55D86EC0}"/>
              </a:ext>
            </a:extLst>
          </p:cNvPr>
          <p:cNvSpPr/>
          <p:nvPr/>
        </p:nvSpPr>
        <p:spPr>
          <a:xfrm>
            <a:off x="0" y="1205860"/>
            <a:ext cx="3584448" cy="284352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 descr="Clariom™ S Array, 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26" y="1626959"/>
            <a:ext cx="3136265" cy="28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ecuenciador de nueva generación para ADN - HiSeq 2500 - Illumin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65" y="1654153"/>
            <a:ext cx="3536648" cy="306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910BC49-A96F-4F22-ADC4-30CF1F4D3F08}"/>
              </a:ext>
            </a:extLst>
          </p:cNvPr>
          <p:cNvSpPr txBox="1"/>
          <p:nvPr/>
        </p:nvSpPr>
        <p:spPr>
          <a:xfrm>
            <a:off x="637304" y="4706473"/>
            <a:ext cx="45142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Microarrays</a:t>
            </a:r>
            <a:endParaRPr lang="es-ES" sz="1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5957-8FF3-4E0E-A154-B41EE9EBE1CA}"/>
              </a:ext>
            </a:extLst>
          </p:cNvPr>
          <p:cNvSpPr txBox="1"/>
          <p:nvPr/>
        </p:nvSpPr>
        <p:spPr>
          <a:xfrm>
            <a:off x="637305" y="5060416"/>
            <a:ext cx="451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Basados en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hibridación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del material genético.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910BC49-A96F-4F22-ADC4-30CF1F4D3F08}"/>
              </a:ext>
            </a:extLst>
          </p:cNvPr>
          <p:cNvSpPr txBox="1"/>
          <p:nvPr/>
        </p:nvSpPr>
        <p:spPr>
          <a:xfrm>
            <a:off x="6276104" y="4703425"/>
            <a:ext cx="45142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RNA-</a:t>
            </a:r>
            <a:r>
              <a:rPr lang="es-ES" sz="17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endParaRPr lang="es-ES" sz="1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4AE5957-8FF3-4E0E-A154-B41EE9EBE1CA}"/>
              </a:ext>
            </a:extLst>
          </p:cNvPr>
          <p:cNvSpPr txBox="1"/>
          <p:nvPr/>
        </p:nvSpPr>
        <p:spPr>
          <a:xfrm>
            <a:off x="6276105" y="5057368"/>
            <a:ext cx="451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Basado en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secuenciación masiva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del material genético.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un estudio de 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Transcriptómica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6314439"/>
          <a:ext cx="121919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0424222F-3037-49B9-986F-BE905FA05A6B}"/>
              </a:ext>
            </a:extLst>
          </p:cNvPr>
          <p:cNvSpPr/>
          <p:nvPr/>
        </p:nvSpPr>
        <p:spPr>
          <a:xfrm>
            <a:off x="10372345" y="5364809"/>
            <a:ext cx="374073" cy="207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87DFD53-AB62-4DE8-A708-D938C5ED73D1}"/>
              </a:ext>
            </a:extLst>
          </p:cNvPr>
          <p:cNvSpPr/>
          <p:nvPr/>
        </p:nvSpPr>
        <p:spPr>
          <a:xfrm>
            <a:off x="10372345" y="5945142"/>
            <a:ext cx="374073" cy="207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D6B9FF2-226E-4D09-A5DF-49E0272CABB1}"/>
              </a:ext>
            </a:extLst>
          </p:cNvPr>
          <p:cNvSpPr/>
          <p:nvPr/>
        </p:nvSpPr>
        <p:spPr>
          <a:xfrm>
            <a:off x="10746418" y="5299441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Microarray</a:t>
            </a:r>
            <a:endParaRPr lang="es-ES" b="1" i="1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1E08BDD-3EBA-4667-942C-C5A4FA93AB6B}"/>
              </a:ext>
            </a:extLst>
          </p:cNvPr>
          <p:cNvSpPr/>
          <p:nvPr/>
        </p:nvSpPr>
        <p:spPr>
          <a:xfrm>
            <a:off x="10746418" y="5879774"/>
            <a:ext cx="845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Común</a:t>
            </a:r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87DFD53-AB62-4DE8-A708-D938C5ED73D1}"/>
              </a:ext>
            </a:extLst>
          </p:cNvPr>
          <p:cNvSpPr/>
          <p:nvPr/>
        </p:nvSpPr>
        <p:spPr>
          <a:xfrm>
            <a:off x="10372345" y="5655482"/>
            <a:ext cx="374073" cy="207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1E08BDD-3EBA-4667-942C-C5A4FA93AB6B}"/>
              </a:ext>
            </a:extLst>
          </p:cNvPr>
          <p:cNvSpPr/>
          <p:nvPr/>
        </p:nvSpPr>
        <p:spPr>
          <a:xfrm>
            <a:off x="10746418" y="5590114"/>
            <a:ext cx="1048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RNA-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endParaRPr lang="es-ES" b="1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276300" y="3337373"/>
            <a:ext cx="2146742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Extracción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del RNA celular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3177580" y="5539740"/>
            <a:ext cx="2146742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Cuantificación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9489663" y="3337373"/>
            <a:ext cx="2146742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Expresión Diferencial*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9489663" y="4383726"/>
            <a:ext cx="2146742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Enriquecimiento Funcional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EB3B3938-830F-4440-A919-9DCC22227F6A}"/>
              </a:ext>
            </a:extLst>
          </p:cNvPr>
          <p:cNvCxnSpPr>
            <a:cxnSpLocks/>
          </p:cNvCxnSpPr>
          <p:nvPr/>
        </p:nvCxnSpPr>
        <p:spPr>
          <a:xfrm>
            <a:off x="2423042" y="3606334"/>
            <a:ext cx="37938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1349513" y="3855313"/>
            <a:ext cx="158" cy="5284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ipse 66">
            <a:extLst>
              <a:ext uri="{FF2B5EF4-FFF2-40B4-BE49-F238E27FC236}">
                <a16:creationId xmlns:a16="http://schemas.microsoft.com/office/drawing/2014/main" id="{AFC91CC7-5A64-4D39-8CE1-4DD369DF4BCD}"/>
              </a:ext>
            </a:extLst>
          </p:cNvPr>
          <p:cNvSpPr/>
          <p:nvPr/>
        </p:nvSpPr>
        <p:spPr>
          <a:xfrm>
            <a:off x="3569278" y="3035995"/>
            <a:ext cx="1351986" cy="111507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de expresión</a:t>
            </a:r>
            <a:endParaRPr lang="es-E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>
            <a:off x="1349513" y="4893848"/>
            <a:ext cx="158" cy="5284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276300" y="4383726"/>
            <a:ext cx="2146742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Fragmentación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secuenciación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 RNA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  <a:stCxn id="40" idx="0"/>
            <a:endCxn id="59" idx="2"/>
          </p:cNvCxnSpPr>
          <p:nvPr/>
        </p:nvCxnSpPr>
        <p:spPr>
          <a:xfrm flipV="1">
            <a:off x="1349671" y="1912182"/>
            <a:ext cx="0" cy="14251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>
            <a:off x="2376254" y="5689224"/>
            <a:ext cx="795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276300" y="5427614"/>
            <a:ext cx="2146742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(Reconstrucción</a:t>
            </a: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transcriptoma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>
            <a:off x="2376254" y="1650572"/>
            <a:ext cx="795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276300" y="1388962"/>
            <a:ext cx="2146742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Hibridación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del RNA en el </a:t>
            </a:r>
            <a:r>
              <a:rPr lang="es-E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microarray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Conector recto de flecha 87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>
            <a:off x="8151473" y="3593532"/>
            <a:ext cx="133819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6216852" y="3439644"/>
            <a:ext cx="2146742" cy="3077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Normalización*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Conector recto de flecha 89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>
            <a:off x="10559381" y="3861928"/>
            <a:ext cx="158" cy="5284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ipse 90">
            <a:extLst>
              <a:ext uri="{FF2B5EF4-FFF2-40B4-BE49-F238E27FC236}">
                <a16:creationId xmlns:a16="http://schemas.microsoft.com/office/drawing/2014/main" id="{AFC91CC7-5A64-4D39-8CE1-4DD369DF4BCD}"/>
              </a:ext>
            </a:extLst>
          </p:cNvPr>
          <p:cNvSpPr/>
          <p:nvPr/>
        </p:nvSpPr>
        <p:spPr>
          <a:xfrm>
            <a:off x="9883388" y="1710393"/>
            <a:ext cx="1351986" cy="111507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</a:t>
            </a:r>
            <a:r>
              <a:rPr lang="es-E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</a:t>
            </a:r>
            <a:r>
              <a:rPr lang="es-E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Conector recto de flecha 91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>
            <a:off x="10559381" y="2826134"/>
            <a:ext cx="158" cy="5284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ángulo 85"/>
          <p:cNvSpPr/>
          <p:nvPr/>
        </p:nvSpPr>
        <p:spPr>
          <a:xfrm>
            <a:off x="7502075" y="5468718"/>
            <a:ext cx="2532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Diferentes métodos según sea con datos de </a:t>
            </a:r>
            <a:r>
              <a:rPr lang="es-ES" sz="1400" i="1" dirty="0" err="1" smtClean="0">
                <a:solidFill>
                  <a:srgbClr val="006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microarray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 de 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RNA-</a:t>
            </a:r>
            <a:r>
              <a:rPr lang="es-ES" sz="1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/>
          </a:p>
        </p:txBody>
      </p:sp>
      <p:cxnSp>
        <p:nvCxnSpPr>
          <p:cNvPr id="94" name="Conector recto de flecha 93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  <a:endCxn id="67" idx="4"/>
          </p:cNvCxnSpPr>
          <p:nvPr/>
        </p:nvCxnSpPr>
        <p:spPr>
          <a:xfrm flipV="1">
            <a:off x="4245271" y="4151069"/>
            <a:ext cx="0" cy="13886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45271" y="1650572"/>
            <a:ext cx="0" cy="13886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3171900" y="1388962"/>
            <a:ext cx="2146742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imagen y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cuantificación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6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Expresión Diferencial y Enriquecimiento Funcional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6314439"/>
          <a:ext cx="121919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pic>
        <p:nvPicPr>
          <p:cNvPr id="33798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246888" y="1923061"/>
            <a:ext cx="381593" cy="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772439" y="1923061"/>
            <a:ext cx="381593" cy="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1294055" y="1923061"/>
            <a:ext cx="381593" cy="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1815671" y="1923061"/>
            <a:ext cx="381593" cy="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2337287" y="1923061"/>
            <a:ext cx="381593" cy="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1165" y="3763473"/>
            <a:ext cx="5282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Comparación de los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niveles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expresión génica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entre diferentes condiciones. </a:t>
            </a: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suele comparar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s-E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13561" y="1181206"/>
            <a:ext cx="4229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Expresión Diferencial</a:t>
            </a:r>
            <a:endParaRPr lang="es-ES" sz="2000" dirty="0"/>
          </a:p>
        </p:txBody>
      </p:sp>
      <p:sp>
        <p:nvSpPr>
          <p:cNvPr id="51" name="Rectángulo 50"/>
          <p:cNvSpPr/>
          <p:nvPr/>
        </p:nvSpPr>
        <p:spPr>
          <a:xfrm>
            <a:off x="7716529" y="1175517"/>
            <a:ext cx="340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Enriquecimiento funcional</a:t>
            </a:r>
            <a:endParaRPr lang="es-ES" sz="2000" dirty="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37A812D6-643F-4A28-90E5-EB176B3AC0D2}"/>
              </a:ext>
            </a:extLst>
          </p:cNvPr>
          <p:cNvSpPr/>
          <p:nvPr/>
        </p:nvSpPr>
        <p:spPr>
          <a:xfrm>
            <a:off x="246888" y="4723259"/>
            <a:ext cx="460131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Qué genes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están diferencialmente expresados entre las dos condiciones?</a:t>
            </a:r>
            <a:endParaRPr lang="es-ES" sz="2400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37A812D6-643F-4A28-90E5-EB176B3AC0D2}"/>
              </a:ext>
            </a:extLst>
          </p:cNvPr>
          <p:cNvSpPr/>
          <p:nvPr/>
        </p:nvSpPr>
        <p:spPr>
          <a:xfrm>
            <a:off x="7354061" y="4686803"/>
            <a:ext cx="453735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Qué funciones moleculares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realizan los genes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 expresados entre condiciones?</a:t>
            </a:r>
            <a:endParaRPr lang="es-ES" sz="2400" dirty="0"/>
          </a:p>
        </p:txBody>
      </p: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>
            <a:off x="5106521" y="5038284"/>
            <a:ext cx="1989223" cy="0"/>
          </a:xfrm>
          <a:prstGeom prst="straightConnector1">
            <a:avLst/>
          </a:prstGeom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Rectángulo 55"/>
          <p:cNvSpPr/>
          <p:nvPr/>
        </p:nvSpPr>
        <p:spPr>
          <a:xfrm>
            <a:off x="3555405" y="5493126"/>
            <a:ext cx="5076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Tamaño del efecto.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Odds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-ratio, </a:t>
            </a:r>
            <a:r>
              <a:rPr lang="es-E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fold-change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Significación estadística.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-valor.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2897217" y="2882506"/>
            <a:ext cx="1950987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Genes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infraexpresados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8BF6466-CD49-4661-8A12-7307A665279A}"/>
              </a:ext>
            </a:extLst>
          </p:cNvPr>
          <p:cNvSpPr txBox="1"/>
          <p:nvPr/>
        </p:nvSpPr>
        <p:spPr>
          <a:xfrm>
            <a:off x="2897217" y="2373037"/>
            <a:ext cx="1950987" cy="2769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Genes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sobreexpresados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896065" y="1636104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Anotación Funcional (GO)</a:t>
            </a:r>
            <a:endParaRPr lang="es-ES" b="1" dirty="0"/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40B992D3-E6A4-45DD-83C0-9BE53230EFA0}"/>
              </a:ext>
            </a:extLst>
          </p:cNvPr>
          <p:cNvCxnSpPr>
            <a:cxnSpLocks/>
          </p:cNvCxnSpPr>
          <p:nvPr/>
        </p:nvCxnSpPr>
        <p:spPr>
          <a:xfrm>
            <a:off x="9418277" y="2065913"/>
            <a:ext cx="0" cy="344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7534656" y="2582575"/>
            <a:ext cx="1097280" cy="109728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Elipse 48"/>
          <p:cNvSpPr/>
          <p:nvPr/>
        </p:nvSpPr>
        <p:spPr>
          <a:xfrm>
            <a:off x="8834054" y="2974150"/>
            <a:ext cx="1577363" cy="1577363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Elipse 49"/>
          <p:cNvSpPr/>
          <p:nvPr/>
        </p:nvSpPr>
        <p:spPr>
          <a:xfrm>
            <a:off x="10683211" y="2817512"/>
            <a:ext cx="873627" cy="87362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333001" y="2188167"/>
            <a:ext cx="712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1</a:t>
            </a:r>
          </a:p>
          <a:p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10257508" y="4055235"/>
            <a:ext cx="821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2</a:t>
            </a:r>
          </a:p>
          <a:p>
            <a:r>
              <a:rPr lang="es-ES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s-ES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10812244" y="2470372"/>
            <a:ext cx="612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3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32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507696" y="2717804"/>
            <a:ext cx="381593" cy="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1034905" y="2716865"/>
            <a:ext cx="381593" cy="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1562114" y="2722671"/>
            <a:ext cx="381593" cy="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File:Person icon BLACK-01.svg - Wikimedia Commons"/>
          <p:cNvPicPr>
            <a:picLocks noChangeAspect="1" noChangeArrowheads="1"/>
          </p:cNvPicPr>
          <p:nvPr/>
        </p:nvPicPr>
        <p:blipFill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4971" r="29648" b="5081"/>
          <a:stretch/>
        </p:blipFill>
        <p:spPr bwMode="auto">
          <a:xfrm>
            <a:off x="2089361" y="2717804"/>
            <a:ext cx="381593" cy="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ángulo 35"/>
          <p:cNvSpPr/>
          <p:nvPr/>
        </p:nvSpPr>
        <p:spPr>
          <a:xfrm>
            <a:off x="7648636" y="2686365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Gen1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728966" y="2923873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Gen2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7638947" y="3230792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Gen3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8083296" y="3093232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Gen4</a:t>
            </a:r>
            <a:endParaRPr lang="es-ES" sz="1600" dirty="0"/>
          </a:p>
        </p:txBody>
      </p:sp>
      <p:sp>
        <p:nvSpPr>
          <p:cNvPr id="60" name="Rectángulo 59"/>
          <p:cNvSpPr/>
          <p:nvPr/>
        </p:nvSpPr>
        <p:spPr>
          <a:xfrm>
            <a:off x="9025182" y="3155903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Gen6</a:t>
            </a:r>
            <a:endParaRPr lang="es-ES" sz="1600" dirty="0"/>
          </a:p>
        </p:txBody>
      </p:sp>
      <p:sp>
        <p:nvSpPr>
          <p:cNvPr id="61" name="Rectángulo 60"/>
          <p:cNvSpPr/>
          <p:nvPr/>
        </p:nvSpPr>
        <p:spPr>
          <a:xfrm>
            <a:off x="9126532" y="3507791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Gen7</a:t>
            </a:r>
            <a:endParaRPr lang="es-ES" sz="1600" dirty="0">
              <a:solidFill>
                <a:srgbClr val="FFC000"/>
              </a:solidFill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9787069" y="3422096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Gen8</a:t>
            </a:r>
            <a:endParaRPr lang="es-ES" sz="1600" dirty="0">
              <a:solidFill>
                <a:srgbClr val="FFC000"/>
              </a:solidFill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8924414" y="3767831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Gen10</a:t>
            </a:r>
            <a:endParaRPr lang="es-ES" sz="1600" dirty="0"/>
          </a:p>
        </p:txBody>
      </p:sp>
      <p:sp>
        <p:nvSpPr>
          <p:cNvPr id="64" name="Rectángulo 63"/>
          <p:cNvSpPr/>
          <p:nvPr/>
        </p:nvSpPr>
        <p:spPr>
          <a:xfrm>
            <a:off x="9724037" y="3805492"/>
            <a:ext cx="598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Gen9</a:t>
            </a:r>
            <a:endParaRPr lang="es-ES" sz="1600" dirty="0">
              <a:solidFill>
                <a:srgbClr val="FFC000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9204298" y="4099300"/>
            <a:ext cx="633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Gen11</a:t>
            </a:r>
            <a:endParaRPr lang="es-ES" sz="1600" dirty="0">
              <a:solidFill>
                <a:srgbClr val="FFC000"/>
              </a:solidFill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10809685" y="2859134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Gen12</a:t>
            </a:r>
            <a:endParaRPr lang="es-ES" sz="1600" dirty="0"/>
          </a:p>
        </p:txBody>
      </p:sp>
      <p:sp>
        <p:nvSpPr>
          <p:cNvPr id="67" name="Rectángulo 66"/>
          <p:cNvSpPr/>
          <p:nvPr/>
        </p:nvSpPr>
        <p:spPr>
          <a:xfrm>
            <a:off x="10655874" y="3076566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Gen13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10825842" y="3274762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Gen14</a:t>
            </a:r>
            <a:endParaRPr lang="es-ES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B266EDC-83B4-4042-9F5A-E0465B9EACE6}"/>
              </a:ext>
            </a:extLst>
          </p:cNvPr>
          <p:cNvSpPr/>
          <p:nvPr/>
        </p:nvSpPr>
        <p:spPr>
          <a:xfrm>
            <a:off x="0" y="6204408"/>
            <a:ext cx="12192000" cy="653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B0F57D3-ABF7-4059-BD24-DD202B493FE2}"/>
              </a:ext>
            </a:extLst>
          </p:cNvPr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B48A4F68-B1C8-42ED-B18C-58EFB9F3BC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6314439"/>
          <a:ext cx="121919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226100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201009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8242213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14095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7372499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0023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2582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(I).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Preprocesado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(II).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Metaanálisis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valoración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17470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37A812D6-643F-4A28-90E5-EB176B3AC0D2}"/>
              </a:ext>
            </a:extLst>
          </p:cNvPr>
          <p:cNvSpPr/>
          <p:nvPr/>
        </p:nvSpPr>
        <p:spPr>
          <a:xfrm>
            <a:off x="512064" y="1934339"/>
            <a:ext cx="344728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Los pasos del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endParaRPr lang="es-ES" sz="2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7A812D6-643F-4A28-90E5-EB176B3AC0D2}"/>
              </a:ext>
            </a:extLst>
          </p:cNvPr>
          <p:cNvSpPr/>
          <p:nvPr/>
        </p:nvSpPr>
        <p:spPr>
          <a:xfrm>
            <a:off x="6858000" y="1934339"/>
            <a:ext cx="344728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transcriptómica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s-ES" sz="2400" dirty="0"/>
          </a:p>
        </p:txBody>
      </p:sp>
      <p:sp>
        <p:nvSpPr>
          <p:cNvPr id="7" name="Rectángulo 6"/>
          <p:cNvSpPr/>
          <p:nvPr/>
        </p:nvSpPr>
        <p:spPr>
          <a:xfrm>
            <a:off x="7001256" y="2399592"/>
            <a:ext cx="50765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nivel de gen.</a:t>
            </a:r>
          </a:p>
          <a:p>
            <a:pPr algn="just"/>
            <a:endParaRPr lang="es-E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nivel de función molecular.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5320" y="2399592"/>
            <a:ext cx="54345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	Formulación de objetivos.</a:t>
            </a:r>
          </a:p>
          <a:p>
            <a:pPr algn="just"/>
            <a:endParaRPr lang="es-E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	Recopilación y selección de los estudios.</a:t>
            </a:r>
          </a:p>
          <a:p>
            <a:pPr algn="just"/>
            <a:endParaRPr lang="es-E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	Combinación de los estudios.</a:t>
            </a:r>
          </a:p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Combinación de efectos.</a:t>
            </a:r>
          </a:p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Combinación de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-valores o rangos.</a:t>
            </a:r>
          </a:p>
          <a:p>
            <a:pPr algn="just"/>
            <a:endParaRPr lang="es-E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	Análisis de heterogeneidad y sensibilidad, en caso de combinación de efectos.</a:t>
            </a:r>
          </a:p>
          <a:p>
            <a:pPr algn="just"/>
            <a:endParaRPr lang="es-E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 Cálculo del tamaño del efecto y/o significación estadística combinada.</a:t>
            </a:r>
          </a:p>
          <a:p>
            <a:pPr algn="just"/>
            <a:endParaRPr lang="es-E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 	Obtención de conclusiones.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4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C7505D1-2264-4590-87FA-9242D1621B62}"/>
              </a:ext>
            </a:extLst>
          </p:cNvPr>
          <p:cNvSpPr/>
          <p:nvPr/>
        </p:nvSpPr>
        <p:spPr>
          <a:xfrm>
            <a:off x="3062655" y="4305098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816A9EE-C8E8-4279-9878-9F3B1DEC0E24}"/>
              </a:ext>
            </a:extLst>
          </p:cNvPr>
          <p:cNvSpPr/>
          <p:nvPr/>
        </p:nvSpPr>
        <p:spPr>
          <a:xfrm>
            <a:off x="4513943" y="0"/>
            <a:ext cx="7676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Métodos de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Metaanálisis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de Estudios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Ómicos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en Biomedicina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AD9511-695D-4668-B897-D34C75BFE809}"/>
              </a:ext>
            </a:extLst>
          </p:cNvPr>
          <p:cNvSpPr/>
          <p:nvPr/>
        </p:nvSpPr>
        <p:spPr>
          <a:xfrm>
            <a:off x="1059543" y="2249715"/>
            <a:ext cx="417656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s-ES" sz="16600" dirty="0">
              <a:solidFill>
                <a:srgbClr val="002060"/>
              </a:solidFill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B5C0457-E9E0-4217-9FF2-19FCA9002BC6}"/>
              </a:ext>
            </a:extLst>
          </p:cNvPr>
          <p:cNvCxnSpPr>
            <a:cxnSpLocks/>
          </p:cNvCxnSpPr>
          <p:nvPr/>
        </p:nvCxnSpPr>
        <p:spPr>
          <a:xfrm>
            <a:off x="0" y="4305098"/>
            <a:ext cx="689428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0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8187</TotalTime>
  <Words>2187</Words>
  <Application>Microsoft Office PowerPoint</Application>
  <PresentationFormat>Panorámica</PresentationFormat>
  <Paragraphs>522</Paragraphs>
  <Slides>32</Slides>
  <Notes>0</Notes>
  <HiddenSlides>1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-apple-system</vt:lpstr>
      <vt:lpstr>Arial</vt:lpstr>
      <vt:lpstr>Arial</vt:lpstr>
      <vt:lpstr>Calibri</vt:lpstr>
      <vt:lpstr>Calibri Light</vt:lpstr>
      <vt:lpstr>Helvetica</vt:lpstr>
      <vt:lpstr>Tema de Office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Jesús Gutiérrez</dc:creator>
  <cp:lastModifiedBy>Jesús Gutiérrez</cp:lastModifiedBy>
  <cp:revision>372</cp:revision>
  <dcterms:created xsi:type="dcterms:W3CDTF">2018-07-28T10:22:36Z</dcterms:created>
  <dcterms:modified xsi:type="dcterms:W3CDTF">2020-09-22T20:30:48Z</dcterms:modified>
</cp:coreProperties>
</file>