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58" r:id="rId4"/>
    <p:sldId id="259" r:id="rId5"/>
    <p:sldId id="270" r:id="rId6"/>
    <p:sldId id="271" r:id="rId7"/>
    <p:sldId id="328" r:id="rId8"/>
    <p:sldId id="329" r:id="rId9"/>
    <p:sldId id="260" r:id="rId10"/>
    <p:sldId id="275" r:id="rId11"/>
    <p:sldId id="272" r:id="rId12"/>
    <p:sldId id="294" r:id="rId13"/>
    <p:sldId id="277" r:id="rId14"/>
    <p:sldId id="273" r:id="rId15"/>
    <p:sldId id="295" r:id="rId16"/>
    <p:sldId id="330" r:id="rId17"/>
    <p:sldId id="279" r:id="rId18"/>
    <p:sldId id="296" r:id="rId19"/>
    <p:sldId id="331" r:id="rId20"/>
    <p:sldId id="297" r:id="rId21"/>
    <p:sldId id="282" r:id="rId22"/>
    <p:sldId id="298" r:id="rId23"/>
    <p:sldId id="262" r:id="rId24"/>
    <p:sldId id="299" r:id="rId25"/>
    <p:sldId id="285" r:id="rId26"/>
    <p:sldId id="300" r:id="rId27"/>
    <p:sldId id="287" r:id="rId28"/>
    <p:sldId id="288" r:id="rId29"/>
    <p:sldId id="289" r:id="rId30"/>
    <p:sldId id="301" r:id="rId31"/>
    <p:sldId id="291" r:id="rId32"/>
    <p:sldId id="302" r:id="rId33"/>
    <p:sldId id="293" r:id="rId34"/>
    <p:sldId id="304" r:id="rId35"/>
    <p:sldId id="303" r:id="rId36"/>
    <p:sldId id="305" r:id="rId37"/>
    <p:sldId id="306" r:id="rId38"/>
    <p:sldId id="308" r:id="rId39"/>
    <p:sldId id="309" r:id="rId40"/>
    <p:sldId id="310" r:id="rId41"/>
    <p:sldId id="326" r:id="rId42"/>
    <p:sldId id="327" r:id="rId43"/>
    <p:sldId id="313" r:id="rId44"/>
    <p:sldId id="314" r:id="rId45"/>
    <p:sldId id="264" r:id="rId46"/>
    <p:sldId id="317" r:id="rId47"/>
    <p:sldId id="319" r:id="rId48"/>
    <p:sldId id="320" r:id="rId49"/>
    <p:sldId id="318" r:id="rId50"/>
    <p:sldId id="321" r:id="rId51"/>
    <p:sldId id="322" r:id="rId52"/>
    <p:sldId id="323" r:id="rId53"/>
    <p:sldId id="324" r:id="rId54"/>
    <p:sldId id="266" r:id="rId55"/>
    <p:sldId id="267" r:id="rId56"/>
    <p:sldId id="325" r:id="rId5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3867" autoAdjust="0"/>
  </p:normalViewPr>
  <p:slideViewPr>
    <p:cSldViewPr snapToGrid="0">
      <p:cViewPr varScale="1">
        <p:scale>
          <a:sx n="74" d="100"/>
          <a:sy n="74" d="100"/>
        </p:scale>
        <p:origin x="19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62A8-C690-45BC-9416-D24486DEC325}" type="datetimeFigureOut">
              <a:rPr lang="es-ES" smtClean="0"/>
              <a:t>12/09/2017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4B8E9-03D8-4358-BE53-6151A7E6A43F}" type="slidenum">
              <a:rPr lang="es-ES" smtClean="0"/>
              <a:t>‹Nº›</a:t>
            </a:fld>
            <a:endParaRPr lang="es-ES"/>
          </a:p>
        </p:txBody>
      </p:sp>
    </p:spTree>
    <p:extLst>
      <p:ext uri="{BB962C8B-B14F-4D97-AF65-F5344CB8AC3E}">
        <p14:creationId xmlns:p14="http://schemas.microsoft.com/office/powerpoint/2010/main" val="339166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2</a:t>
            </a:fld>
            <a:endParaRPr lang="es-ES"/>
          </a:p>
        </p:txBody>
      </p:sp>
    </p:spTree>
    <p:extLst>
      <p:ext uri="{BB962C8B-B14F-4D97-AF65-F5344CB8AC3E}">
        <p14:creationId xmlns:p14="http://schemas.microsoft.com/office/powerpoint/2010/main" val="78991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decir, podemos caracterizar la información que tenemos a nivel de gen a una información a nivel de función biológica (anotación funcional), esta asociación la conseguimos en el presente estudio gracias a las bases de datos de Gene </a:t>
            </a:r>
            <a:r>
              <a:rPr lang="es-ES" dirty="0" err="1" smtClean="0"/>
              <a:t>Ontology</a:t>
            </a:r>
            <a:r>
              <a:rPr lang="es-ES" dirty="0" smtClean="0"/>
              <a:t> y KEGG. </a:t>
            </a:r>
          </a:p>
          <a:p>
            <a:endParaRPr lang="es-ES" dirty="0" smtClean="0"/>
          </a:p>
          <a:p>
            <a:r>
              <a:rPr lang="es-ES" dirty="0" smtClean="0"/>
              <a:t>El método para el abordaje funcional que se utilizó en este estudio fue el GSA.  </a:t>
            </a:r>
          </a:p>
          <a:p>
            <a:r>
              <a:rPr lang="es-ES" dirty="0" smtClean="0"/>
              <a:t>Los análisis de grupos de genes (GSA) son capaces de modelizar con éxito la importancia del gen más débil, reforzando la interpretación funcional de los datos genómicos. </a:t>
            </a:r>
          </a:p>
          <a:p>
            <a:r>
              <a:rPr lang="es-ES" dirty="0" smtClean="0"/>
              <a:t>La implementación de este tipo de análisis en el presente estudio se llevó a cabo para no perder un ápice de información, como ya se ha mencionado antes, ni la del gen más débil. Es debido a esto que usamos el GSA sobre otros tipos de análisis como podrían ser los de sobrerrepresentación. </a:t>
            </a:r>
          </a:p>
          <a:p>
            <a:r>
              <a:rPr lang="es-ES" dirty="0" smtClean="0"/>
              <a:t>Los análisis de sobrerrepresentación (AS), consisten en realizar la interpretación funcional a nivel de una lista de genes que están filtrados por algún criterio específico. El criterio normalmente suele ser el p valor ajustado, en nuestro caso el FWER.  </a:t>
            </a:r>
          </a:p>
          <a:p>
            <a:r>
              <a:rPr lang="es-ES" dirty="0" smtClean="0"/>
              <a:t>Una vez que tenemos el grupo de genes que tiene una diferencia de expresión significativa entre las comparaciones realizadas, se aplican sobre estos genes un test de asociación para cada función biológica o ruta de señalización. Básicamente lo que se realiza en este punto es una comparación entre dos listas de genes para discernir qué roles biológicos son los que se encuentran más sobrerrepresentados en nuestro grupo de genes de interés. </a:t>
            </a:r>
          </a:p>
          <a:p>
            <a:r>
              <a:rPr lang="es-ES" dirty="0" smtClean="0"/>
              <a:t>Los AS son una de las herramientas más utilizadas actualmente pero presentan serias desventajas que se basan en la pérdida de información causada por la cota que supone el uso de un grupo de genes previamente seleccionado (aquellos con un p valor ajustado significativo, por ejemplo menor a 0.05) y el tratamiento igualitario que se les aplica (</a:t>
            </a:r>
            <a:r>
              <a:rPr lang="es-ES" dirty="0" err="1" smtClean="0"/>
              <a:t>Dopazo</a:t>
            </a:r>
            <a:r>
              <a:rPr lang="es-ES" dirty="0" smtClean="0"/>
              <a:t>, 2009). Estas limitaciones son superadas por abordaje con el procedimiento de GSA para el enriquecimiento funcional.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21</a:t>
            </a:fld>
            <a:endParaRPr lang="es-ES"/>
          </a:p>
        </p:txBody>
      </p:sp>
    </p:spTree>
    <p:extLst>
      <p:ext uri="{BB962C8B-B14F-4D97-AF65-F5344CB8AC3E}">
        <p14:creationId xmlns:p14="http://schemas.microsoft.com/office/powerpoint/2010/main" val="70427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 bien es cierto que el coste de las tecnologías de alto rendimiento ha ido decreciendo, la mayoría de los estudios que se realizan todavía tienen como restricción para el número de muestras este problema. Esto desemboca en que los análisis que se realizan en estos estudios con tan poca cantidad de muestras tienden a carecer de poder de detección. Este inconveniente puede ser salvado con el </a:t>
            </a:r>
            <a:r>
              <a:rPr lang="es-ES" dirty="0" err="1" smtClean="0"/>
              <a:t>metaanálisis</a:t>
            </a:r>
            <a:r>
              <a:rPr lang="es-ES" dirty="0" smtClean="0"/>
              <a:t>. </a:t>
            </a:r>
          </a:p>
          <a:p>
            <a:r>
              <a:rPr lang="es-ES" dirty="0" smtClean="0"/>
              <a:t>Las revisiones sistemáticas y los </a:t>
            </a:r>
            <a:r>
              <a:rPr lang="es-ES" dirty="0" err="1" smtClean="0"/>
              <a:t>metaanálisis</a:t>
            </a:r>
            <a:r>
              <a:rPr lang="es-ES" dirty="0" smtClean="0"/>
              <a:t> se han consolidado como herramientas metodológicas que ofrecen información con elevado nivel de calidad y rigor científico (García-García, 2016).  </a:t>
            </a:r>
          </a:p>
          <a:p>
            <a:r>
              <a:rPr lang="es-ES" dirty="0" smtClean="0"/>
              <a:t>A través de una revisión sistemática de distintos estudios basados en cáncer de mama podemos integrar toda la información empírica disponible sobre esta enfermedad con un </a:t>
            </a:r>
            <a:r>
              <a:rPr lang="es-ES" dirty="0" err="1" smtClean="0"/>
              <a:t>metaanálisis</a:t>
            </a:r>
            <a:r>
              <a:rPr lang="es-ES" dirty="0" smtClean="0"/>
              <a:t>. El </a:t>
            </a:r>
            <a:r>
              <a:rPr lang="es-ES" dirty="0" err="1" smtClean="0"/>
              <a:t>metaanálisis</a:t>
            </a:r>
            <a:r>
              <a:rPr lang="es-ES" dirty="0" smtClean="0"/>
              <a:t> es una metodología estadística que permite combinar resultados sobre los efectos procedentes de diferentes estudios individuales que han sido identificados y seleccionados críticamente a partir de una revisión sistemática. </a:t>
            </a:r>
          </a:p>
          <a:p>
            <a:endParaRPr lang="es-ES" dirty="0" smtClean="0"/>
          </a:p>
          <a:p>
            <a:r>
              <a:rPr lang="es-ES" dirty="0" smtClean="0"/>
              <a:t>El </a:t>
            </a:r>
            <a:r>
              <a:rPr lang="es-ES" dirty="0" err="1" smtClean="0"/>
              <a:t>metaanálisis</a:t>
            </a:r>
            <a:r>
              <a:rPr lang="es-ES" dirty="0" smtClean="0"/>
              <a:t> nos permite obtener una medida combinada del efecto de interés con una mayor precisión que la ofrecida por los estudios individuales que han sido seleccionados previamente en la revisión sistemática, y por lo tanto ofrece una mayor potencia estadística cuantificando la variabilidad de los estudios individuales. Sin embargo, una inadecuada selección de los métodos estadísticos e interpretación de resultados puede suponer una limitación en su uso e interpretación. </a:t>
            </a:r>
          </a:p>
          <a:p>
            <a:endParaRPr lang="es-ES" dirty="0" smtClean="0"/>
          </a:p>
          <a:p>
            <a:r>
              <a:rPr lang="es-ES" dirty="0" smtClean="0"/>
              <a:t>- DL (</a:t>
            </a:r>
            <a:r>
              <a:rPr lang="es-ES" dirty="0" err="1" smtClean="0"/>
              <a:t>DerSimonian</a:t>
            </a:r>
            <a:r>
              <a:rPr lang="es-ES" dirty="0" smtClean="0"/>
              <a:t> &amp; </a:t>
            </a:r>
            <a:r>
              <a:rPr lang="es-ES" dirty="0" err="1" smtClean="0"/>
              <a:t>Laird</a:t>
            </a:r>
            <a:r>
              <a:rPr lang="es-ES" dirty="0" smtClean="0"/>
              <a:t>, 2014).  Para determinar los efectos aleatorios que pueden ocurrir tomamos</a:t>
            </a:r>
            <a:r>
              <a:rPr lang="es-ES" baseline="0" dirty="0" smtClean="0"/>
              <a:t> el </a:t>
            </a:r>
            <a:r>
              <a:rPr lang="es-ES" baseline="0" dirty="0" err="1" smtClean="0"/>
              <a:t>metaanalisis</a:t>
            </a:r>
            <a:r>
              <a:rPr lang="es-ES" baseline="0" dirty="0" smtClean="0"/>
              <a:t> con este modelo.</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22</a:t>
            </a:fld>
            <a:endParaRPr lang="es-ES"/>
          </a:p>
        </p:txBody>
      </p:sp>
    </p:spTree>
    <p:extLst>
      <p:ext uri="{BB962C8B-B14F-4D97-AF65-F5344CB8AC3E}">
        <p14:creationId xmlns:p14="http://schemas.microsoft.com/office/powerpoint/2010/main" val="189103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 podemos observar en la figura 13, la salida de la función nos muestra por cada fila una DMR con un valor de confianza asociado (columnas de </a:t>
            </a:r>
            <a:r>
              <a:rPr lang="es-ES" dirty="0" err="1" smtClean="0"/>
              <a:t>p.valores</a:t>
            </a:r>
            <a:r>
              <a:rPr lang="es-ES" dirty="0" smtClean="0"/>
              <a:t> y </a:t>
            </a:r>
            <a:r>
              <a:rPr lang="es-ES" dirty="0" err="1" smtClean="0"/>
              <a:t>fwer</a:t>
            </a:r>
            <a:r>
              <a:rPr lang="es-ES" dirty="0" smtClean="0"/>
              <a:t>, también conocido como </a:t>
            </a:r>
            <a:r>
              <a:rPr lang="es-ES" dirty="0" err="1" smtClean="0"/>
              <a:t>family</a:t>
            </a:r>
            <a:r>
              <a:rPr lang="es-ES" dirty="0" smtClean="0"/>
              <a:t> </a:t>
            </a:r>
            <a:r>
              <a:rPr lang="es-ES" dirty="0" err="1" smtClean="0"/>
              <a:t>wise</a:t>
            </a:r>
            <a:r>
              <a:rPr lang="es-ES" dirty="0" smtClean="0"/>
              <a:t> error). Además, nos muestran el intervalo genómico en el que se encuentran aportando información tanto del cromosoma como del inicio y el fin de la DMR. Los otros valores son algo más accesorios (como la longitud del clúster, el identificador del mismo, etc.) salvo la columna que recibe el nombre de </a:t>
            </a:r>
            <a:r>
              <a:rPr lang="es-ES" dirty="0" err="1" smtClean="0"/>
              <a:t>value</a:t>
            </a:r>
            <a:r>
              <a:rPr lang="es-ES" dirty="0" smtClean="0"/>
              <a:t>. Esta columna indica la diferencia media de metilación en la DMR entre las dos comparaciones. En nuestro caso, este valor refleja la comparación entre caso versus control de manera que valores positivos reflejan un mayor nivel de metilación en esa región en las muestras de tipo tumoral y un valor negativo refleja un nivel de metilación mayor en las muestras de tipo control. </a:t>
            </a:r>
          </a:p>
          <a:p>
            <a:r>
              <a:rPr lang="es-ES" dirty="0" smtClean="0"/>
              <a:t>En el caso de nuestro estudio, debido a que necesitábamos todas las regiones que se encontraban en el chip, ejecutamos el algoritmo con un punto de corte o </a:t>
            </a:r>
            <a:r>
              <a:rPr lang="es-ES" dirty="0" err="1" smtClean="0"/>
              <a:t>cutoff</a:t>
            </a:r>
            <a:r>
              <a:rPr lang="es-ES" dirty="0" smtClean="0"/>
              <a:t> igual a 0. De esta manera obtenemos cerca de 260000 regiones candidatas por cada estudio. Al establecer como 0 el valor de </a:t>
            </a:r>
            <a:r>
              <a:rPr lang="es-ES" dirty="0" err="1" smtClean="0"/>
              <a:t>cutoff</a:t>
            </a:r>
            <a:r>
              <a:rPr lang="es-ES" dirty="0" smtClean="0"/>
              <a:t>, estamos aumentando en gran medida el número de posibles DMR que tenemos. Los autores del paquete aconsejan un </a:t>
            </a:r>
            <a:r>
              <a:rPr lang="es-ES" dirty="0" err="1" smtClean="0"/>
              <a:t>cutoff</a:t>
            </a:r>
            <a:r>
              <a:rPr lang="es-ES" dirty="0" smtClean="0"/>
              <a:t> de 0.2 debido a que después de ejecutar el esquema de permutaciones la mayoría de las DMR candidatas no serán significativas. Sin embargo, debido al abordaje que realizaremos en el estudio, nos son necesarias todas las regiones que se encuentran en el chip. Esto es debido a que, para llevar a cabo el análisis de enriquecimiento posterior, necesitamos toda la información posible sin importar su grado de significación para no perder información y además los datos recogidos en la columna </a:t>
            </a:r>
            <a:r>
              <a:rPr lang="es-ES" dirty="0" err="1" smtClean="0"/>
              <a:t>value</a:t>
            </a:r>
            <a:r>
              <a:rPr lang="es-ES" dirty="0" smtClean="0"/>
              <a:t>, ordenados por un ranking de mayor a menor nivel de metilación. Dado que el número de regiones candidatas que le indicaremos al programa era enorme, nos vimos obligados a reducir drásticamente el número de permutaciones que se llevaba a cabo a 50 (los autores recomiendan 1000 con un punto de corte igual a 0.2). Esto hacía que cada uno de los estudios tuviese un tiempo de computación para obtener el ranking de metilación de unos 3 días completos ejecutando el análisis en paralelo en una máquina con 4 núcleos</a:t>
            </a:r>
            <a:r>
              <a:rPr lang="es-ES" dirty="0" smtClean="0"/>
              <a:t>.</a:t>
            </a:r>
          </a:p>
          <a:p>
            <a:endParaRPr lang="es-ES" dirty="0" smtClean="0"/>
          </a:p>
          <a:p>
            <a:r>
              <a:rPr lang="es-ES" dirty="0" err="1" smtClean="0"/>
              <a:t>Lcluster</a:t>
            </a:r>
            <a:r>
              <a:rPr lang="es-ES" dirty="0" smtClean="0"/>
              <a:t> longitud del </a:t>
            </a:r>
            <a:r>
              <a:rPr lang="es-ES" dirty="0" err="1" smtClean="0"/>
              <a:t>cluster</a:t>
            </a:r>
            <a:endParaRPr lang="es-ES" dirty="0" smtClean="0"/>
          </a:p>
          <a:p>
            <a:r>
              <a:rPr lang="es-ES" dirty="0" smtClean="0"/>
              <a:t>L longitud de la </a:t>
            </a:r>
            <a:r>
              <a:rPr lang="es-ES" dirty="0" err="1" smtClean="0"/>
              <a:t>dmr</a:t>
            </a:r>
            <a:endParaRPr lang="es-ES" dirty="0" smtClean="0"/>
          </a:p>
          <a:p>
            <a:r>
              <a:rPr lang="es-ES" dirty="0" smtClean="0"/>
              <a:t>La </a:t>
            </a:r>
            <a:r>
              <a:rPr lang="es-ES" dirty="0" err="1" smtClean="0"/>
              <a:t>dmr</a:t>
            </a:r>
            <a:r>
              <a:rPr lang="es-ES" dirty="0" smtClean="0"/>
              <a:t> son las sondas</a:t>
            </a:r>
            <a:r>
              <a:rPr lang="es-ES" baseline="0" dirty="0" smtClean="0"/>
              <a:t> consecutivas que apuntan a una misma dirección de metilación (ya sea </a:t>
            </a:r>
            <a:r>
              <a:rPr lang="es-ES" baseline="0" dirty="0" err="1" smtClean="0"/>
              <a:t>metilada</a:t>
            </a:r>
            <a:r>
              <a:rPr lang="es-ES" baseline="0" dirty="0" smtClean="0"/>
              <a:t> o no </a:t>
            </a:r>
            <a:r>
              <a:rPr lang="es-ES" baseline="0" dirty="0" err="1" smtClean="0"/>
              <a:t>metilada</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31</a:t>
            </a:fld>
            <a:endParaRPr lang="es-ES"/>
          </a:p>
        </p:txBody>
      </p:sp>
    </p:spTree>
    <p:extLst>
      <p:ext uri="{BB962C8B-B14F-4D97-AF65-F5344CB8AC3E}">
        <p14:creationId xmlns:p14="http://schemas.microsoft.com/office/powerpoint/2010/main" val="41452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QE y </a:t>
            </a:r>
            <a:r>
              <a:rPr lang="es-ES" dirty="0" err="1" smtClean="0"/>
              <a:t>QEp</a:t>
            </a:r>
            <a:r>
              <a:rPr lang="es-ES" dirty="0" smtClean="0"/>
              <a:t> representan el estadístico de contraste y el valor p respectivamente de la prueba de Der </a:t>
            </a:r>
            <a:r>
              <a:rPr lang="es-ES" dirty="0" err="1" smtClean="0"/>
              <a:t>Simonian</a:t>
            </a:r>
            <a:r>
              <a:rPr lang="es-ES" dirty="0" smtClean="0"/>
              <a:t> y </a:t>
            </a:r>
            <a:r>
              <a:rPr lang="es-ES" dirty="0" err="1" smtClean="0"/>
              <a:t>Laird</a:t>
            </a:r>
            <a:r>
              <a:rPr lang="es-ES" dirty="0" smtClean="0"/>
              <a:t>, utilizada para detectar la presencia de heterogeneidad entre los estudios. La hipótesis nula apunta a la presencia de homogeneidad de los estudios con un intervalo de confianza al 95%. Como podemos observar en la tabla 16 se detecta la presencia de heterogeneidad y se confirma la adecuación de un modelo de efectos aleatorios que incorpore esta variabilidad. </a:t>
            </a:r>
          </a:p>
          <a:p>
            <a:r>
              <a:rPr lang="es-ES" dirty="0" smtClean="0"/>
              <a:t> </a:t>
            </a:r>
          </a:p>
          <a:p>
            <a:r>
              <a:rPr lang="es-ES" dirty="0" smtClean="0"/>
              <a:t>- LOR es la estimación del efecto combinado de todos los estudios. Es el logaritmo del </a:t>
            </a:r>
            <a:r>
              <a:rPr lang="es-ES" dirty="0" err="1" smtClean="0"/>
              <a:t>odds</a:t>
            </a:r>
            <a:r>
              <a:rPr lang="es-ES" dirty="0" smtClean="0"/>
              <a:t> ratio. El signo negativo indica mayor presencia de genes con niveles de metilación altos en la segunda clase experimental (tumores) respecto a la primera (controles sanos). La magnitud de este indicador cuantifica la sobrerrepresentación de la función en un grupo frente al otro. </a:t>
            </a:r>
            <a:r>
              <a:rPr lang="es-ES" dirty="0" smtClean="0"/>
              <a:t> ERROR:</a:t>
            </a:r>
            <a:r>
              <a:rPr lang="es-ES" baseline="0" dirty="0" smtClean="0"/>
              <a:t> ES AL REVÉS, DEBERIA DECIRLO EN LA PRESENTACION, QUE HAY UNA ERRATA Y ES TUMOR - CONTROL</a:t>
            </a:r>
            <a:endParaRPr lang="es-ES" dirty="0" smtClean="0"/>
          </a:p>
          <a:p>
            <a:r>
              <a:rPr lang="es-ES" dirty="0" smtClean="0"/>
              <a:t> </a:t>
            </a:r>
          </a:p>
          <a:p>
            <a:r>
              <a:rPr lang="es-ES" dirty="0" smtClean="0"/>
              <a:t>- La estimación del efecto estudiado se acompaña de su intervalo de confianza al 95% construido con la variabilidad estimada en el modelo seleccionado (SE). </a:t>
            </a:r>
            <a:r>
              <a:rPr lang="es-ES" dirty="0" err="1" smtClean="0"/>
              <a:t>Lower</a:t>
            </a:r>
            <a:r>
              <a:rPr lang="es-ES" dirty="0" smtClean="0"/>
              <a:t> y </a:t>
            </a:r>
            <a:r>
              <a:rPr lang="es-ES" dirty="0" err="1" smtClean="0"/>
              <a:t>upper</a:t>
            </a:r>
            <a:r>
              <a:rPr lang="es-ES" dirty="0" smtClean="0"/>
              <a:t> </a:t>
            </a:r>
            <a:r>
              <a:rPr lang="es-ES" dirty="0" err="1" smtClean="0"/>
              <a:t>bound</a:t>
            </a:r>
            <a:r>
              <a:rPr lang="es-ES" dirty="0" smtClean="0"/>
              <a:t> además, hacen referencia al intervalo de confianza descrito. La no inclusión del valor 0 en el intervalo, confirmaría la significatividad del LOR. </a:t>
            </a:r>
          </a:p>
          <a:p>
            <a:r>
              <a:rPr lang="es-ES" dirty="0" smtClean="0"/>
              <a:t> </a:t>
            </a:r>
          </a:p>
          <a:p>
            <a:r>
              <a:rPr lang="es-ES" dirty="0" smtClean="0"/>
              <a:t>- El p valor nos informa del nivel de significación de una función dada y el p valor ajustado es el nivel de significación corregido mediante el método de </a:t>
            </a:r>
            <a:r>
              <a:rPr lang="es-ES" dirty="0" err="1" smtClean="0"/>
              <a:t>Benjamini</a:t>
            </a:r>
            <a:r>
              <a:rPr lang="es-ES" dirty="0" smtClean="0"/>
              <a:t> y </a:t>
            </a:r>
            <a:r>
              <a:rPr lang="es-ES" dirty="0" err="1" smtClean="0"/>
              <a:t>Hochberg</a:t>
            </a:r>
            <a:r>
              <a:rPr lang="es-ES" dirty="0" smtClean="0"/>
              <a:t> (</a:t>
            </a:r>
            <a:r>
              <a:rPr lang="es-ES" dirty="0" err="1" smtClean="0"/>
              <a:t>Benjamini</a:t>
            </a:r>
            <a:r>
              <a:rPr lang="es-ES" dirty="0" smtClean="0"/>
              <a:t> &amp; </a:t>
            </a:r>
            <a:r>
              <a:rPr lang="es-ES" dirty="0" err="1" smtClean="0"/>
              <a:t>Hochberg</a:t>
            </a:r>
            <a:r>
              <a:rPr lang="es-ES" dirty="0" smtClean="0"/>
              <a:t>, 1995). </a:t>
            </a:r>
          </a:p>
          <a:p>
            <a:r>
              <a:rPr lang="es-ES" dirty="0" smtClean="0"/>
              <a:t>Además, podemos profundizar aún más en una función específica. Por ejemplo para la función GO:0043654, el reconocimiento de una célula </a:t>
            </a:r>
            <a:r>
              <a:rPr lang="es-ES" dirty="0" err="1" smtClean="0"/>
              <a:t>apoptótica</a:t>
            </a:r>
            <a:r>
              <a:rPr lang="es-ES" dirty="0" smtClean="0"/>
              <a:t>, podemos ver el efecto aportado de cada estudio en la estimación del efecto global  que tiene esta función.</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41</a:t>
            </a:fld>
            <a:endParaRPr lang="es-ES"/>
          </a:p>
        </p:txBody>
      </p:sp>
    </p:spTree>
    <p:extLst>
      <p:ext uri="{BB962C8B-B14F-4D97-AF65-F5344CB8AC3E}">
        <p14:creationId xmlns:p14="http://schemas.microsoft.com/office/powerpoint/2010/main" val="355713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la izquierda de la figura se enumeran los estudios incluidos en el </a:t>
            </a:r>
            <a:r>
              <a:rPr lang="es-ES" dirty="0" err="1" smtClean="0"/>
              <a:t>metaanálisis</a:t>
            </a:r>
            <a:r>
              <a:rPr lang="es-ES" dirty="0" smtClean="0"/>
              <a:t>. </a:t>
            </a:r>
          </a:p>
          <a:p>
            <a:r>
              <a:rPr lang="es-ES" dirty="0" smtClean="0"/>
              <a:t> </a:t>
            </a:r>
          </a:p>
          <a:p>
            <a:r>
              <a:rPr lang="es-ES" dirty="0" smtClean="0"/>
              <a:t>- En la parte derecha se incluye la estimación de la medida resumen individual de cada estudio y su intervalo de confianza. </a:t>
            </a:r>
          </a:p>
          <a:p>
            <a:r>
              <a:rPr lang="es-ES" dirty="0" smtClean="0"/>
              <a:t> </a:t>
            </a:r>
          </a:p>
          <a:p>
            <a:r>
              <a:rPr lang="es-ES" dirty="0" smtClean="0"/>
              <a:t>- En el centro de la figura se visualiza la medida del efecto (en forma de cuadrado negro) cuyo tamaño es inversamente proporcional a la variabilidad presente en el estudio/comparación en concreto. El cuadro está ubicado dentro de un segmento que representa los extremos de su intervalo de confianza. Si el intervalo de confianza de la estimación del efecto no incluye el valor 0, entonces el nivel de sobrerrepresentación será significativo. En caso contrario (inclusión del valor 0 en el intervalo de confianza), el nivel de sobrerrepresentación determinado no será significativo. </a:t>
            </a:r>
          </a:p>
          <a:p>
            <a:r>
              <a:rPr lang="es-ES" dirty="0" smtClean="0"/>
              <a:t> </a:t>
            </a:r>
          </a:p>
          <a:p>
            <a:r>
              <a:rPr lang="es-ES" dirty="0" smtClean="0"/>
              <a:t>- En la parte inferior, se representa el resultado global del </a:t>
            </a:r>
            <a:r>
              <a:rPr lang="es-ES" dirty="0" err="1" smtClean="0"/>
              <a:t>metaanálisis</a:t>
            </a:r>
            <a:r>
              <a:rPr lang="es-ES" dirty="0" smtClean="0"/>
              <a:t> en forma de un rombo de color rojo. Su posición con respecto a la línea del efecto nulo también nos informa sobre la significación estadística global (en este caso 0.52) mientras que su anchura nos informa de su precisión (intervalo de confianza). El valor de 0.52 apunta a un mayor nivel de metilación diferencial en las muestras de cáncer de mama respecto a las muestras de tejido sano. </a:t>
            </a:r>
          </a:p>
          <a:p>
            <a:r>
              <a:rPr lang="es-ES" dirty="0" smtClean="0"/>
              <a:t> </a:t>
            </a:r>
          </a:p>
          <a:p>
            <a:r>
              <a:rPr lang="es-ES" dirty="0" smtClean="0"/>
              <a:t>- También en la parte inferior derecha tenemos el valor de significación de los intervalos de confianza.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43</a:t>
            </a:fld>
            <a:endParaRPr lang="es-ES"/>
          </a:p>
        </p:txBody>
      </p:sp>
    </p:spTree>
    <p:extLst>
      <p:ext uri="{BB962C8B-B14F-4D97-AF65-F5344CB8AC3E}">
        <p14:creationId xmlns:p14="http://schemas.microsoft.com/office/powerpoint/2010/main" val="412244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presencia de algunos estudios cuya magnitud y variabilidad son muy diferentes del resto pueden producir una fuerte influencia en el </a:t>
            </a:r>
            <a:r>
              <a:rPr lang="es-ES" dirty="0" err="1" smtClean="0"/>
              <a:t>metaanálisis</a:t>
            </a:r>
            <a:r>
              <a:rPr lang="es-ES" dirty="0" smtClean="0"/>
              <a:t>. En la figura de la izquierda podemos ver un análisis de estudios incluyentes</a:t>
            </a:r>
            <a:r>
              <a:rPr lang="es-ES" baseline="0" dirty="0" smtClean="0"/>
              <a:t> para la misma función.</a:t>
            </a:r>
          </a:p>
          <a:p>
            <a:endParaRPr lang="es-ES" baseline="0" dirty="0" smtClean="0"/>
          </a:p>
          <a:p>
            <a:r>
              <a:rPr lang="es-ES" dirty="0" smtClean="0"/>
              <a:t>El diagnóstico de los datos influyentes para la función evaluada, detecta un comportamiento diferente para el estudio o comparación 5, tal como queda reflejado en el descenso de QE y el incremento en la distancia de Cook. La valoración de esta comparación en el resto de funciones, proporcionará información para mantenerla o excluirla del estudio global. </a:t>
            </a:r>
          </a:p>
          <a:p>
            <a:r>
              <a:rPr lang="es-ES" dirty="0" smtClean="0"/>
              <a:t>Otro tipo de representación gráfica para extraer información acerca de una función en específico en el </a:t>
            </a:r>
            <a:r>
              <a:rPr lang="es-ES" dirty="0" err="1" smtClean="0"/>
              <a:t>metaanálisis</a:t>
            </a:r>
            <a:r>
              <a:rPr lang="es-ES" dirty="0" smtClean="0"/>
              <a:t> son los gráficos de embudo. Mediante este tipo de gráficos se evalúa la variabilidad de los distintos estudios, así como los sesgos. En este tipo de representaciones se muestra la magnitud del efecto medido (eje X) mediante a una medida de precisión (eje Y), como la desviación estándar o el inverso de la varianza. Cada punto representa un estudio/comparación primario/a y las conclusiones sobre el gráfico se extraen tras el análisis de la nube de puntos (</a:t>
            </a:r>
            <a:r>
              <a:rPr lang="es-ES" dirty="0" err="1" smtClean="0"/>
              <a:t>Sterne</a:t>
            </a:r>
            <a:r>
              <a:rPr lang="es-ES" dirty="0" smtClean="0"/>
              <a:t> et al., 2001). La figura 26 presenta la relación entre el efecto estudiado y los distintos indicadores de la variabilidad para la función GO:0043654. </a:t>
            </a:r>
          </a:p>
          <a:p>
            <a:r>
              <a:rPr lang="es-ES" dirty="0" smtClean="0"/>
              <a:t> </a:t>
            </a:r>
          </a:p>
          <a:p>
            <a:r>
              <a:rPr lang="es-ES" dirty="0" smtClean="0"/>
              <a:t>Como podemos apreciar tras analizar los distintos gráficos que componen la figura 26 todos los estudios menos uno (cáncer tipo </a:t>
            </a:r>
            <a:r>
              <a:rPr lang="es-ES" dirty="0" err="1" smtClean="0"/>
              <a:t>brc</a:t>
            </a:r>
            <a:r>
              <a:rPr lang="es-ES" dirty="0" smtClean="0"/>
              <a:t>) quedan dentro de la región de confianza. Para determinar si mantenemos o excluimos este estudio deberíamos revisar su comportamiento en el resto de funciones. Podemos observar leves cambios en la distribución de la variabilidad de los dos primeros gráficos (error estándar o varianza) entre los estudios que crece a medida que lo hace el LOR. Por último, vemos como los estudios con LOR por encima de 0.5 muestran un ligero incremento de error estándar y variabilidad que queda al descubierto cuando observamos los dos gráficos restantes que recogen los valores inversos del error estándar o varianza.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44</a:t>
            </a:fld>
            <a:endParaRPr lang="es-ES"/>
          </a:p>
        </p:txBody>
      </p:sp>
    </p:spTree>
    <p:extLst>
      <p:ext uri="{BB962C8B-B14F-4D97-AF65-F5344CB8AC3E}">
        <p14:creationId xmlns:p14="http://schemas.microsoft.com/office/powerpoint/2010/main" val="106468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 los dos abordajes realizados para resumir la información de las DMR a nivel de gen, el que determina el promedio proporciona un mayor número de resultados. Esto no es de extrañar, al contrario, era algo esperado ya que al promediar, como se comentaba anteriormente, aumentamos la significación de las funciones de los estudios individuales (también obtuvimos un mayor número de funciones significativas en los GSA pertenecientes al promedio). Sin embargo, en un contexto biológico, promediar regiones dispares (aunque apunten al mismo gen) puede no ser del todo correcto. Con esto nos referimos a promediar por ejemplo una DMR que apunta a la región promotora de un gen con alguna otra que esté más distal y cuya dirección (si se encuentra más </a:t>
            </a:r>
            <a:r>
              <a:rPr lang="es-ES" dirty="0" err="1" smtClean="0"/>
              <a:t>metilada</a:t>
            </a:r>
            <a:r>
              <a:rPr lang="es-ES" dirty="0" smtClean="0"/>
              <a:t> en controles o casos) puede ser contraria a la primera, de manera que estaríamos suavizando y enmascarando la señal.  </a:t>
            </a:r>
          </a:p>
          <a:p>
            <a:endParaRPr lang="es-ES" dirty="0" smtClean="0"/>
          </a:p>
          <a:p>
            <a:r>
              <a:rPr lang="es-ES" dirty="0" smtClean="0"/>
              <a:t>Los mecanismos que hacen que un gen se exprese o no, dependiendo de las DMR que apuntan a él, parecen cobrar más sentido cuando resumimos la información de metilación con la aproximación del valor absoluto más alto. En esta aproximación tenemos una única señal sin suavizar, donde además, obtenemos resultados más concluyentes y robustos después de una completa revisión de los mismos. Con esto último nos referimos a resultados esperados en cáncer y que confirman la adecuación de la aproximación. Con el promedio obtenemos una mayor cantidad de resultados, pero entre ellos tenemos bastantes que no coinciden con lo esperado en la literatura e incluso son contrarios a la misma como discutiremos a continuación.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45</a:t>
            </a:fld>
            <a:endParaRPr lang="es-ES"/>
          </a:p>
        </p:txBody>
      </p:sp>
    </p:spTree>
    <p:extLst>
      <p:ext uri="{BB962C8B-B14F-4D97-AF65-F5344CB8AC3E}">
        <p14:creationId xmlns:p14="http://schemas.microsoft.com/office/powerpoint/2010/main" val="58536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manera de interpretar los resultados de metilación es a través del LOR. La forma en la cual hacerlo se indica a continuación para el GO:0043654 (reconocimiento de una célula </a:t>
            </a:r>
            <a:r>
              <a:rPr lang="es-ES" dirty="0" err="1" smtClean="0"/>
              <a:t>apoptótica</a:t>
            </a:r>
            <a:r>
              <a:rPr lang="es-ES" dirty="0" smtClean="0"/>
              <a:t>): </a:t>
            </a:r>
          </a:p>
          <a:p>
            <a:pPr marL="171450" indent="-171450">
              <a:buFont typeface="Arial" panose="020B0604020202020204" pitchFamily="34" charset="0"/>
              <a:buChar char="•"/>
            </a:pPr>
            <a:r>
              <a:rPr lang="es-ES" dirty="0" smtClean="0"/>
              <a:t>Esta función es significativa y posee un LOR de 0.525, lo que quiere decir que se encuentra </a:t>
            </a:r>
            <a:r>
              <a:rPr lang="es-ES" dirty="0" err="1" smtClean="0"/>
              <a:t>metilada</a:t>
            </a:r>
            <a:r>
              <a:rPr lang="es-ES" dirty="0" smtClean="0"/>
              <a:t> diferencialmente en las muestras correspondientes a los subtipos de cáncer de mama. Cuando hablamos de metilación en </a:t>
            </a:r>
            <a:r>
              <a:rPr lang="es-ES" dirty="0" err="1" smtClean="0"/>
              <a:t>epigenómica</a:t>
            </a:r>
            <a:r>
              <a:rPr lang="es-ES" dirty="0" smtClean="0"/>
              <a:t>, normalmente se asocia un alto nivel de metilación con un bajo nivel de expresión de los genes asociados. En este caso, la interpretación de este resultado significaría que un grupo de genes cuya función es reconocer una célula </a:t>
            </a:r>
            <a:r>
              <a:rPr lang="es-ES" dirty="0" err="1" smtClean="0"/>
              <a:t>apoptótica</a:t>
            </a:r>
            <a:r>
              <a:rPr lang="es-ES" dirty="0" smtClean="0"/>
              <a:t> (posiblemente para degradarla y eliminarla) se encuentran con un perfil de expresión bajo en las muestras cancerosas con respecto a las muestras sanas. Que esta función se encuentre con un nivel de metilación alto en las muestras cancerosas va en consonancia con la literatura y con lo que esperábamos. Uno de los </a:t>
            </a:r>
            <a:r>
              <a:rPr lang="es-ES" dirty="0" err="1" smtClean="0"/>
              <a:t>hallmarks</a:t>
            </a:r>
            <a:r>
              <a:rPr lang="es-ES" dirty="0" smtClean="0"/>
              <a:t> del cáncer es su evasión a la muerte celular programada (</a:t>
            </a:r>
            <a:r>
              <a:rPr lang="es-ES" dirty="0" err="1" smtClean="0"/>
              <a:t>Hanahan</a:t>
            </a:r>
            <a:r>
              <a:rPr lang="es-ES" dirty="0" smtClean="0"/>
              <a:t> &amp; </a:t>
            </a:r>
            <a:r>
              <a:rPr lang="es-ES" dirty="0" err="1" smtClean="0"/>
              <a:t>Weinberg</a:t>
            </a:r>
            <a:r>
              <a:rPr lang="es-ES" dirty="0" smtClean="0"/>
              <a:t>, 2011) (</a:t>
            </a:r>
            <a:r>
              <a:rPr lang="es-ES" dirty="0" err="1" smtClean="0"/>
              <a:t>Poon</a:t>
            </a:r>
            <a:r>
              <a:rPr lang="es-ES" dirty="0" smtClean="0"/>
              <a:t>, Lucas, </a:t>
            </a:r>
            <a:r>
              <a:rPr lang="es-ES" dirty="0" err="1" smtClean="0"/>
              <a:t>Rossi</a:t>
            </a:r>
            <a:r>
              <a:rPr lang="es-ES" dirty="0" smtClean="0"/>
              <a:t>, &amp; </a:t>
            </a:r>
            <a:r>
              <a:rPr lang="es-ES" dirty="0" err="1" smtClean="0"/>
              <a:t>Ravichandran</a:t>
            </a:r>
            <a:r>
              <a:rPr lang="es-ES" dirty="0" smtClean="0"/>
              <a:t>, 2014). Normalmente la apoptosis celular se lleva a cabo en respuesta al estrés fisiológico, siendo en las células cancerosas la inestabilidad del ADN y las continuas divisiones. En este caso, la consecución de la evasión a la muerte celular programada estaría siendo posible gracias al silenciamiento de una batería de genes encargados de reconocer células </a:t>
            </a:r>
            <a:r>
              <a:rPr lang="es-ES" dirty="0" err="1" smtClean="0"/>
              <a:t>apoptóticas</a:t>
            </a:r>
            <a:r>
              <a:rPr lang="es-ES" dirty="0" smtClean="0"/>
              <a:t>. </a:t>
            </a:r>
          </a:p>
          <a:p>
            <a:pPr marL="171450" indent="-171450">
              <a:buFont typeface="Arial" panose="020B0604020202020204" pitchFamily="34" charset="0"/>
              <a:buChar char="•"/>
            </a:pPr>
            <a:endParaRPr lang="es-ES" dirty="0" smtClean="0"/>
          </a:p>
          <a:p>
            <a:pPr marL="0" indent="0">
              <a:buFont typeface="Arial" panose="020B0604020202020204" pitchFamily="34" charset="0"/>
              <a:buNone/>
            </a:pPr>
            <a:endParaRPr lang="es-ES" dirty="0" smtClean="0"/>
          </a:p>
          <a:p>
            <a:r>
              <a:rPr lang="es-ES" dirty="0" smtClean="0"/>
              <a:t>Teniendo presente estas cuestiones, pasamos a analizar y discutir los resultados del </a:t>
            </a:r>
            <a:r>
              <a:rPr lang="es-ES" dirty="0" err="1" smtClean="0"/>
              <a:t>metaanálisis</a:t>
            </a:r>
            <a:r>
              <a:rPr lang="es-ES" dirty="0" smtClean="0"/>
              <a:t> para los términos GO referentes a procesos biológicos. </a:t>
            </a:r>
          </a:p>
          <a:p>
            <a:endParaRPr lang="es-ES" dirty="0" smtClean="0"/>
          </a:p>
          <a:p>
            <a:r>
              <a:rPr lang="es-ES" dirty="0" smtClean="0"/>
              <a:t>Empezando por la función con mayor nivel de metilación diferencial en las muestras cancerosas, la denominada con el término GO:0007221 que hace referencia a la regulación positiva de la transcripción del receptor de la proteína </a:t>
            </a:r>
            <a:r>
              <a:rPr lang="es-ES" dirty="0" err="1" smtClean="0"/>
              <a:t>Notch</a:t>
            </a:r>
            <a:r>
              <a:rPr lang="es-ES" dirty="0" smtClean="0"/>
              <a:t>. Como hemos mencionado anteriormente, nos encontramos con una función con un fuerte nivel de metilación en las células cancerosas, lo que deriva, a priori, en un bajo nivel de expresión de los genes encargados de llevarla a cabo. Según la literatura (</a:t>
            </a:r>
            <a:r>
              <a:rPr lang="es-ES" dirty="0" err="1" smtClean="0"/>
              <a:t>Dotto</a:t>
            </a:r>
            <a:r>
              <a:rPr lang="es-ES" dirty="0" smtClean="0"/>
              <a:t>, 2008), la ruta de señalización de </a:t>
            </a:r>
            <a:r>
              <a:rPr lang="es-ES" dirty="0" err="1" smtClean="0"/>
              <a:t>Notch</a:t>
            </a:r>
            <a:r>
              <a:rPr lang="es-ES" dirty="0" smtClean="0"/>
              <a:t> lleva a cabo un papel importante en la supresión de tumores de distintos carcinomas en la piel. Según concluyen, es posible además que durante esta cascada de señalización p53 (otra importante proteína supresora de tumores) se una a los receptores de </a:t>
            </a:r>
            <a:r>
              <a:rPr lang="es-ES" dirty="0" err="1" smtClean="0"/>
              <a:t>Notch</a:t>
            </a:r>
            <a:r>
              <a:rPr lang="es-ES" dirty="0" smtClean="0"/>
              <a:t> para que lleven a cabo su actividad. Con esto en mente, no es de extrañar que esta maquinaria supresora de tumores se encuentre con un perfil de expresión bajo (silenciado mediante metilación) en las muestras pertenecientes a cáncer de mama, lo que derivaría en una mayor proliferación de las células cancerosas. </a:t>
            </a:r>
          </a:p>
          <a:p>
            <a:endParaRPr lang="es-ES" dirty="0" smtClean="0"/>
          </a:p>
          <a:p>
            <a:r>
              <a:rPr lang="es-ES" dirty="0" smtClean="0"/>
              <a:t>El término GO:1905007 no presenta una conexión directa con el cáncer de mama. Nos encontramos frente a un silenciamiento de los genes encargados de regular positivamente la transición de tejido epitelial a </a:t>
            </a:r>
            <a:r>
              <a:rPr lang="es-ES" dirty="0" err="1" smtClean="0"/>
              <a:t>mesenquimal</a:t>
            </a:r>
            <a:r>
              <a:rPr lang="es-ES" dirty="0" smtClean="0"/>
              <a:t> en la formación de los cojines </a:t>
            </a:r>
            <a:r>
              <a:rPr lang="es-ES" dirty="0" err="1" smtClean="0"/>
              <a:t>endocárdicos</a:t>
            </a:r>
            <a:r>
              <a:rPr lang="es-ES" dirty="0" smtClean="0"/>
              <a:t>. En un principio, no esperamos esta función dentro de las células de cáncer de mama. Además, al pasar de tejido epitelial a </a:t>
            </a:r>
            <a:r>
              <a:rPr lang="es-ES" dirty="0" err="1" smtClean="0"/>
              <a:t>mesenquimal</a:t>
            </a:r>
            <a:r>
              <a:rPr lang="es-ES" dirty="0" smtClean="0"/>
              <a:t> las células ganan capacidad migratoria, invasiva y de resistencia frente la apoptosis (</a:t>
            </a:r>
            <a:r>
              <a:rPr lang="es-ES" dirty="0" err="1" smtClean="0"/>
              <a:t>Kalluri</a:t>
            </a:r>
            <a:r>
              <a:rPr lang="es-ES" dirty="0" smtClean="0"/>
              <a:t> &amp; </a:t>
            </a:r>
            <a:r>
              <a:rPr lang="es-ES" dirty="0" err="1" smtClean="0"/>
              <a:t>Weinberg</a:t>
            </a:r>
            <a:r>
              <a:rPr lang="es-ES" dirty="0" smtClean="0"/>
              <a:t>, 2009). Estas capacidades recuerdan a las que poseen las células cancerosas por lo que un silenciamiento de estos genes que impidan estas capacidades no es esperado en la literatura. Aun así, al tratarse de una función envuelta en la formación de tejido </a:t>
            </a:r>
            <a:r>
              <a:rPr lang="es-ES" dirty="0" err="1" smtClean="0"/>
              <a:t>endocárdico</a:t>
            </a:r>
            <a:r>
              <a:rPr lang="es-ES" dirty="0" smtClean="0"/>
              <a:t> no guarda una relación directa con nuestras células tumorales de cáncer de mama. </a:t>
            </a:r>
          </a:p>
          <a:p>
            <a:endParaRPr lang="es-ES" dirty="0" smtClean="0"/>
          </a:p>
          <a:p>
            <a:r>
              <a:rPr lang="es-ES" dirty="0" smtClean="0"/>
              <a:t>Los genes encargados de la regulación negativa de la actividad de la </a:t>
            </a:r>
            <a:r>
              <a:rPr lang="es-ES" dirty="0" err="1" smtClean="0"/>
              <a:t>fosfolipasa</a:t>
            </a:r>
            <a:r>
              <a:rPr lang="es-ES" dirty="0" smtClean="0"/>
              <a:t>, recogidos en el término GO:0010519, tienen un patrón de metilación alto en las muestras tumorales (LOR positivo), lo que conlleva un nivel de expresión bajo. En otras palabras, los genes que se encargan de amortiguar la actividad de la </a:t>
            </a:r>
            <a:r>
              <a:rPr lang="es-ES" dirty="0" err="1" smtClean="0"/>
              <a:t>fosfolipasa</a:t>
            </a:r>
            <a:r>
              <a:rPr lang="es-ES" dirty="0" smtClean="0"/>
              <a:t> están siendo silenciados en las muestras cancerosas. Este es otro resultado que confirma la adecuación de nuestro método de estudio de metilación, ya que las </a:t>
            </a:r>
            <a:r>
              <a:rPr lang="es-ES" dirty="0" err="1" smtClean="0"/>
              <a:t>fosfolipasas</a:t>
            </a:r>
            <a:r>
              <a:rPr lang="es-ES" dirty="0" smtClean="0"/>
              <a:t> son importantes mediadoras en las señales intracelulares e intercelulares. Éstas generan mediadores lipídicos que pueden actuar promoviendo la génesis de tumores (Park et al., 2012). Estos mecanismos de promoción de tumores incluyen la proliferación, migración, invasión y angiogénesis. </a:t>
            </a:r>
          </a:p>
          <a:p>
            <a:r>
              <a:rPr lang="es-ES" dirty="0" smtClean="0"/>
              <a:t>En los términos GO:0060573 y GO:0060581, relativos a la expresión celular que las células tienen marcadas como destino desde que se forman, el alto grado de metilación en las células cancerosas respecto a las normales (control) indica que la expresión de los genes que regulan estas funciones está silenciada. En el cáncer, muchas de las células se encuentran indiferenciadas y con formas anormales, por lo que no es raro encontrarnos con que estas funciones se encuentren silenciadas. Esto permite a las células cancerosas permanecer indiferenciadas o escasamente diferenciadas, de manera que proliferan de una manera más agresiva e irregular (</a:t>
            </a:r>
            <a:r>
              <a:rPr lang="es-ES" dirty="0" err="1" smtClean="0"/>
              <a:t>National</a:t>
            </a:r>
            <a:r>
              <a:rPr lang="es-ES" dirty="0" smtClean="0"/>
              <a:t> </a:t>
            </a:r>
            <a:r>
              <a:rPr lang="es-ES" dirty="0" err="1" smtClean="0"/>
              <a:t>Cancer</a:t>
            </a:r>
            <a:r>
              <a:rPr lang="es-ES" dirty="0" smtClean="0"/>
              <a:t> </a:t>
            </a:r>
            <a:r>
              <a:rPr lang="es-ES" dirty="0" err="1" smtClean="0"/>
              <a:t>Institute</a:t>
            </a:r>
            <a:r>
              <a:rPr lang="es-ES" dirty="0" smtClean="0"/>
              <a:t>, 2013). </a:t>
            </a:r>
          </a:p>
          <a:p>
            <a:endParaRPr lang="es-ES" dirty="0" smtClean="0"/>
          </a:p>
          <a:p>
            <a:r>
              <a:rPr lang="es-ES" dirty="0" smtClean="0"/>
              <a:t>La actividad de la lipoproteína lipasa (LPL) recogida bajo el término GO:0051006 tiene un perfil de metilación alto en las muestras cancerosas respecto a las controles sanas. Es decir, tenemos una baja expresión de los genes que regulan la actividad de esta proteína. La lipoproteína lipasa hidroliza triglicéridos en ácidos grasos libres que pueden ser utilizados para el crecimiento de las células. Ciertos estudios (</a:t>
            </a:r>
            <a:r>
              <a:rPr lang="es-ES" dirty="0" err="1" smtClean="0"/>
              <a:t>Kuemmerle</a:t>
            </a:r>
            <a:r>
              <a:rPr lang="es-ES" dirty="0" smtClean="0"/>
              <a:t> et al., 2011) afirman que la presencia de LPL es crucial en diversos tipos de cáncer, donde el aporte de ácidos grasos libres por su parte a partir de la toma de triglicéridos en el torrente sanguíneo promueve el crecimiento de este tipo de células. Además, afirman que en la línea de células cancerosas </a:t>
            </a:r>
            <a:r>
              <a:rPr lang="es-ES" dirty="0" err="1" smtClean="0"/>
              <a:t>HeLa</a:t>
            </a:r>
            <a:r>
              <a:rPr lang="es-ES" dirty="0" smtClean="0"/>
              <a:t> (la línea cancerosa más antigua que se conserva), el “</a:t>
            </a:r>
            <a:r>
              <a:rPr lang="es-ES" dirty="0" err="1" smtClean="0"/>
              <a:t>knockdown</a:t>
            </a:r>
            <a:r>
              <a:rPr lang="es-ES" dirty="0" smtClean="0"/>
              <a:t>” del gen que codifica esta proteína tiene como resultado una inhibición del crecimiento de las mismas. Otros en cambio (</a:t>
            </a:r>
            <a:r>
              <a:rPr lang="es-ES" dirty="0" err="1" smtClean="0"/>
              <a:t>Kinlaw</a:t>
            </a:r>
            <a:r>
              <a:rPr lang="es-ES" dirty="0" smtClean="0"/>
              <a:t>, </a:t>
            </a:r>
            <a:r>
              <a:rPr lang="es-ES" dirty="0" err="1" smtClean="0"/>
              <a:t>Quinn</a:t>
            </a:r>
            <a:r>
              <a:rPr lang="es-ES" dirty="0" smtClean="0"/>
              <a:t>, Wells, Roser-Jones, &amp; </a:t>
            </a:r>
            <a:r>
              <a:rPr lang="es-ES" dirty="0" err="1" smtClean="0"/>
              <a:t>Moncur</a:t>
            </a:r>
            <a:r>
              <a:rPr lang="es-ES" dirty="0" smtClean="0"/>
              <a:t>, 2006), más en la línea de nuestros resultados encontraron que las células de cáncer de mama no expresan LPL. De esta manera, las células de cáncer de mama sólo tendrían acceso a los lípidos circundantes que proporcionase su ambiente local. Detallan como además, esto explica el motivo por el que diversos cánceres de mama no sobreviven en áreas menos ricas en ácidos grasos como los nódulos linfáticos en ausencia de la expresión de Spot14, una proteína nuclear que suple la falta de LPL en el cáncer de mama (media la </a:t>
            </a:r>
            <a:r>
              <a:rPr lang="es-ES" dirty="0" err="1" smtClean="0"/>
              <a:t>lipogénesis</a:t>
            </a:r>
            <a:r>
              <a:rPr lang="es-ES" dirty="0" smtClean="0"/>
              <a:t> a través de </a:t>
            </a:r>
            <a:r>
              <a:rPr lang="es-ES" dirty="0" err="1" smtClean="0"/>
              <a:t>progestina</a:t>
            </a:r>
            <a:r>
              <a:rPr lang="es-ES" dirty="0" smtClean="0"/>
              <a:t>). </a:t>
            </a:r>
          </a:p>
          <a:p>
            <a:endParaRPr lang="es-ES" dirty="0" smtClean="0"/>
          </a:p>
          <a:p>
            <a:r>
              <a:rPr lang="es-ES" dirty="0" smtClean="0"/>
              <a:t>Uno de los </a:t>
            </a:r>
            <a:r>
              <a:rPr lang="es-ES" dirty="0" err="1" smtClean="0"/>
              <a:t>hallmarks</a:t>
            </a:r>
            <a:r>
              <a:rPr lang="es-ES" dirty="0" smtClean="0"/>
              <a:t> del cáncer aparece bajo el término GO:0030011. La función que refiere este término es la del mantenimiento de la polaridad de la célula. Como podemos observar, se encuentran con un nivel de metilación mayor en las muestras tumorales (LOR de 0.546) lo que indica que los genes responsables del mantenimiento de esta polaridad se expresan menos en este tipo de células que en las sanas. Estamos dentro de lo que esperamos, puesto que el mantenimiento de la polaridad de la célula es necesaria para la homeostasis en mamíferos, pero en nuestras células tumorales ésta no se mantiene. Varias proteínas cruciales para el mantenimiento de la polaridad de la célula son conocidas como </a:t>
            </a:r>
            <a:r>
              <a:rPr lang="es-ES" dirty="0" err="1" smtClean="0"/>
              <a:t>protooncogenes</a:t>
            </a:r>
            <a:r>
              <a:rPr lang="es-ES" dirty="0" smtClean="0"/>
              <a:t> (genes cuyos productos promueven el crecimiento y división de las células los cuales mutados y desprovistos de regulación, son causantes de cáncer) o genes supresores de tumores. La desregulación del mantenimiento de la polaridad de la célula es motivo de cáncer en sus células hijas debido a divisiones anormales de la misma que no repartan adecuadamente el material genético (Lee &amp; </a:t>
            </a:r>
            <a:r>
              <a:rPr lang="es-ES" dirty="0" err="1" smtClean="0"/>
              <a:t>Vasioukhin</a:t>
            </a:r>
            <a:r>
              <a:rPr lang="es-ES" dirty="0" smtClean="0"/>
              <a:t>, 2008). </a:t>
            </a:r>
          </a:p>
          <a:p>
            <a:endParaRPr lang="es-ES" dirty="0" smtClean="0"/>
          </a:p>
          <a:p>
            <a:r>
              <a:rPr lang="es-ES" dirty="0" smtClean="0"/>
              <a:t>La vía de señalización de la </a:t>
            </a:r>
            <a:r>
              <a:rPr lang="es-ES" dirty="0" err="1" smtClean="0"/>
              <a:t>somatostatina</a:t>
            </a:r>
            <a:r>
              <a:rPr lang="es-ES" dirty="0" smtClean="0"/>
              <a:t> aparece con los términos GO:0038169 y GO:0038170. Los receptores de </a:t>
            </a:r>
            <a:r>
              <a:rPr lang="es-ES" dirty="0" err="1" smtClean="0"/>
              <a:t>somatostina</a:t>
            </a:r>
            <a:r>
              <a:rPr lang="es-ES" dirty="0" smtClean="0"/>
              <a:t> inician una ruta de señalización que desemboca en un mayor nivel de apoptosis y menor proliferación. Según nuestros resultados, esta vía se encuentra más apagada (menos expresada) en los individuos con cáncer de mama. Esto parece en un principio lógico, rutas que culminan con una señal </a:t>
            </a:r>
            <a:r>
              <a:rPr lang="es-ES" dirty="0" err="1" smtClean="0"/>
              <a:t>apoptótica</a:t>
            </a:r>
            <a:r>
              <a:rPr lang="es-ES" dirty="0" smtClean="0"/>
              <a:t> contraria a la proliferación suelen estar apagadas en varios tipos de cáncer. Sin embargo, según varios estudios (</a:t>
            </a:r>
            <a:r>
              <a:rPr lang="es-ES" dirty="0" err="1" smtClean="0"/>
              <a:t>Evers</a:t>
            </a:r>
            <a:r>
              <a:rPr lang="es-ES" dirty="0" smtClean="0"/>
              <a:t>, </a:t>
            </a:r>
            <a:r>
              <a:rPr lang="es-ES" dirty="0" err="1" smtClean="0"/>
              <a:t>Parekh</a:t>
            </a:r>
            <a:r>
              <a:rPr lang="es-ES" dirty="0" smtClean="0"/>
              <a:t>, Townsend, Thompson, &amp; Thompson, 1991; </a:t>
            </a:r>
            <a:r>
              <a:rPr lang="es-ES" dirty="0" err="1" smtClean="0"/>
              <a:t>Kharmate</a:t>
            </a:r>
            <a:r>
              <a:rPr lang="es-ES" dirty="0" smtClean="0"/>
              <a:t>, </a:t>
            </a:r>
            <a:r>
              <a:rPr lang="es-ES" dirty="0" err="1" smtClean="0"/>
              <a:t>Rajput</a:t>
            </a:r>
            <a:r>
              <a:rPr lang="es-ES" dirty="0" smtClean="0"/>
              <a:t>, </a:t>
            </a:r>
            <a:r>
              <a:rPr lang="es-ES" dirty="0" err="1" smtClean="0"/>
              <a:t>Lin</a:t>
            </a:r>
            <a:r>
              <a:rPr lang="es-ES" dirty="0" smtClean="0"/>
              <a:t>, &amp; </a:t>
            </a:r>
            <a:r>
              <a:rPr lang="es-ES" dirty="0" err="1" smtClean="0"/>
              <a:t>Kumar</a:t>
            </a:r>
            <a:r>
              <a:rPr lang="es-ES" dirty="0" smtClean="0"/>
              <a:t>, 2013) los receptores de </a:t>
            </a:r>
            <a:r>
              <a:rPr lang="es-ES" dirty="0" err="1" smtClean="0"/>
              <a:t>somatostatina</a:t>
            </a:r>
            <a:r>
              <a:rPr lang="es-ES" dirty="0" smtClean="0"/>
              <a:t> se encuentran en gran cantidad en células de mama cancerosas. Esto parece indicar que en nuestros estudios, algún punto de la ruta de señalización de la </a:t>
            </a:r>
            <a:r>
              <a:rPr lang="es-ES" dirty="0" err="1" smtClean="0"/>
              <a:t>somatostatina</a:t>
            </a:r>
            <a:r>
              <a:rPr lang="es-ES" dirty="0" smtClean="0"/>
              <a:t> podría estar afectada. Según la literatura citada anteriormente, es posible que la </a:t>
            </a:r>
            <a:r>
              <a:rPr lang="es-ES" dirty="0" err="1" smtClean="0"/>
              <a:t>somatostatina</a:t>
            </a:r>
            <a:r>
              <a:rPr lang="es-ES" dirty="0" smtClean="0"/>
              <a:t> active a genes supresores de tumores como PTEN y p53, por lo que parece que puede que sea este punto de la vía de señalización de la </a:t>
            </a:r>
            <a:r>
              <a:rPr lang="es-ES" dirty="0" err="1" smtClean="0"/>
              <a:t>somatostatina</a:t>
            </a:r>
            <a:r>
              <a:rPr lang="es-ES" dirty="0" smtClean="0"/>
              <a:t> el que se encuentre con un nivel bajo de expresión en nuestras muestras. Aun así, tal es la potencia del tratamiento con </a:t>
            </a:r>
            <a:r>
              <a:rPr lang="es-ES" dirty="0" err="1" smtClean="0"/>
              <a:t>somatostatina</a:t>
            </a:r>
            <a:r>
              <a:rPr lang="es-ES" dirty="0" smtClean="0"/>
              <a:t> que se han abierto líneas de investigación para combatir el cáncer a través de sus análogos. Esta es una ruta de señalización que valdría la pena estudiar con más esfuerzo para descubrir qué punto de la ruta pudiese estar afectado. </a:t>
            </a:r>
          </a:p>
          <a:p>
            <a:endParaRPr lang="es-ES" dirty="0" smtClean="0"/>
          </a:p>
          <a:p>
            <a:r>
              <a:rPr lang="es-ES" dirty="0" smtClean="0"/>
              <a:t>Podemos comprobar que funciones como la regulación del conjunto de adherencia focal, así como la regulación del ensamblaje de unión célula-substrato, presentan un nivel de metilación mayor en las células tumorales (GO:0051893 y GO:0090109, respectivamente). Esto podría entorpecer la unión de las células cancerosas a la matriz extracelular de manera que quedaran más libres y tuviesen mayor capacidad migratoria e invasiva. </a:t>
            </a:r>
          </a:p>
          <a:p>
            <a:endParaRPr lang="es-ES" dirty="0" smtClean="0"/>
          </a:p>
          <a:p>
            <a:r>
              <a:rPr lang="es-ES" dirty="0" smtClean="0"/>
              <a:t>En la tónica de componentes de la matriz extracelular encontramos también la función representada por el término GO:0038063 que corresponde a  la vía de señalización del receptor tirosina-quinasa activado por colágeno. En esta función podemos observar un mayor nivel de metilación en las muestras controles respecto a las cancerosas. Esto implica que pudiera ser que la vía de señalización estuviese menos expresada en individuos sanos que en enfermos. Esta hipótesis cobra sentido al consultar la literatura (Fu et al., 2013). Según estos investigadores, esta vía culmina con la activación de otras vías de señalización como son PI3K/</a:t>
            </a:r>
            <a:r>
              <a:rPr lang="es-ES" dirty="0" err="1" smtClean="0"/>
              <a:t>Akt</a:t>
            </a:r>
            <a:r>
              <a:rPr lang="es-ES" dirty="0" smtClean="0"/>
              <a:t> y Ras/ERK. Como comprobamos, esto culmina en la activación cascadas que controlan la mayoría de los </a:t>
            </a:r>
            <a:r>
              <a:rPr lang="es-ES" dirty="0" err="1" smtClean="0"/>
              <a:t>hallmarks</a:t>
            </a:r>
            <a:r>
              <a:rPr lang="es-ES" dirty="0" smtClean="0"/>
              <a:t> de cáncer: supervivencia celular, ciclo, celular, metabolismo, movilidad e inestabilidad genómica (</a:t>
            </a:r>
            <a:r>
              <a:rPr lang="es-ES" dirty="0" err="1" smtClean="0"/>
              <a:t>Fruman</a:t>
            </a:r>
            <a:r>
              <a:rPr lang="es-ES" dirty="0" smtClean="0"/>
              <a:t> &amp; Rommel, 2014). De esta manera parece que la </a:t>
            </a:r>
            <a:r>
              <a:rPr lang="es-ES" dirty="0" err="1" smtClean="0"/>
              <a:t>sobreactivación</a:t>
            </a:r>
            <a:r>
              <a:rPr lang="es-ES" dirty="0" smtClean="0"/>
              <a:t> de esta función en las muestras de cáncer de mama tiene una asociación con la proliferación y otras características del cáncer. </a:t>
            </a:r>
          </a:p>
          <a:p>
            <a:endParaRPr lang="es-ES" dirty="0" smtClean="0"/>
          </a:p>
          <a:p>
            <a:r>
              <a:rPr lang="es-ES" dirty="0" smtClean="0"/>
              <a:t>La secreción de la renina en sangre (GO:0002001) parece tener un mayor nivel de expresión en las muestras tumorales. El sistema renina angiotensina parece estar afectado en el cáncer de mama, sobre todo los receptores para la angiotensina 1 y 2 (</a:t>
            </a:r>
            <a:r>
              <a:rPr lang="es-ES" dirty="0" err="1" smtClean="0"/>
              <a:t>Vinson</a:t>
            </a:r>
            <a:r>
              <a:rPr lang="es-ES" dirty="0" smtClean="0"/>
              <a:t>, </a:t>
            </a:r>
            <a:r>
              <a:rPr lang="es-ES" dirty="0" err="1" smtClean="0"/>
              <a:t>Barker</a:t>
            </a:r>
            <a:r>
              <a:rPr lang="es-ES" dirty="0" smtClean="0"/>
              <a:t>, &amp; </a:t>
            </a:r>
            <a:r>
              <a:rPr lang="es-ES" dirty="0" err="1" smtClean="0"/>
              <a:t>Puddefoot</a:t>
            </a:r>
            <a:r>
              <a:rPr lang="es-ES" dirty="0" smtClean="0"/>
              <a:t>, 2012). De esta manera, parece que la angiotensina II es capaz de actuar vía receptor de angiotensina tipo I, provocando una proliferación de las células tumorales y un aumento de la angiogénesis (formación de vasos sanguíneos, que aumenta la </a:t>
            </a:r>
            <a:r>
              <a:rPr lang="es-ES" dirty="0" err="1" smtClean="0"/>
              <a:t>invasividad</a:t>
            </a:r>
            <a:r>
              <a:rPr lang="es-ES" dirty="0" smtClean="0"/>
              <a:t> del tumor). </a:t>
            </a:r>
          </a:p>
          <a:p>
            <a:endParaRPr lang="es-ES" dirty="0" smtClean="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46</a:t>
            </a:fld>
            <a:endParaRPr lang="es-ES"/>
          </a:p>
        </p:txBody>
      </p:sp>
    </p:spTree>
    <p:extLst>
      <p:ext uri="{BB962C8B-B14F-4D97-AF65-F5344CB8AC3E}">
        <p14:creationId xmlns:p14="http://schemas.microsoft.com/office/powerpoint/2010/main" val="341592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 último, terminamos discutiendo las funciones que obtenemos en este </a:t>
            </a:r>
            <a:r>
              <a:rPr lang="es-ES" dirty="0" err="1" smtClean="0"/>
              <a:t>metaanálisis</a:t>
            </a:r>
            <a:r>
              <a:rPr lang="es-ES" dirty="0" smtClean="0"/>
              <a:t> que están relacionadas con el sistema inmunitario. </a:t>
            </a:r>
          </a:p>
          <a:p>
            <a:endParaRPr lang="es-ES" dirty="0" smtClean="0"/>
          </a:p>
          <a:p>
            <a:r>
              <a:rPr lang="es-ES" dirty="0" smtClean="0"/>
              <a:t>Primero pasamos a comentar la única con LOR positivo, hablamos del término GO:0072602 referente a la secreción de interleucina 4. Parece que la interleucina 4 puede promover la apoptosis en células cancerosas de mama (</a:t>
            </a:r>
            <a:r>
              <a:rPr lang="es-ES" dirty="0" err="1" smtClean="0"/>
              <a:t>Nagai</a:t>
            </a:r>
            <a:r>
              <a:rPr lang="es-ES" dirty="0" smtClean="0"/>
              <a:t> &amp; </a:t>
            </a:r>
            <a:r>
              <a:rPr lang="es-ES" dirty="0" err="1" smtClean="0"/>
              <a:t>Toi</a:t>
            </a:r>
            <a:r>
              <a:rPr lang="es-ES" dirty="0" smtClean="0"/>
              <a:t>, 2000). En nuestro caso en las células cancerosas parece que los genes causantes de su secreción se encuentran silenciados. Esto podría ser un modo en el que las células cancerosas de mama podrían protegerse del efecto devastador que tiene la interleucina 4 sobre ellas. </a:t>
            </a:r>
          </a:p>
          <a:p>
            <a:endParaRPr lang="es-ES" dirty="0" smtClean="0"/>
          </a:p>
          <a:p>
            <a:r>
              <a:rPr lang="es-ES" dirty="0" smtClean="0"/>
              <a:t>El resto de funciones que tienen que ver con el sistema inmunitario tienen un LOR negativo, lo que quiere decir que están más presentes en las muestras correspondientes a cáncer de mama. A priori esto podría ser esperable, dado que es una respuesta defensiva de nuestro organismo contra algo extraño (las células cancerosas causantes de la enfermedad). Entre estas funciones destacamos algunas como las pertenecientes a los términos GO:0002309 y GO:2000318 que hacen referencia a la proliferación de linfocitos T como respuesta inmune y la regulación positiva de las células Th17 (T-</a:t>
            </a:r>
            <a:r>
              <a:rPr lang="es-ES" dirty="0" err="1" smtClean="0"/>
              <a:t>helper</a:t>
            </a:r>
            <a:r>
              <a:rPr lang="es-ES" dirty="0" smtClean="0"/>
              <a:t> 17) en la respuesta inmune. Aunque podríamos pensar que una respuesta defensiva de nuestro organismo siempre es algo favorable, hay veces en que puede actuar impulsando la proliferación, invasión y diseminación del cáncer. Hay estudios en los que se sugiere que la respuesta inflamatoria encontrada en algunos tipos de cáncer puede ser debida a una inflamación crónica, resultando en un ambiente rico en células inmunitarias que promueven la angiogénesis y la proliferación celular (</a:t>
            </a:r>
            <a:r>
              <a:rPr lang="es-ES" dirty="0" err="1" smtClean="0"/>
              <a:t>Disis</a:t>
            </a:r>
            <a:r>
              <a:rPr lang="es-ES" dirty="0" smtClean="0"/>
              <a:t>, 2010). Las propiedades potenciadores del crecimiento de este tipo de respuesta inflamatoria se han comparado con la inflamación consistente con la cicatrización de las heridas (</a:t>
            </a:r>
            <a:r>
              <a:rPr lang="es-ES" dirty="0" err="1" smtClean="0"/>
              <a:t>Coussens</a:t>
            </a:r>
            <a:r>
              <a:rPr lang="es-ES" dirty="0" smtClean="0"/>
              <a:t> &amp; </a:t>
            </a:r>
            <a:r>
              <a:rPr lang="es-ES" dirty="0" err="1" smtClean="0"/>
              <a:t>Werb</a:t>
            </a:r>
            <a:r>
              <a:rPr lang="es-ES" dirty="0" smtClean="0"/>
              <a:t>, 2002). </a:t>
            </a:r>
          </a:p>
          <a:p>
            <a:endParaRPr lang="es-ES" dirty="0" smtClean="0"/>
          </a:p>
          <a:p>
            <a:r>
              <a:rPr lang="es-ES" dirty="0" smtClean="0"/>
              <a:t>Como podemos observar para el </a:t>
            </a:r>
            <a:r>
              <a:rPr lang="es-ES" dirty="0" err="1" smtClean="0"/>
              <a:t>metaanálisis</a:t>
            </a:r>
            <a:r>
              <a:rPr lang="es-ES" dirty="0" smtClean="0"/>
              <a:t> con los procesos biológicos, muchas funciones que encontramos en la aproximación del valor absoluto se encuentran también en la del promedio. Esto podemos comprobarlo en la tabla 32, donde mostramos los procesos biológicos pertenecientes al </a:t>
            </a:r>
            <a:r>
              <a:rPr lang="es-ES" dirty="0" err="1" smtClean="0"/>
              <a:t>metaanálisis</a:t>
            </a:r>
            <a:r>
              <a:rPr lang="es-ES" dirty="0" smtClean="0"/>
              <a:t> con la aproximación del promedio.</a:t>
            </a:r>
          </a:p>
          <a:p>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47</a:t>
            </a:fld>
            <a:endParaRPr lang="es-ES"/>
          </a:p>
        </p:txBody>
      </p:sp>
    </p:spTree>
    <p:extLst>
      <p:ext uri="{BB962C8B-B14F-4D97-AF65-F5344CB8AC3E}">
        <p14:creationId xmlns:p14="http://schemas.microsoft.com/office/powerpoint/2010/main" val="379877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Hipótesis</a:t>
            </a:r>
            <a:r>
              <a:rPr lang="es-ES" baseline="0" dirty="0" smtClean="0"/>
              <a:t>. </a:t>
            </a:r>
            <a:r>
              <a:rPr lang="es-ES" dirty="0" smtClean="0"/>
              <a:t>Microambiente tumoral que favorece la angiogénesis</a:t>
            </a:r>
            <a:r>
              <a:rPr lang="es-ES" baseline="0" dirty="0" smtClean="0"/>
              <a:t> tumoral de manera que aumenta la </a:t>
            </a:r>
            <a:r>
              <a:rPr lang="es-ES" baseline="0" dirty="0" err="1" smtClean="0"/>
              <a:t>invasividad</a:t>
            </a:r>
            <a:r>
              <a:rPr lang="es-ES" baseline="0" dirty="0" smtClean="0"/>
              <a:t> del cáncer a través de los diferentes tejidos mamarios.</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48</a:t>
            </a:fld>
            <a:endParaRPr lang="es-ES"/>
          </a:p>
        </p:txBody>
      </p:sp>
    </p:spTree>
    <p:extLst>
      <p:ext uri="{BB962C8B-B14F-4D97-AF65-F5344CB8AC3E}">
        <p14:creationId xmlns:p14="http://schemas.microsoft.com/office/powerpoint/2010/main" val="57745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término cáncer hace referencia a un conjunto de enfermedades que pueden afectar a cualquier parte del organismo, con una proliferación masiva y descontrolada de células anormales. Las células cancerosas pueden incluso invadir partes adyacentes del cuerpo o propagarse a otros órganos provocando en última instancia tumores. Esto último recibe el nombre de metástasis, las cuales son la principal causa de la muerte por cáncer.</a:t>
            </a:r>
            <a:r>
              <a:rPr lang="es-ES" baseline="0" dirty="0" smtClean="0"/>
              <a:t> Además el cáncer es una enfermedad que tiene mayor incidencia a edades avanzadas. El motivo de este fenómeno se cree que es la acumulación de sucesivos errores en las células tras innumerables ciclos de replicación. </a:t>
            </a:r>
          </a:p>
          <a:p>
            <a:r>
              <a:rPr lang="es-ES" dirty="0" smtClean="0"/>
              <a:t>Los tumores a su vez pueden ser de dos tipos, benignos o malignos: </a:t>
            </a:r>
          </a:p>
          <a:p>
            <a:pPr marL="171450" indent="-171450">
              <a:buFont typeface="Arial" panose="020B0604020202020204" pitchFamily="34" charset="0"/>
              <a:buChar char="•"/>
            </a:pPr>
            <a:r>
              <a:rPr lang="es-ES" dirty="0" smtClean="0"/>
              <a:t>Tumor benigno. Es un tumor que no se extiende a otras partes del cuerpo, es decir, no produce metástasis. Los tumores benignos pueden ser extirpados y tras esto no se suele observar recurrencia o reincidencia del cáncer. Un tumor benigno puede transformarse en uno maligno. </a:t>
            </a:r>
          </a:p>
          <a:p>
            <a:pPr marL="171450" indent="-171450">
              <a:buFont typeface="Arial" panose="020B0604020202020204" pitchFamily="34" charset="0"/>
              <a:buChar char="•"/>
            </a:pPr>
            <a:r>
              <a:rPr lang="es-ES" dirty="0" smtClean="0"/>
              <a:t>Tumor maligno. Es un tumor que puede extenderse a otras partes del cuerpo dada su gran capacidad invasiva (metástasis). Aunque sea extirpado, puede reaparecer de nuevo. Los tumores malignos son causantes de la muerte del enfermo si no son tratados e incluso si el enfermo recibiera un tratamiento óptimo, no tiene asegurada la desaparición y cura del cáncer (</a:t>
            </a:r>
            <a:r>
              <a:rPr lang="es-ES" dirty="0" err="1" smtClean="0"/>
              <a:t>Mareel</a:t>
            </a:r>
            <a:r>
              <a:rPr lang="es-ES" dirty="0" smtClean="0"/>
              <a:t> &amp; </a:t>
            </a:r>
            <a:r>
              <a:rPr lang="es-ES" dirty="0" err="1" smtClean="0"/>
              <a:t>Leroy</a:t>
            </a:r>
            <a:r>
              <a:rPr lang="es-ES" dirty="0" smtClean="0"/>
              <a:t>, 2003). Sin embargo, en la actualidad, el índice de curación de algunos tipos de cáncer se encuentra en torno al 95% de los casos, llegando a ser este índice mayor que el de algunas enfermedades infecciosas y desórdenes metabólicos. </a:t>
            </a:r>
          </a:p>
          <a:p>
            <a:pPr marL="171450" indent="-171450">
              <a:buFont typeface="Arial" panose="020B0604020202020204" pitchFamily="34" charset="0"/>
              <a:buChar char="•"/>
            </a:pPr>
            <a:endParaRPr lang="es-ES" dirty="0" smtClean="0"/>
          </a:p>
          <a:p>
            <a:pPr marL="0" indent="0">
              <a:buFont typeface="Arial" panose="020B0604020202020204" pitchFamily="34" charset="0"/>
              <a:buNone/>
            </a:pPr>
            <a:r>
              <a:rPr lang="es-ES" dirty="0" smtClean="0"/>
              <a:t>El cáncer de mama es un tipo de cáncer que, como se ha citado anteriormente, afecta a mujeres en su mayoría. Este cáncer provoca un desorden en el ciclo celular de las células pertenecientes a los tejidos de las glándulas mamarias desencadenando una continuidad anormal del ciclo celular. Además, no presenta un patrón de herencia claro, dado que más del 90% de los casos de cáncer de mama han sido esporádicos. El cáncer</a:t>
            </a:r>
            <a:r>
              <a:rPr lang="es-ES" baseline="0" dirty="0" smtClean="0"/>
              <a:t> de mama es el cáncer con mayor incidencia en la población femenina a nivel mundial (ver figura).</a:t>
            </a:r>
          </a:p>
          <a:p>
            <a:pPr marL="0" indent="0">
              <a:buFont typeface="Arial" panose="020B0604020202020204" pitchFamily="34" charset="0"/>
              <a:buNone/>
            </a:pPr>
            <a:endParaRPr lang="es-ES" baseline="0" dirty="0" smtClean="0"/>
          </a:p>
          <a:p>
            <a:pPr marL="0" indent="0">
              <a:buFont typeface="Arial" panose="020B0604020202020204" pitchFamily="34" charset="0"/>
              <a:buNone/>
            </a:pPr>
            <a:r>
              <a:rPr lang="es-ES" dirty="0" smtClean="0"/>
              <a:t>Hoy en día, existen muchas maneras para estudiar el cáncer y diversos tipos de enfermedades, siendo la más común los estudios de ARN-</a:t>
            </a:r>
            <a:r>
              <a:rPr lang="es-ES" dirty="0" err="1" smtClean="0"/>
              <a:t>Seq</a:t>
            </a:r>
            <a:r>
              <a:rPr lang="es-ES" dirty="0" smtClean="0"/>
              <a:t>. No obstante, hay otro tipo de metodología que envuelve a una parte quizás más desconocida de nuestro ADN, el </a:t>
            </a:r>
            <a:r>
              <a:rPr lang="es-ES" dirty="0" err="1" smtClean="0"/>
              <a:t>epigenoma</a:t>
            </a:r>
            <a:r>
              <a:rPr lang="es-ES" dirty="0" smtClean="0"/>
              <a:t>. A través de estudios </a:t>
            </a:r>
            <a:r>
              <a:rPr lang="es-ES" dirty="0" err="1" smtClean="0"/>
              <a:t>epigenéticos</a:t>
            </a:r>
            <a:r>
              <a:rPr lang="es-ES" dirty="0" smtClean="0"/>
              <a:t> (donde destacan sobre todo los estudios de metilación) podemos llegar a la comprensión de los mecanismos que están actuando en diversos tipos de enfermedades como es el cáncer de mama.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5</a:t>
            </a:fld>
            <a:endParaRPr lang="es-ES"/>
          </a:p>
        </p:txBody>
      </p:sp>
    </p:spTree>
    <p:extLst>
      <p:ext uri="{BB962C8B-B14F-4D97-AF65-F5344CB8AC3E}">
        <p14:creationId xmlns:p14="http://schemas.microsoft.com/office/powerpoint/2010/main" val="419499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 podemos comprobar en la tabla 32, hay un alto nivel de coincidencia entre las funciones significativas de ambas aproximaciones. Sin embargo, en el abordaje que utiliza el promedio, aparecen un gran número de procesos no relacionados con las células del cáncer de mama. De esta manera podemos observar procesos biológicos como la morfogénesis de la aorta dorsal, el proceso metabólico del oxígeno o la osificación directa. </a:t>
            </a:r>
          </a:p>
          <a:p>
            <a:r>
              <a:rPr lang="es-ES" dirty="0" smtClean="0"/>
              <a:t>Es cierto que entre las funciones que no son comunes encontramos algunas como la regulación negativa de la vía de señalización de receptores de glucocorticoides, cuyo término se corresponde con GO:2000323. Esto quiere decir que la regulación negativa de esta vía se encuentra silenciada en las muestras tumorales, estando por tanto esta vía activada. Hay estudios que indican que esta vía de señalización produce una señal de supervivencia únicamente en células tumorales pertenecientes a cáncer de mama mientras que en otros tipos de cáncer la señal es de apoptosis celular (</a:t>
            </a:r>
            <a:r>
              <a:rPr lang="es-ES" dirty="0" err="1" smtClean="0"/>
              <a:t>Moutsatsou</a:t>
            </a:r>
            <a:r>
              <a:rPr lang="es-ES" dirty="0" smtClean="0"/>
              <a:t> &amp; </a:t>
            </a:r>
            <a:r>
              <a:rPr lang="es-ES" dirty="0" err="1" smtClean="0"/>
              <a:t>Papavassiliou</a:t>
            </a:r>
            <a:r>
              <a:rPr lang="es-ES" dirty="0" smtClean="0"/>
              <a:t>, 2008). </a:t>
            </a:r>
          </a:p>
          <a:p>
            <a:endParaRPr lang="es-ES" dirty="0" smtClean="0"/>
          </a:p>
          <a:p>
            <a:r>
              <a:rPr lang="es-ES" dirty="0" smtClean="0"/>
              <a:t>Otra función que encontramos como no común y es interesante comentar es la ruta de señalización de la prolactina cuyo término es GO:0038161. Podemos observar como tiene un nivel de expresión menor en las muestras tumorales ya que su nivel de metilación es mayor. Según la información que encontramos en la literatura (</a:t>
            </a:r>
            <a:r>
              <a:rPr lang="es-ES" dirty="0" err="1" smtClean="0"/>
              <a:t>Sethi</a:t>
            </a:r>
            <a:r>
              <a:rPr lang="es-ES" dirty="0" smtClean="0"/>
              <a:t>, </a:t>
            </a:r>
            <a:r>
              <a:rPr lang="es-ES" dirty="0" err="1" smtClean="0"/>
              <a:t>Chanukya</a:t>
            </a:r>
            <a:r>
              <a:rPr lang="es-ES" dirty="0" smtClean="0"/>
              <a:t>, &amp; </a:t>
            </a:r>
            <a:r>
              <a:rPr lang="es-ES" dirty="0" err="1" smtClean="0"/>
              <a:t>Nagesh</a:t>
            </a:r>
            <a:r>
              <a:rPr lang="es-ES" dirty="0" smtClean="0"/>
              <a:t>, 2012), altos niveles de prolactina se asocian con un aumento de la carcinogénesis en cáncer de mama y en cáncer </a:t>
            </a:r>
            <a:r>
              <a:rPr lang="es-ES" dirty="0" err="1" smtClean="0"/>
              <a:t>colorrectal</a:t>
            </a:r>
            <a:r>
              <a:rPr lang="es-ES" dirty="0" smtClean="0"/>
              <a:t>. De manera que el resultado del </a:t>
            </a:r>
            <a:r>
              <a:rPr lang="es-ES" dirty="0" err="1" smtClean="0"/>
              <a:t>metaanálisis</a:t>
            </a:r>
            <a:r>
              <a:rPr lang="es-ES" dirty="0" smtClean="0"/>
              <a:t> para este término parece que muestra el sentido contrario y no coincidente con la información recogida en la literatura existente sobre este tema. Es por este motivo, en el que obtenemos resultados contrarios a los esperados y por los comentados anteriormente por los que decidimos utilizar la aproximación del valor absoluto como una fuente más fiable de información.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49</a:t>
            </a:fld>
            <a:endParaRPr lang="es-ES"/>
          </a:p>
        </p:txBody>
      </p:sp>
    </p:spTree>
    <p:extLst>
      <p:ext uri="{BB962C8B-B14F-4D97-AF65-F5344CB8AC3E}">
        <p14:creationId xmlns:p14="http://schemas.microsoft.com/office/powerpoint/2010/main" val="234717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continuación se muestran unas tablas resúmenes de los </a:t>
            </a:r>
            <a:r>
              <a:rPr lang="es-ES" dirty="0" err="1" smtClean="0"/>
              <a:t>metaanálisis</a:t>
            </a:r>
            <a:r>
              <a:rPr lang="es-ES" dirty="0" smtClean="0"/>
              <a:t> para las funciones moleculares y los componentes para la aproximación con el valor absoluto. No se muestran con el promedio por, como hemos dicho anteriormente y se puede comprobar en las tablas 26 y 28, los resultados de esta aproximación no parecen ser fieles representantes de lo que deberíamos encontrar en un principio. </a:t>
            </a:r>
          </a:p>
          <a:p>
            <a:endParaRPr lang="es-ES" dirty="0" smtClean="0"/>
          </a:p>
          <a:p>
            <a:r>
              <a:rPr lang="es-ES" dirty="0" smtClean="0"/>
              <a:t>Como podemos observar en las tablas 33 y 34, los términos GO hacen referencia a funciones moleculares y componentes celulares que guardan relación con los procesos biológicos descritos anteriormente. Por ejemplo, fijándonos en la tabla 33 podemos observar un nivel alto de metilación de funciones moleculares que tienen que ver con distintos tipos de interleucinas, tal y como obteníamos anteriormente con los procesos biológicos.  </a:t>
            </a:r>
          </a:p>
          <a:p>
            <a:endParaRPr lang="es-ES" dirty="0" smtClean="0"/>
          </a:p>
          <a:p>
            <a:r>
              <a:rPr lang="es-ES" dirty="0" smtClean="0"/>
              <a:t>Además, obtenemos otros términos nuevos que no habíamos visto anteriormente. Llama la atención el bajo nivel de expresión de la actividad de la quinasa lipídica en las células cancerosas. Aunque al ser un término tan general, no podemos saber a qué tipo de quinasa se refiere, podría ser PIK3, en cuyo caso no iría en consonancia con otros estudios o cualquier otro tipo.  </a:t>
            </a:r>
          </a:p>
          <a:p>
            <a:endParaRPr lang="es-ES" dirty="0" smtClean="0"/>
          </a:p>
          <a:p>
            <a:r>
              <a:rPr lang="es-ES" dirty="0" smtClean="0"/>
              <a:t>Es interesante el silenciamiento de los genes que intervienen en la unión del receptor CD4 de los linfocitos T, de esta manera las células cancerosas escaparían al efecto antitumoral que media este tipo de receptores presentes en la superficie de linfocitos T, monocitos y macrófagos (Kim &amp; Cantor, 2014). </a:t>
            </a:r>
          </a:p>
          <a:p>
            <a:endParaRPr lang="es-ES" dirty="0" smtClean="0"/>
          </a:p>
          <a:p>
            <a:r>
              <a:rPr lang="es-ES" dirty="0" smtClean="0"/>
              <a:t>Por último en lo referente a los resultados del </a:t>
            </a:r>
            <a:r>
              <a:rPr lang="es-ES" dirty="0" err="1" smtClean="0"/>
              <a:t>metaanálisis</a:t>
            </a:r>
            <a:r>
              <a:rPr lang="es-ES" dirty="0" smtClean="0"/>
              <a:t> de las funciones moleculares recogidas en la tabla 33 resaltamos dos términos referentes a la actividad que llevan a cabo los receptores de prostaglandinas. Estos términos son GO:0004955 y GO:0004957, los cuales presentan un mayor nivel de metilación en las muestras controles, lo que quiere decir que los genes que se encargan de llevar a cabo la actividad de estos receptores tienen un nivel de expresión menor en los individuos sanos analizados. Dicho de otra manera, los genes que codifican para la actividad de estos receptores se encuentran muy expresados en las muestras cancerosas. Las prostaglandinas son un conjunto de sustancias de carácter lipídico derivadas del ácido araquidónico. Median en funciones homeostáticas como los mecanismos de patogenicidad, incluyendo la respuesta inflamatoria (promoviéndola). Normalmente las prostaglandinas facilitan la progresión tumoral en células cancerosas debido a una sobreexpresión de la enzima COX-2 que cataliza prostaglandinas como la PGE2 (</a:t>
            </a:r>
            <a:r>
              <a:rPr lang="es-ES" dirty="0" err="1" smtClean="0"/>
              <a:t>Ricciotti</a:t>
            </a:r>
            <a:r>
              <a:rPr lang="es-ES" dirty="0" smtClean="0"/>
              <a:t> &amp; FitzGerald, 2011). Este resultado tiene sentido biológico dentro del marco en el que estamos trabajando (mayor expresión en células tumorales) lo que reafirma la adecuación del método de análisis.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50</a:t>
            </a:fld>
            <a:endParaRPr lang="es-ES"/>
          </a:p>
        </p:txBody>
      </p:sp>
    </p:spTree>
    <p:extLst>
      <p:ext uri="{BB962C8B-B14F-4D97-AF65-F5344CB8AC3E}">
        <p14:creationId xmlns:p14="http://schemas.microsoft.com/office/powerpoint/2010/main" val="410212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la tabla 34 referente al </a:t>
            </a:r>
            <a:r>
              <a:rPr lang="es-ES" dirty="0" err="1" smtClean="0"/>
              <a:t>metaanálisis</a:t>
            </a:r>
            <a:r>
              <a:rPr lang="es-ES" dirty="0" smtClean="0"/>
              <a:t> de los componentes celulares, nos encontramos con términos relacionados con lo visto anteriormente como se indicaba con antelación. Cabe destacar el </a:t>
            </a:r>
            <a:r>
              <a:rPr lang="es-ES" dirty="0" err="1" smtClean="0"/>
              <a:t>inflamasoma</a:t>
            </a:r>
            <a:r>
              <a:rPr lang="es-ES" dirty="0" smtClean="0"/>
              <a:t>, una estructura del sistema inmune que puede tanto acabar con la actividad de las células tumorales como promoverla según el tipo de epitelio en el que se encuentre. En el cáncer de mama en concreto, parece tener una actividad que favorece la promoción del tumor (</a:t>
            </a:r>
            <a:r>
              <a:rPr lang="es-ES" dirty="0" err="1" smtClean="0"/>
              <a:t>Kolb</a:t>
            </a:r>
            <a:r>
              <a:rPr lang="es-ES" dirty="0" smtClean="0"/>
              <a:t>, </a:t>
            </a:r>
            <a:r>
              <a:rPr lang="es-ES" dirty="0" err="1" smtClean="0"/>
              <a:t>Liu</a:t>
            </a:r>
            <a:r>
              <a:rPr lang="es-ES" dirty="0" smtClean="0"/>
              <a:t>, </a:t>
            </a:r>
            <a:r>
              <a:rPr lang="es-ES" dirty="0" err="1" smtClean="0"/>
              <a:t>Janowski</a:t>
            </a:r>
            <a:r>
              <a:rPr lang="es-ES" dirty="0" smtClean="0"/>
              <a:t>, </a:t>
            </a:r>
            <a:r>
              <a:rPr lang="es-ES" dirty="0" err="1" smtClean="0"/>
              <a:t>Sutterwala</a:t>
            </a:r>
            <a:r>
              <a:rPr lang="es-ES" dirty="0" smtClean="0"/>
              <a:t>, &amp; Zhang, 2014).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51</a:t>
            </a:fld>
            <a:endParaRPr lang="es-ES"/>
          </a:p>
        </p:txBody>
      </p:sp>
    </p:spTree>
    <p:extLst>
      <p:ext uri="{BB962C8B-B14F-4D97-AF65-F5344CB8AC3E}">
        <p14:creationId xmlns:p14="http://schemas.microsoft.com/office/powerpoint/2010/main" val="1297648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Finalmente llega el turno del último </a:t>
            </a:r>
            <a:r>
              <a:rPr lang="es-ES" dirty="0" err="1" smtClean="0"/>
              <a:t>metaanálisis</a:t>
            </a:r>
            <a:r>
              <a:rPr lang="es-ES" dirty="0" smtClean="0"/>
              <a:t> funcional, el referente a las rutas KEGG para la aproximación del valor absoluto. Con el nivel de filtrado que hemos aplicado a los términos GO, obtenemos una ruta significativa y con un LOR superior a 0.5 e inferior a -0.5, la cual se muestra en la tabla 35. </a:t>
            </a:r>
          </a:p>
          <a:p>
            <a:endParaRPr lang="es-ES" dirty="0" smtClean="0"/>
          </a:p>
          <a:p>
            <a:r>
              <a:rPr lang="es-ES" dirty="0" smtClean="0"/>
              <a:t>Al comprobar la dirección de la metilación vemos que esta ruta se encuentra más </a:t>
            </a:r>
            <a:r>
              <a:rPr lang="es-ES" dirty="0" err="1" smtClean="0"/>
              <a:t>metilada</a:t>
            </a:r>
            <a:r>
              <a:rPr lang="es-ES" dirty="0" smtClean="0"/>
              <a:t> en las muestras de tipo control, lo que implica un menor nivel de expresión de los genes que la componen. Esto quiere decir que los genes de la ruta o, la propia ruta tiene un mayor nivel de expresión en las muestras correspondientes a cáncer de mama. La biotina, en consonancia con la literatura, es una vitamina comúnmente llamada vitamina B7 la cual podría ser incorporada de manera más agresiva en las células de cáncer de mama (en comparación con células mamarias normales) para mantener un alto estado proliferativo de las mismas (</a:t>
            </a:r>
            <a:r>
              <a:rPr lang="es-ES" dirty="0" err="1" smtClean="0"/>
              <a:t>Vadlapudi</a:t>
            </a:r>
            <a:r>
              <a:rPr lang="es-ES" dirty="0" smtClean="0"/>
              <a:t>, </a:t>
            </a:r>
            <a:r>
              <a:rPr lang="es-ES" dirty="0" err="1" smtClean="0"/>
              <a:t>Vadlapatla</a:t>
            </a:r>
            <a:r>
              <a:rPr lang="es-ES" dirty="0" smtClean="0"/>
              <a:t>, Pal, &amp; Mitra, 2013).</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52</a:t>
            </a:fld>
            <a:endParaRPr lang="es-ES"/>
          </a:p>
        </p:txBody>
      </p:sp>
    </p:spTree>
    <p:extLst>
      <p:ext uri="{BB962C8B-B14F-4D97-AF65-F5344CB8AC3E}">
        <p14:creationId xmlns:p14="http://schemas.microsoft.com/office/powerpoint/2010/main" val="3446009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Aunque no dispongan de un LOR que supere el punto de corte establecido anteriormente, en el </a:t>
            </a:r>
            <a:r>
              <a:rPr lang="es-ES" dirty="0" err="1" smtClean="0"/>
              <a:t>metaanálisis</a:t>
            </a:r>
            <a:r>
              <a:rPr lang="es-ES" dirty="0" smtClean="0"/>
              <a:t> funcional de las rutas KEGG con el valor absoluto encontramos rutas significativas directamente relacionadas con el cáncer. Entre ellas, cabe destacar las pertenecientes a los términos hsa05215 y hsa05217, los cuales representan las vías de señalización del cáncer de próstata y de las células de carcinoma basal. Ambas funciones tienen un nivel de metilación mayor en las muestras cancerosas respecto a las controles LOR de 0.08 y 0.189), lo que indica que varios genes pertenecientes a esta ruta tienen un nivel de expresión bajo en las muestras tumorales. Si prestamos atención a las figuras 28 y 29, correspondientes cada una los términos hsa05215 y hsa05217 respectivamente, podemos suponer que los genes con un perfil de expresión bajo en las muestras tumorales serían los supresores de tumores. Nos referimos a genes como PTEN, p53 y PTCH1 los cuales aparecen en estas vías de señalización como inhibidores del crecimiento celular. De esta forma, podría ser que algunos de los genes implicados en estas vías de señalización lo estuviese también en el cáncer de mama. </a:t>
            </a:r>
          </a:p>
          <a:p>
            <a:r>
              <a:rPr lang="es-ES" dirty="0" smtClean="0"/>
              <a:t> </a:t>
            </a:r>
          </a:p>
          <a:p>
            <a:endParaRPr lang="es-ES" dirty="0" smtClean="0"/>
          </a:p>
          <a:p>
            <a:r>
              <a:rPr lang="es-ES" dirty="0" smtClean="0"/>
              <a:t>Los resultados para los distintos </a:t>
            </a:r>
            <a:r>
              <a:rPr lang="es-ES" dirty="0" err="1" smtClean="0"/>
              <a:t>metaanálisis</a:t>
            </a:r>
            <a:r>
              <a:rPr lang="es-ES" dirty="0" smtClean="0"/>
              <a:t> comentados anteriormente aportan una mejor comprensión de los mecanismos moleculares del cáncer de mama y suponen por una parte,  la corroboración de algunas funcionalidades ya descritas en la literatura  y por otra parte, la detección de nuevas funciones que posibilitan nuevos abordajes e hipótesis de trabajo en futuros estudios.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53</a:t>
            </a:fld>
            <a:endParaRPr lang="es-ES"/>
          </a:p>
        </p:txBody>
      </p:sp>
    </p:spTree>
    <p:extLst>
      <p:ext uri="{BB962C8B-B14F-4D97-AF65-F5344CB8AC3E}">
        <p14:creationId xmlns:p14="http://schemas.microsoft.com/office/powerpoint/2010/main" val="151694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1" dirty="0" err="1" smtClean="0"/>
              <a:t>Epigenética</a:t>
            </a:r>
            <a:r>
              <a:rPr lang="es-ES" baseline="0" dirty="0" smtClean="0"/>
              <a:t> - </a:t>
            </a:r>
            <a:r>
              <a:rPr lang="es-ES" dirty="0" smtClean="0"/>
              <a:t>El surgimiento del término </a:t>
            </a:r>
            <a:r>
              <a:rPr lang="es-ES" dirty="0" err="1" smtClean="0"/>
              <a:t>epigenética</a:t>
            </a:r>
            <a:r>
              <a:rPr lang="es-ES" dirty="0" smtClean="0"/>
              <a:t> hace cerca de un siglo, cambió la forma de trabajar de investigadores y otros profesionales, los cuales buscaban pistas sobre la alteración de los genes siguiendo los métodos convencionales, aunque con la idea de que había algo más, algo que podía provocar cambios en los genes más allá de la propia secuencia génica. </a:t>
            </a:r>
            <a:r>
              <a:rPr lang="es-ES" dirty="0" err="1" smtClean="0"/>
              <a:t>Epigenética</a:t>
            </a:r>
            <a:r>
              <a:rPr lang="es-ES" dirty="0" smtClean="0"/>
              <a:t> significa, literalmente, además de los cambios en la secuencia génica, aunque ha ido evolucionando hasta incluir cualquier proceso que altera la actividad genética sin alterar la secuencia del gen. Las modificaciones </a:t>
            </a:r>
            <a:r>
              <a:rPr lang="es-ES" dirty="0" err="1" smtClean="0"/>
              <a:t>epigenéticas</a:t>
            </a:r>
            <a:r>
              <a:rPr lang="es-ES" dirty="0" smtClean="0"/>
              <a:t> pueden ser transmitidas a células hijas o ser revertidas. </a:t>
            </a:r>
          </a:p>
          <a:p>
            <a:pPr algn="just"/>
            <a:r>
              <a:rPr lang="es-ES" dirty="0" smtClean="0"/>
              <a:t>Hoy en día, una gran variedad de enfermedades, trastornos e indicadores de salud tienen una evidencia de regulación </a:t>
            </a:r>
            <a:r>
              <a:rPr lang="es-ES" dirty="0" err="1" smtClean="0"/>
              <a:t>epigenética</a:t>
            </a:r>
            <a:r>
              <a:rPr lang="es-ES" dirty="0" smtClean="0"/>
              <a:t>, esto incluye, entre otros, a casi todos los tipos de cáncer, disfunción cognitiva y enfermedades respiratorias, cardiovasculares, autoinmunes y </a:t>
            </a:r>
            <a:r>
              <a:rPr lang="es-ES" dirty="0" err="1" smtClean="0"/>
              <a:t>neurocomportamentales</a:t>
            </a:r>
            <a:r>
              <a:rPr lang="es-ES" dirty="0" smtClean="0"/>
              <a:t>.  </a:t>
            </a:r>
          </a:p>
          <a:p>
            <a:pPr algn="just"/>
            <a:r>
              <a:rPr lang="es-ES" dirty="0" smtClean="0"/>
              <a:t>Algunos de los vectores que se conocen o se sospecha que puedan estar tras estos procesos incluyen metales pesados, pesticidas, hormonas, radioactividad, virus, el humo del tabaco, etc.</a:t>
            </a:r>
          </a:p>
          <a:p>
            <a:pPr algn="just"/>
            <a:endParaRPr lang="es-ES" dirty="0" smtClean="0"/>
          </a:p>
          <a:p>
            <a:pPr algn="just"/>
            <a:r>
              <a:rPr lang="es-ES" b="1" dirty="0" smtClean="0"/>
              <a:t>Mecanismos </a:t>
            </a:r>
            <a:r>
              <a:rPr lang="es-ES" b="1" dirty="0" err="1" smtClean="0"/>
              <a:t>epigenéticos</a:t>
            </a:r>
            <a:r>
              <a:rPr lang="es-ES" b="1" baseline="0" dirty="0" smtClean="0"/>
              <a:t> </a:t>
            </a:r>
            <a:r>
              <a:rPr lang="es-ES" baseline="0" dirty="0" smtClean="0"/>
              <a:t>(nombrar los que hay y quedarse con la metilación) - Entonces, ¿cuáles son los mecanismos bajo los cuales actúa la </a:t>
            </a:r>
            <a:r>
              <a:rPr lang="es-ES" baseline="0" dirty="0" err="1" smtClean="0"/>
              <a:t>epigenética</a:t>
            </a:r>
            <a:r>
              <a:rPr lang="es-ES" baseline="0" dirty="0" smtClean="0"/>
              <a:t>?  </a:t>
            </a:r>
          </a:p>
          <a:p>
            <a:pPr algn="just"/>
            <a:r>
              <a:rPr lang="es-ES" baseline="0" dirty="0" smtClean="0"/>
              <a:t>En la actualidad se conocen múltiples mecanismos, entre ellos cabe destacar los de metilación, acetilación, </a:t>
            </a:r>
            <a:r>
              <a:rPr lang="es-ES" baseline="0" dirty="0" err="1" smtClean="0"/>
              <a:t>fosforilación</a:t>
            </a:r>
            <a:r>
              <a:rPr lang="es-ES" baseline="0" dirty="0" smtClean="0"/>
              <a:t>, </a:t>
            </a:r>
            <a:r>
              <a:rPr lang="es-ES" baseline="0" dirty="0" err="1" smtClean="0"/>
              <a:t>ubiquitinación</a:t>
            </a:r>
            <a:r>
              <a:rPr lang="es-ES" baseline="0" dirty="0" smtClean="0"/>
              <a:t> y </a:t>
            </a:r>
            <a:r>
              <a:rPr lang="es-ES" baseline="0" dirty="0" err="1" smtClean="0"/>
              <a:t>sumoilación</a:t>
            </a:r>
            <a:r>
              <a:rPr lang="es-ES" baseline="0" dirty="0" smtClean="0"/>
              <a:t> (un tipo de modificación covalente de proteínas llevada a cabo en las células de diversos organismos mediante pequeñas proteínas llamadas SUMO, </a:t>
            </a:r>
            <a:r>
              <a:rPr lang="es-ES" baseline="0" dirty="0" err="1" smtClean="0"/>
              <a:t>small</a:t>
            </a:r>
            <a:r>
              <a:rPr lang="es-ES" baseline="0" dirty="0" smtClean="0"/>
              <a:t> </a:t>
            </a:r>
            <a:r>
              <a:rPr lang="es-ES" baseline="0" dirty="0" err="1" smtClean="0"/>
              <a:t>ubiquitin-like</a:t>
            </a:r>
            <a:r>
              <a:rPr lang="es-ES" baseline="0" dirty="0" smtClean="0"/>
              <a:t> </a:t>
            </a:r>
            <a:r>
              <a:rPr lang="es-ES" baseline="0" dirty="0" err="1" smtClean="0"/>
              <a:t>modifier</a:t>
            </a:r>
            <a:r>
              <a:rPr lang="es-ES" baseline="0" dirty="0" smtClean="0"/>
              <a:t>). Otros tipos de mecanismos </a:t>
            </a:r>
            <a:r>
              <a:rPr lang="es-ES" baseline="0" dirty="0" err="1" smtClean="0"/>
              <a:t>epigenéticos</a:t>
            </a:r>
            <a:r>
              <a:rPr lang="es-ES" baseline="0" dirty="0" smtClean="0"/>
              <a:t> están siendo actualmente estudiados y debatidos entre la comunidad científica. El ritmo de crecimiento de estudios de metilación es cada vez mayor gracias en parte a las nuevas tecnologías que nos acontecen hoy en día. </a:t>
            </a:r>
          </a:p>
          <a:p>
            <a:pPr algn="just"/>
            <a:endParaRPr lang="es-ES" baseline="0" dirty="0" smtClean="0"/>
          </a:p>
          <a:p>
            <a:pPr algn="just"/>
            <a:r>
              <a:rPr lang="es-ES" b="1" baseline="0" dirty="0" smtClean="0"/>
              <a:t>Metilación del ADN </a:t>
            </a:r>
            <a:r>
              <a:rPr lang="es-ES" baseline="0" dirty="0" smtClean="0"/>
              <a:t>- Uno de los mecanismos </a:t>
            </a:r>
            <a:r>
              <a:rPr lang="es-ES" baseline="0" dirty="0" err="1" smtClean="0"/>
              <a:t>epigenéticos</a:t>
            </a:r>
            <a:r>
              <a:rPr lang="es-ES" baseline="0" dirty="0" smtClean="0"/>
              <a:t> mejor conocidos en la actualidad y en el que se centran los estudios de este trabajo es el mecanismo de metilación del ADN, el cual se descubrió por primera vez en una muestra de cáncer humano en el año 1983. En esencia, este mecanismo consiste en la incorporación o substracción de grupos metilo (CH3) preferentemente en sitios donde varias bases de citosina aparecen consecutivamente. Cuando este grupo metilo se une a las citosinas hablamos de 5-metilcitosinas. Usualmente estas citosinas </a:t>
            </a:r>
            <a:r>
              <a:rPr lang="es-ES" baseline="0" dirty="0" err="1" smtClean="0"/>
              <a:t>metiladas</a:t>
            </a:r>
            <a:r>
              <a:rPr lang="es-ES" baseline="0" dirty="0" smtClean="0"/>
              <a:t> siempre se encuentran adyacentes a un nucleótido de guanina, lo que llamamos sitio </a:t>
            </a:r>
            <a:r>
              <a:rPr lang="es-ES" baseline="0" dirty="0" err="1" smtClean="0"/>
              <a:t>CpG</a:t>
            </a:r>
            <a:r>
              <a:rPr lang="es-ES" baseline="0" dirty="0" smtClean="0"/>
              <a:t> (la p hace referencia a que los nucleótidos están enlazados por un fosfato). </a:t>
            </a:r>
          </a:p>
          <a:p>
            <a:pPr algn="just"/>
            <a:r>
              <a:rPr lang="es-ES" baseline="0" dirty="0" smtClean="0"/>
              <a:t>En mamíferos, la metilación puede ser observada de manera esporádica y escasa a través de varios sitios </a:t>
            </a:r>
            <a:r>
              <a:rPr lang="es-ES" baseline="0" dirty="0" err="1" smtClean="0"/>
              <a:t>CpG</a:t>
            </a:r>
            <a:r>
              <a:rPr lang="es-ES" baseline="0" dirty="0" smtClean="0"/>
              <a:t> distribuidos por todo el genoma o bien, el caso contrario, en islas </a:t>
            </a:r>
            <a:r>
              <a:rPr lang="es-ES" baseline="0" dirty="0" err="1" smtClean="0"/>
              <a:t>CpG</a:t>
            </a:r>
            <a:r>
              <a:rPr lang="es-ES" baseline="0" dirty="0" smtClean="0"/>
              <a:t> (las cuales son regiones de ADN donde solo encontramos estos nucleótidos y que forman el 40% de los promotores de los genes de mamíferos) y en ciertos tramos de aproximadamente 1 </a:t>
            </a:r>
            <a:r>
              <a:rPr lang="es-ES" baseline="0" dirty="0" err="1" smtClean="0"/>
              <a:t>kilobase</a:t>
            </a:r>
            <a:r>
              <a:rPr lang="es-ES" baseline="0" dirty="0" smtClean="0"/>
              <a:t> de longitud donde también podemos encontrar sitios </a:t>
            </a:r>
            <a:r>
              <a:rPr lang="es-ES" baseline="0" dirty="0" err="1" smtClean="0"/>
              <a:t>CpG</a:t>
            </a:r>
            <a:r>
              <a:rPr lang="es-ES" baseline="0" dirty="0" smtClean="0"/>
              <a:t>. La metilación de regiones inadecuadas puede desencadenar una respuesta inapropiada como el silenciamiento de determinados tipos de genes, como los genes supresores de tumores en las células cancerosas. </a:t>
            </a:r>
            <a:endParaRPr lang="es-ES" dirty="0" smtClean="0"/>
          </a:p>
          <a:p>
            <a:pPr algn="just"/>
            <a:endParaRPr lang="es-ES" dirty="0" smtClean="0"/>
          </a:p>
          <a:p>
            <a:pPr algn="just"/>
            <a:r>
              <a:rPr lang="es-ES" dirty="0" smtClean="0"/>
              <a:t>Durante muchos años se ha extendido el pensamiento de que la metilación del ADN juega un papel crucial en la expresión génica y que, de alguna manera, bloqueaba la unión de los factores de transcripción a las zonas </a:t>
            </a:r>
            <a:r>
              <a:rPr lang="es-ES" dirty="0" err="1" smtClean="0"/>
              <a:t>metiladas</a:t>
            </a:r>
            <a:r>
              <a:rPr lang="es-ES" dirty="0" smtClean="0"/>
              <a:t>. Sin embargo, actualmente el rol exacto de la metilación en la expresión génica es algo incierto dado que existen algunas variaciones. (Aunque en este trabajo se tiene mayor metilación como menor expresión).</a:t>
            </a:r>
          </a:p>
          <a:p>
            <a:pPr algn="just"/>
            <a:endParaRPr lang="es-ES" dirty="0" smtClean="0"/>
          </a:p>
          <a:p>
            <a:pPr algn="just"/>
            <a:r>
              <a:rPr lang="es-ES" dirty="0" smtClean="0"/>
              <a:t>Dado el rol que tiene la metilación en la expresión y estabilidad génica, parece claro que fallos o errores en este proceso pueden dar lugar a consecuencias catastróficas para la célula, las cuales pueden desembocar en enfermedades. </a:t>
            </a:r>
          </a:p>
          <a:p>
            <a:pPr algn="just"/>
            <a:r>
              <a:rPr lang="es-ES" dirty="0" smtClean="0"/>
              <a:t>Actualmente hay muchos estudios e investigaciones centradas en este tipo de enfermedades relacionadas con los patrones de metilación. Por lo que los resultados de éstas serán de un gran valor para la posterior puesta en marcha de un posible tratamiento o prevención. </a:t>
            </a:r>
          </a:p>
          <a:p>
            <a:pPr algn="just"/>
            <a:r>
              <a:rPr lang="es-ES" dirty="0" smtClean="0"/>
              <a:t>Añadir que, los mayores esfuerzos se están invirtiendo en la investigación del cáncer y los genes supresores de tumores. Estos genes supresores de tumores están silenciados normalmente en el cáncer debido a la </a:t>
            </a:r>
            <a:r>
              <a:rPr lang="es-ES" dirty="0" err="1" smtClean="0"/>
              <a:t>hipermetilación</a:t>
            </a:r>
            <a:r>
              <a:rPr lang="es-ES" dirty="0" smtClean="0"/>
              <a:t> que sufren en sus regiones promotoras. Esto choca con la </a:t>
            </a:r>
            <a:r>
              <a:rPr lang="es-ES" dirty="0" err="1" smtClean="0"/>
              <a:t>hipometilación</a:t>
            </a:r>
            <a:r>
              <a:rPr lang="es-ES" dirty="0" smtClean="0"/>
              <a:t> general que presentan las líneas celulares cancerosas, donde gracias a esto y a la </a:t>
            </a:r>
            <a:r>
              <a:rPr lang="es-ES" dirty="0" err="1" smtClean="0"/>
              <a:t>hipermetilación</a:t>
            </a:r>
            <a:r>
              <a:rPr lang="es-ES" dirty="0" smtClean="0"/>
              <a:t> de zonas que tienen que ver con regulación del ciclo celular y apoptosis consiguen aumentar en conjunto la propagación de la metástasis cancerosa.</a:t>
            </a:r>
          </a:p>
          <a:p>
            <a:pPr algn="just"/>
            <a:endParaRPr lang="es-ES" dirty="0" smtClean="0"/>
          </a:p>
          <a:p>
            <a:pPr algn="just"/>
            <a:r>
              <a:rPr lang="es-ES" dirty="0" smtClean="0"/>
              <a:t>Figura 5. La imagen representa una región genómica de una célula normal. Ésta contiene bastantes regiones repetidas de heterocromatina </a:t>
            </a:r>
            <a:r>
              <a:rPr lang="es-ES" dirty="0" err="1" smtClean="0"/>
              <a:t>pericentomérica</a:t>
            </a:r>
            <a:r>
              <a:rPr lang="es-ES" dirty="0" smtClean="0"/>
              <a:t> </a:t>
            </a:r>
            <a:r>
              <a:rPr lang="es-ES" dirty="0" err="1" smtClean="0"/>
              <a:t>hipermetilada</a:t>
            </a:r>
            <a:r>
              <a:rPr lang="es-ES" dirty="0" smtClean="0"/>
              <a:t> y un gen supresor de tumores activo (TSG) </a:t>
            </a:r>
            <a:r>
              <a:rPr lang="es-ES" dirty="0" err="1" smtClean="0"/>
              <a:t>transcripcionalmente</a:t>
            </a:r>
            <a:r>
              <a:rPr lang="es-ES" dirty="0" smtClean="0"/>
              <a:t> que está asociado con una isla </a:t>
            </a:r>
            <a:r>
              <a:rPr lang="es-ES" dirty="0" err="1" smtClean="0"/>
              <a:t>CpG</a:t>
            </a:r>
            <a:r>
              <a:rPr lang="es-ES" dirty="0" smtClean="0"/>
              <a:t> (marcada en rojo) que se encuentra </a:t>
            </a:r>
            <a:r>
              <a:rPr lang="es-ES" dirty="0" err="1" smtClean="0"/>
              <a:t>hipometilada</a:t>
            </a:r>
            <a:r>
              <a:rPr lang="es-ES" dirty="0" smtClean="0"/>
              <a:t>. En las células cancerosas, las regiones ricas en repeticiones de heterocromatina se encuentran </a:t>
            </a:r>
            <a:r>
              <a:rPr lang="es-ES" dirty="0" err="1" smtClean="0"/>
              <a:t>hipometiladas</a:t>
            </a:r>
            <a:r>
              <a:rPr lang="es-ES" dirty="0" smtClean="0"/>
              <a:t>, lo que contribuye a la inestabilidad genómica (un rasgo común en células tumorales) provocando un incremento de los procesos de recombinación mitótica. De esta manera, también se producen eventos de metilación “de </a:t>
            </a:r>
            <a:r>
              <a:rPr lang="es-ES" dirty="0" err="1" smtClean="0"/>
              <a:t>novo</a:t>
            </a:r>
            <a:r>
              <a:rPr lang="es-ES" dirty="0" smtClean="0"/>
              <a:t>” en células cancerosas que pueden silenciar a genes supresores de tumores como el de la imagen. De esta manera, si la isla </a:t>
            </a:r>
            <a:r>
              <a:rPr lang="es-ES" dirty="0" err="1" smtClean="0"/>
              <a:t>CpG</a:t>
            </a:r>
            <a:r>
              <a:rPr lang="es-ES" dirty="0" smtClean="0"/>
              <a:t> asociada a TSG se </a:t>
            </a:r>
            <a:r>
              <a:rPr lang="es-ES" dirty="0" err="1" smtClean="0"/>
              <a:t>hipermetilara</a:t>
            </a:r>
            <a:r>
              <a:rPr lang="es-ES" dirty="0" smtClean="0"/>
              <a:t>, este gen se silenciaría provocando que no se transcribiera. Estos cambios en la metilación son bastante conocidos por ser eventos tempranos en génesis de los tumores. © 2005 </a:t>
            </a:r>
            <a:r>
              <a:rPr lang="es-ES" dirty="0" err="1" smtClean="0"/>
              <a:t>Nature</a:t>
            </a:r>
            <a:r>
              <a:rPr lang="es-ES" dirty="0" smtClean="0"/>
              <a:t> Publishing </a:t>
            </a:r>
            <a:r>
              <a:rPr lang="es-ES" dirty="0" err="1" smtClean="0"/>
              <a:t>Group</a:t>
            </a:r>
            <a:r>
              <a:rPr lang="es-ES" dirty="0" smtClean="0"/>
              <a:t> Robertson, K. DNA </a:t>
            </a:r>
            <a:r>
              <a:rPr lang="es-ES" dirty="0" err="1" smtClean="0"/>
              <a:t>methylation</a:t>
            </a:r>
            <a:r>
              <a:rPr lang="es-ES" dirty="0" smtClean="0"/>
              <a:t> and human </a:t>
            </a:r>
            <a:r>
              <a:rPr lang="es-ES" dirty="0" err="1" smtClean="0"/>
              <a:t>disease</a:t>
            </a:r>
            <a:r>
              <a:rPr lang="es-ES" dirty="0" smtClean="0"/>
              <a:t>. </a:t>
            </a:r>
            <a:r>
              <a:rPr lang="es-ES" dirty="0" err="1" smtClean="0"/>
              <a:t>Nature</a:t>
            </a:r>
            <a:r>
              <a:rPr lang="es-ES" dirty="0" smtClean="0"/>
              <a:t> </a:t>
            </a:r>
            <a:r>
              <a:rPr lang="es-ES" dirty="0" err="1" smtClean="0"/>
              <a:t>Reviews</a:t>
            </a:r>
            <a:r>
              <a:rPr lang="es-ES" dirty="0" smtClean="0"/>
              <a:t> </a:t>
            </a:r>
            <a:r>
              <a:rPr lang="es-ES" dirty="0" err="1" smtClean="0"/>
              <a:t>Genetics</a:t>
            </a:r>
            <a:r>
              <a:rPr lang="es-ES" dirty="0" smtClean="0"/>
              <a:t> 6, 598. </a:t>
            </a:r>
          </a:p>
          <a:p>
            <a:pPr algn="just"/>
            <a:r>
              <a:rPr lang="es-ES" dirty="0" smtClean="0"/>
              <a:t> </a:t>
            </a:r>
          </a:p>
          <a:p>
            <a:pPr algn="just"/>
            <a:r>
              <a:rPr lang="es-ES" dirty="0" smtClean="0"/>
              <a:t> </a:t>
            </a:r>
          </a:p>
          <a:p>
            <a:pPr algn="just"/>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6</a:t>
            </a:fld>
            <a:endParaRPr lang="es-ES"/>
          </a:p>
        </p:txBody>
      </p:sp>
    </p:spTree>
    <p:extLst>
      <p:ext uri="{BB962C8B-B14F-4D97-AF65-F5344CB8AC3E}">
        <p14:creationId xmlns:p14="http://schemas.microsoft.com/office/powerpoint/2010/main" val="35064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8</a:t>
            </a:fld>
            <a:endParaRPr lang="es-ES"/>
          </a:p>
        </p:txBody>
      </p:sp>
    </p:spTree>
    <p:extLst>
      <p:ext uri="{BB962C8B-B14F-4D97-AF65-F5344CB8AC3E}">
        <p14:creationId xmlns:p14="http://schemas.microsoft.com/office/powerpoint/2010/main" val="92389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revisión</a:t>
            </a:r>
            <a:r>
              <a:rPr lang="es-ES" baseline="0" dirty="0" smtClean="0"/>
              <a:t> </a:t>
            </a:r>
            <a:r>
              <a:rPr lang="es-ES" baseline="0" dirty="0" err="1" smtClean="0"/>
              <a:t>sistematica</a:t>
            </a:r>
            <a:r>
              <a:rPr lang="es-ES" baseline="0" dirty="0" smtClean="0"/>
              <a:t> y selección de estudios comprende la </a:t>
            </a:r>
            <a:r>
              <a:rPr lang="es-ES" baseline="0" dirty="0" err="1" smtClean="0"/>
              <a:t>busquede</a:t>
            </a:r>
            <a:r>
              <a:rPr lang="es-ES" baseline="0" dirty="0" smtClean="0"/>
              <a:t> en repositorios públicos como GEO, del NCBI. En este repositorio de datos </a:t>
            </a:r>
            <a:r>
              <a:rPr lang="es-ES" baseline="0" dirty="0" err="1" smtClean="0"/>
              <a:t>omicos</a:t>
            </a:r>
            <a:r>
              <a:rPr lang="es-ES" baseline="0" dirty="0" smtClean="0"/>
              <a:t> publico buscamos estudios de metilación que cumplieran los requisitos previamente establecidos. Estos requisitos eran, ser estudios de metilación de cáncer de mama cuyos grupos experimentales fueran en la forma caso vs control. La plataforma que se eligió para estudiarlos fue el chip 450k de Ilumina que aporta 450k sitios de metilación conocidos a lo largo de todo el genoma y ha sido bastante usado hasta hace poco, que ha sido reemplazado por el </a:t>
            </a:r>
            <a:r>
              <a:rPr lang="es-ES" baseline="0" dirty="0" err="1" smtClean="0"/>
              <a:t>MethylEPIC</a:t>
            </a:r>
            <a:r>
              <a:rPr lang="es-ES" baseline="0" dirty="0" smtClean="0"/>
              <a:t> con 850k sitios de metilación. Ambos tienen la misma base pero el nuevo tiene casi el doble de resolución.</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11</a:t>
            </a:fld>
            <a:endParaRPr lang="es-ES"/>
          </a:p>
        </p:txBody>
      </p:sp>
    </p:spTree>
    <p:extLst>
      <p:ext uri="{BB962C8B-B14F-4D97-AF65-F5344CB8AC3E}">
        <p14:creationId xmlns:p14="http://schemas.microsoft.com/office/powerpoint/2010/main" val="340897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Minfi</a:t>
            </a:r>
            <a:r>
              <a:rPr lang="es-ES" dirty="0" smtClean="0"/>
              <a:t> nos ofrece un control de calidad de las muestras que componen nuestros experimentos. Esta evaluación se ejerce sobre los datos sin procesar y consiste en estudiar el logaritmo de la media de las señales tanto del canal </a:t>
            </a:r>
            <a:r>
              <a:rPr lang="es-ES" dirty="0" err="1" smtClean="0"/>
              <a:t>metilado</a:t>
            </a:r>
            <a:r>
              <a:rPr lang="es-ES" dirty="0" smtClean="0"/>
              <a:t> como las del canal no </a:t>
            </a:r>
            <a:r>
              <a:rPr lang="es-ES" dirty="0" err="1" smtClean="0"/>
              <a:t>metilado</a:t>
            </a:r>
            <a:r>
              <a:rPr lang="es-ES" dirty="0" smtClean="0"/>
              <a:t>. Las muestras que tengan una buena calidad tenderán a agruparse en clústeres con un logaritmo de su media muy similar. El punto de corte que determina si la calidad de una muestra es buena o mala varía en función de cada estudio. </a:t>
            </a:r>
          </a:p>
          <a:p>
            <a:r>
              <a:rPr lang="es-ES" dirty="0" smtClean="0"/>
              <a:t>En la figura 11 queda reflejado cómo debieran verse los logaritmos de las medias de intensidad de las señales de muestras con una buena calidad. </a:t>
            </a:r>
          </a:p>
          <a:p>
            <a:endParaRPr lang="es-ES" dirty="0" smtClean="0"/>
          </a:p>
          <a:p>
            <a:r>
              <a:rPr lang="es-ES" dirty="0" smtClean="0"/>
              <a:t>Además de esto, se realizaron análisis de </a:t>
            </a:r>
            <a:r>
              <a:rPr lang="es-ES" dirty="0" err="1" smtClean="0"/>
              <a:t>clustering</a:t>
            </a:r>
            <a:r>
              <a:rPr lang="es-ES" dirty="0" smtClean="0"/>
              <a:t> y análisis de componentes principales (PCA) para terminar de valorar la calidad y reducir sesgos producidos por alguna comparación que aportase mucha variabilidad. </a:t>
            </a:r>
          </a:p>
          <a:p>
            <a:r>
              <a:rPr lang="es-ES" dirty="0" smtClean="0"/>
              <a:t>Si observamos que la calidad de los datos sin procesar es buena, procederemos a la normalización de los mismos.</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13</a:t>
            </a:fld>
            <a:endParaRPr lang="es-ES"/>
          </a:p>
        </p:txBody>
      </p:sp>
    </p:spTree>
    <p:extLst>
      <p:ext uri="{BB962C8B-B14F-4D97-AF65-F5344CB8AC3E}">
        <p14:creationId xmlns:p14="http://schemas.microsoft.com/office/powerpoint/2010/main" val="40963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normalización de los datos es una parte importante de cualquier análisis. El objetivo de la normalización es identificar y eliminar variaciones sistemáticas (llamadas comúnmente “ruido”) conservando la señal biológica. Mediante la normalización se pretende asegurar que las diferencias en intensidad realmente reflejan la expresión diferencial de los genes (o la metilación diferencial de ciertas regiones en el genoma en nuestro caso) y que no haya sesgos artificiales debidos a factores técnicos. </a:t>
            </a:r>
          </a:p>
          <a:p>
            <a:r>
              <a:rPr lang="es-ES" dirty="0" smtClean="0"/>
              <a:t>El paquete </a:t>
            </a:r>
            <a:r>
              <a:rPr lang="es-ES" dirty="0" err="1" smtClean="0"/>
              <a:t>minfi</a:t>
            </a:r>
            <a:r>
              <a:rPr lang="es-ES" dirty="0" smtClean="0"/>
              <a:t> dispone de varias herramientas para normalizar nuestros datos, pero lamentablemente para esto sólo admite datos en formato “.IDAT” por lo que tuvimos que normalizar los datos de una manera externa a la proporcionada por el paquete. Para ello normalizamos los datos sin procesar a través del método de normalización por </a:t>
            </a:r>
            <a:r>
              <a:rPr lang="es-ES" dirty="0" err="1" smtClean="0"/>
              <a:t>cuantiles</a:t>
            </a:r>
            <a:r>
              <a:rPr lang="es-ES" dirty="0" smtClean="0"/>
              <a:t>, método muy similar al que ofrecen ellos y que denominan normalización funcional, el cual es el propio método de normalización por </a:t>
            </a:r>
            <a:r>
              <a:rPr lang="es-ES" dirty="0" err="1" smtClean="0"/>
              <a:t>cuantiles</a:t>
            </a:r>
            <a:r>
              <a:rPr lang="es-ES" dirty="0" smtClean="0"/>
              <a:t> con algunas consideraciones más.  </a:t>
            </a:r>
          </a:p>
          <a:p>
            <a:r>
              <a:rPr lang="es-ES" dirty="0" smtClean="0"/>
              <a:t>La normalización por </a:t>
            </a:r>
            <a:r>
              <a:rPr lang="es-ES" dirty="0" err="1" smtClean="0"/>
              <a:t>cuantiles</a:t>
            </a:r>
            <a:r>
              <a:rPr lang="es-ES" dirty="0" smtClean="0"/>
              <a:t> es un método de normalización muy extendido en Bioinformática que asume que todos los </a:t>
            </a:r>
            <a:r>
              <a:rPr lang="es-ES" dirty="0" err="1" smtClean="0"/>
              <a:t>arrays</a:t>
            </a:r>
            <a:r>
              <a:rPr lang="es-ES" dirty="0" smtClean="0"/>
              <a:t> de nuestro experimento tienen la misma distribución. Consiste en hacer que dos o más distribuciones sean idénticas en propiedades estadísticas, de manera que buscamos una escala común entre ellas.</a:t>
            </a:r>
          </a:p>
          <a:p>
            <a:endParaRPr lang="es-ES" dirty="0" smtClean="0"/>
          </a:p>
          <a:p>
            <a:r>
              <a:rPr lang="es-ES" dirty="0" smtClean="0"/>
              <a:t>Una vez que tenemos los datos normalizados volvemos a ejecutar sobre estos un análisis exploratorio para evaluar la calidad de los mismos (PCA y clúster). Posteriormente podemos prepararlos para el análisis de metilación diferencial con </a:t>
            </a:r>
            <a:r>
              <a:rPr lang="es-ES" dirty="0" err="1" smtClean="0"/>
              <a:t>minfi</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14</a:t>
            </a:fld>
            <a:endParaRPr lang="es-ES"/>
          </a:p>
        </p:txBody>
      </p:sp>
    </p:spTree>
    <p:extLst>
      <p:ext uri="{BB962C8B-B14F-4D97-AF65-F5344CB8AC3E}">
        <p14:creationId xmlns:p14="http://schemas.microsoft.com/office/powerpoint/2010/main" val="2854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función de </a:t>
            </a:r>
            <a:r>
              <a:rPr lang="es-ES" dirty="0" err="1" smtClean="0"/>
              <a:t>bumphunter</a:t>
            </a:r>
            <a:r>
              <a:rPr lang="es-ES" dirty="0" smtClean="0"/>
              <a:t> que se encuentra en </a:t>
            </a:r>
            <a:r>
              <a:rPr lang="es-ES" dirty="0" err="1" smtClean="0"/>
              <a:t>minfi</a:t>
            </a:r>
            <a:r>
              <a:rPr lang="es-ES" dirty="0" smtClean="0"/>
              <a:t> es una versión del algoritmo de “</a:t>
            </a:r>
            <a:r>
              <a:rPr lang="es-ES" dirty="0" err="1" smtClean="0"/>
              <a:t>bump</a:t>
            </a:r>
            <a:r>
              <a:rPr lang="es-ES" dirty="0" smtClean="0"/>
              <a:t> </a:t>
            </a:r>
            <a:r>
              <a:rPr lang="es-ES" dirty="0" err="1" smtClean="0"/>
              <a:t>hunting</a:t>
            </a:r>
            <a:r>
              <a:rPr lang="es-ES" dirty="0" smtClean="0"/>
              <a:t>” creado por el grupo de </a:t>
            </a:r>
            <a:r>
              <a:rPr lang="es-ES" dirty="0" err="1" smtClean="0"/>
              <a:t>Jaffe</a:t>
            </a:r>
            <a:r>
              <a:rPr lang="es-ES" dirty="0" smtClean="0"/>
              <a:t> Andrew en 2012. El algoritmo trata de buscar regiones diferencialmente </a:t>
            </a:r>
            <a:r>
              <a:rPr lang="es-ES" dirty="0" err="1" smtClean="0"/>
              <a:t>metiladas</a:t>
            </a:r>
            <a:r>
              <a:rPr lang="es-ES" dirty="0" smtClean="0"/>
              <a:t> a lo largo del genoma entre las dos comparaciones con las que se ejecuta. Para ello </a:t>
            </a:r>
            <a:r>
              <a:rPr lang="es-ES" dirty="0" err="1" smtClean="0"/>
              <a:t>bumphunter</a:t>
            </a:r>
            <a:r>
              <a:rPr lang="es-ES" dirty="0" smtClean="0"/>
              <a:t> define clústeres de sondas. Estos clústeres son simplemente grupos de sondas cuyas dos posiciones genómicas entre cada una no es mayor que una cierta distancia que se define y que en la función recibe el nombre de </a:t>
            </a:r>
            <a:r>
              <a:rPr lang="es-ES" dirty="0" err="1" smtClean="0"/>
              <a:t>mapGap</a:t>
            </a:r>
            <a:r>
              <a:rPr lang="es-ES" dirty="0" smtClean="0"/>
              <a:t>.</a:t>
            </a:r>
          </a:p>
          <a:p>
            <a:endParaRPr lang="es-ES" dirty="0" smtClean="0"/>
          </a:p>
          <a:p>
            <a:r>
              <a:rPr lang="es-ES" dirty="0" smtClean="0"/>
              <a:t>A grandes rasgos, el algoritmo calcula primero el estadístico de t para cada localización genómica. Entonces, define como región candidata para estar </a:t>
            </a:r>
            <a:r>
              <a:rPr lang="es-ES" dirty="0" err="1" smtClean="0"/>
              <a:t>metilada</a:t>
            </a:r>
            <a:r>
              <a:rPr lang="es-ES" dirty="0" smtClean="0"/>
              <a:t> diferencialmente un clúster de sondas para el cual todos los estadísticos de t exceden un umbral predefinido. Para comprobar la significancia de las regiones candidatas, el algoritmo emplea un test de permutaciones, estas permutaciones son representadas por el parámetro B. Normalmente se llevan a cabo 1000 permutaciones para un número de regiones candidatas razonable el cual suele ser menos de unas 30000. El motivo tras esto es por el gran tiempo de computación que requiere el esquema de permutaciones. Los autores del paquete recomiendan, en caso de que nuestro número de regiones candidatas sea mayor, aumentar el punto de corte por el cual se considera que la señal no es simplemente ruido, llamado </a:t>
            </a:r>
            <a:r>
              <a:rPr lang="es-ES" dirty="0" err="1" smtClean="0"/>
              <a:t>cutoff</a:t>
            </a:r>
            <a:r>
              <a:rPr lang="es-ES" dirty="0" smtClean="0"/>
              <a:t> y que por defecto está predefinido como 0.2.</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16</a:t>
            </a:fld>
            <a:endParaRPr lang="es-ES"/>
          </a:p>
        </p:txBody>
      </p:sp>
    </p:spTree>
    <p:extLst>
      <p:ext uri="{BB962C8B-B14F-4D97-AF65-F5344CB8AC3E}">
        <p14:creationId xmlns:p14="http://schemas.microsoft.com/office/powerpoint/2010/main" val="315833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Hablar de cómo</a:t>
            </a:r>
            <a:r>
              <a:rPr lang="es-ES" baseline="0" dirty="0" smtClean="0"/>
              <a:t> funciona </a:t>
            </a:r>
            <a:r>
              <a:rPr lang="es-ES" baseline="0" dirty="0" err="1" smtClean="0"/>
              <a:t>bumphunter</a:t>
            </a:r>
            <a:r>
              <a:rPr lang="es-ES" baseline="0" dirty="0" smtClean="0"/>
              <a:t>. Una DMR se forma por un conjunto de sondas (</a:t>
            </a:r>
            <a:r>
              <a:rPr lang="es-ES" baseline="0" dirty="0" err="1" smtClean="0"/>
              <a:t>DMPs</a:t>
            </a:r>
            <a:r>
              <a:rPr lang="es-ES" baseline="0" dirty="0" smtClean="0"/>
              <a:t>) cuya posición genómica es próxima entre sí. Los niveles de señal de estas sondas se promedian entre sí y se restan los niveles de la DMR de cáncer menos la del control para darnos el nivel de metilación diferencial.</a:t>
            </a:r>
            <a:endParaRPr lang="es-ES" dirty="0"/>
          </a:p>
        </p:txBody>
      </p:sp>
      <p:sp>
        <p:nvSpPr>
          <p:cNvPr id="4" name="Marcador de número de diapositiva 3"/>
          <p:cNvSpPr>
            <a:spLocks noGrp="1"/>
          </p:cNvSpPr>
          <p:nvPr>
            <p:ph type="sldNum" sz="quarter" idx="10"/>
          </p:nvPr>
        </p:nvSpPr>
        <p:spPr/>
        <p:txBody>
          <a:bodyPr/>
          <a:lstStyle/>
          <a:p>
            <a:fld id="{FE24B8E9-03D8-4358-BE53-6151A7E6A43F}" type="slidenum">
              <a:rPr lang="es-ES" smtClean="0"/>
              <a:t>17</a:t>
            </a:fld>
            <a:endParaRPr lang="es-ES"/>
          </a:p>
        </p:txBody>
      </p:sp>
    </p:spTree>
    <p:extLst>
      <p:ext uri="{BB962C8B-B14F-4D97-AF65-F5344CB8AC3E}">
        <p14:creationId xmlns:p14="http://schemas.microsoft.com/office/powerpoint/2010/main" val="245918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30141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390532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179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180970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093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64875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45601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214972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184476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763C87-F4B9-4CEB-B338-21CECDA04AED}" type="datetimeFigureOut">
              <a:rPr lang="es-ES" smtClean="0"/>
              <a:t>12/09/2017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40607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763C87-F4B9-4CEB-B338-21CECDA04AED}" type="datetimeFigureOut">
              <a:rPr lang="es-ES" smtClean="0"/>
              <a:t>12/09/2017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397966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763C87-F4B9-4CEB-B338-21CECDA04AED}" type="datetimeFigureOut">
              <a:rPr lang="es-ES" smtClean="0"/>
              <a:t>12/09/2017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123124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763C87-F4B9-4CEB-B338-21CECDA04AED}" type="datetimeFigureOut">
              <a:rPr lang="es-ES" smtClean="0"/>
              <a:t>12/09/2017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241047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63C87-F4B9-4CEB-B338-21CECDA04AED}" type="datetimeFigureOut">
              <a:rPr lang="es-ES" smtClean="0"/>
              <a:t>12/09/2017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100724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763C87-F4B9-4CEB-B338-21CECDA04AED}" type="datetimeFigureOut">
              <a:rPr lang="es-ES" smtClean="0"/>
              <a:t>12/09/2017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218699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763C87-F4B9-4CEB-B338-21CECDA04AED}" type="datetimeFigureOut">
              <a:rPr lang="es-ES" smtClean="0"/>
              <a:t>12/09/2017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0C8367-34F9-44BC-82A7-11512EF7786C}" type="slidenum">
              <a:rPr lang="es-ES" smtClean="0"/>
              <a:t>‹Nº›</a:t>
            </a:fld>
            <a:endParaRPr lang="es-ES"/>
          </a:p>
        </p:txBody>
      </p:sp>
    </p:spTree>
    <p:extLst>
      <p:ext uri="{BB962C8B-B14F-4D97-AF65-F5344CB8AC3E}">
        <p14:creationId xmlns:p14="http://schemas.microsoft.com/office/powerpoint/2010/main" val="187546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763C87-F4B9-4CEB-B338-21CECDA04AED}" type="datetimeFigureOut">
              <a:rPr lang="es-ES" smtClean="0"/>
              <a:t>12/09/2017</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0C8367-34F9-44BC-82A7-11512EF7786C}" type="slidenum">
              <a:rPr lang="es-ES" smtClean="0"/>
              <a:t>‹Nº›</a:t>
            </a:fld>
            <a:endParaRPr lang="es-ES"/>
          </a:p>
        </p:txBody>
      </p:sp>
    </p:spTree>
    <p:extLst>
      <p:ext uri="{BB962C8B-B14F-4D97-AF65-F5344CB8AC3E}">
        <p14:creationId xmlns:p14="http://schemas.microsoft.com/office/powerpoint/2010/main" val="462743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614120" y="113482"/>
            <a:ext cx="3552825" cy="609600"/>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752" y="723082"/>
            <a:ext cx="925559" cy="1123135"/>
          </a:xfrm>
          <a:prstGeom prst="rect">
            <a:avLst/>
          </a:prstGeom>
          <a:noFill/>
          <a:ln>
            <a:noFill/>
          </a:ln>
        </p:spPr>
      </p:pic>
      <p:sp>
        <p:nvSpPr>
          <p:cNvPr id="6" name="Título 5"/>
          <p:cNvSpPr>
            <a:spLocks noGrp="1"/>
          </p:cNvSpPr>
          <p:nvPr>
            <p:ph type="ctrTitle"/>
          </p:nvPr>
        </p:nvSpPr>
        <p:spPr/>
        <p:txBody>
          <a:bodyPr>
            <a:normAutofit fontScale="90000"/>
          </a:bodyPr>
          <a:lstStyle/>
          <a:p>
            <a:pPr algn="ctr"/>
            <a:r>
              <a:rPr lang="es-ES" dirty="0" err="1" smtClean="0"/>
              <a:t>Metaanálisis</a:t>
            </a:r>
            <a:r>
              <a:rPr lang="es-ES" dirty="0" smtClean="0"/>
              <a:t> funcional de estudios de metilación de cáncer de mama</a:t>
            </a:r>
            <a:endParaRPr lang="es-ES" dirty="0"/>
          </a:p>
        </p:txBody>
      </p:sp>
      <p:sp>
        <p:nvSpPr>
          <p:cNvPr id="7" name="Subtítulo 6"/>
          <p:cNvSpPr>
            <a:spLocks noGrp="1"/>
          </p:cNvSpPr>
          <p:nvPr>
            <p:ph type="subTitle" idx="1"/>
          </p:nvPr>
        </p:nvSpPr>
        <p:spPr/>
        <p:txBody>
          <a:bodyPr/>
          <a:lstStyle/>
          <a:p>
            <a:pPr algn="r"/>
            <a:endParaRPr lang="es-ES" dirty="0" smtClean="0"/>
          </a:p>
          <a:p>
            <a:pPr algn="r"/>
            <a:r>
              <a:rPr lang="es-ES" dirty="0" smtClean="0"/>
              <a:t>Antonio Manuel Trassierra Fresco</a:t>
            </a:r>
          </a:p>
        </p:txBody>
      </p:sp>
    </p:spTree>
    <p:extLst>
      <p:ext uri="{BB962C8B-B14F-4D97-AF65-F5344CB8AC3E}">
        <p14:creationId xmlns:p14="http://schemas.microsoft.com/office/powerpoint/2010/main" val="165411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560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Revisión sistemática y selección de estudios</a:t>
            </a:r>
            <a:endParaRPr lang="es-ES" dirty="0"/>
          </a:p>
        </p:txBody>
      </p:sp>
      <p:pic>
        <p:nvPicPr>
          <p:cNvPr id="3074" name="Picture 2" descr="Resultado de imagen de GEO ncb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9513" y="1930400"/>
            <a:ext cx="3051833" cy="1726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GEO ncb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1001" y="1930400"/>
            <a:ext cx="3729158" cy="372915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s://lh4.googleusercontent.com/0EjVp_uns2qwR1fQlVtDEZ9FDpQn5vNvVTW5Nd0XNxJL-h_I0I9ccUs5mnyXTG5FYzC38jV9SVj5DUP2TvgwKEoCH9jQNqyqZZMNwVFR70NFM9KUZ9mu_GidXVnrbVjaws7VzGk_91NG-PTdNw"/>
          <p:cNvPicPr/>
          <p:nvPr/>
        </p:nvPicPr>
        <p:blipFill>
          <a:blip r:embed="rId5">
            <a:extLst>
              <a:ext uri="{28A0092B-C50C-407E-A947-70E740481C1C}">
                <a14:useLocalDpi xmlns:a14="http://schemas.microsoft.com/office/drawing/2010/main" val="0"/>
              </a:ext>
            </a:extLst>
          </a:blip>
          <a:srcRect/>
          <a:stretch>
            <a:fillRect/>
          </a:stretch>
        </p:blipFill>
        <p:spPr bwMode="auto">
          <a:xfrm>
            <a:off x="1342995" y="3420625"/>
            <a:ext cx="2904871" cy="2584134"/>
          </a:xfrm>
          <a:prstGeom prst="rect">
            <a:avLst/>
          </a:prstGeom>
          <a:noFill/>
          <a:ln>
            <a:noFill/>
          </a:ln>
        </p:spPr>
      </p:pic>
    </p:spTree>
    <p:extLst>
      <p:ext uri="{BB962C8B-B14F-4D97-AF65-F5344CB8AC3E}">
        <p14:creationId xmlns:p14="http://schemas.microsoft.com/office/powerpoint/2010/main" val="214245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8099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Control de calidad y normalización de los datos</a:t>
            </a:r>
            <a:endParaRPr lang="es-ES"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77334" y="1930400"/>
            <a:ext cx="4089400" cy="3228975"/>
          </a:xfrm>
          <a:prstGeom prst="rect">
            <a:avLst/>
          </a:prstGeom>
        </p:spPr>
      </p:pic>
      <p:pic>
        <p:nvPicPr>
          <p:cNvPr id="6" name="Marcador de contenido 5"/>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4534467" y="2517639"/>
            <a:ext cx="5933235" cy="3228976"/>
          </a:xfrm>
          <a:prstGeom prst="rect">
            <a:avLst/>
          </a:prstGeom>
        </p:spPr>
      </p:pic>
    </p:spTree>
    <p:extLst>
      <p:ext uri="{BB962C8B-B14F-4D97-AF65-F5344CB8AC3E}">
        <p14:creationId xmlns:p14="http://schemas.microsoft.com/office/powerpoint/2010/main" val="3205825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Control de calidad y normalización de los datos</a:t>
            </a:r>
            <a:endParaRPr lang="es-ES" dirty="0"/>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06115" y="2706254"/>
            <a:ext cx="8487960" cy="2048161"/>
          </a:xfrm>
          <a:prstGeom prst="rect">
            <a:avLst/>
          </a:prstGeom>
        </p:spPr>
      </p:pic>
      <p:sp>
        <p:nvSpPr>
          <p:cNvPr id="10" name="CuadroTexto 9"/>
          <p:cNvSpPr txBox="1"/>
          <p:nvPr/>
        </p:nvSpPr>
        <p:spPr>
          <a:xfrm>
            <a:off x="3749964" y="4858327"/>
            <a:ext cx="4655127" cy="369332"/>
          </a:xfrm>
          <a:prstGeom prst="rect">
            <a:avLst/>
          </a:prstGeom>
          <a:noFill/>
        </p:spPr>
        <p:txBody>
          <a:bodyPr wrap="square" rtlCol="0">
            <a:spAutoFit/>
          </a:bodyPr>
          <a:lstStyle/>
          <a:p>
            <a:pPr algn="ctr"/>
            <a:r>
              <a:rPr lang="es-ES" b="1" dirty="0" smtClean="0"/>
              <a:t>Normalización por </a:t>
            </a:r>
            <a:r>
              <a:rPr lang="es-ES" b="1" dirty="0" err="1" smtClean="0"/>
              <a:t>cuantiles</a:t>
            </a:r>
            <a:endParaRPr lang="es-ES" b="1" dirty="0"/>
          </a:p>
        </p:txBody>
      </p:sp>
    </p:spTree>
    <p:extLst>
      <p:ext uri="{BB962C8B-B14F-4D97-AF65-F5344CB8AC3E}">
        <p14:creationId xmlns:p14="http://schemas.microsoft.com/office/powerpoint/2010/main" val="283665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71378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3768"/>
          </a:xfrm>
        </p:spPr>
        <p:txBody>
          <a:bodyPr/>
          <a:lstStyle/>
          <a:p>
            <a:pPr algn="ctr"/>
            <a:r>
              <a:rPr lang="es-ES" dirty="0" smtClean="0"/>
              <a:t>Análisis de metilación diferencial</a:t>
            </a:r>
            <a:endParaRPr lang="es-ES" dirty="0"/>
          </a:p>
        </p:txBody>
      </p:sp>
      <p:sp>
        <p:nvSpPr>
          <p:cNvPr id="3" name="Marcador de contenido 2"/>
          <p:cNvSpPr>
            <a:spLocks noGrp="1"/>
          </p:cNvSpPr>
          <p:nvPr>
            <p:ph idx="1"/>
          </p:nvPr>
        </p:nvSpPr>
        <p:spPr/>
        <p:txBody>
          <a:bodyPr>
            <a:normAutofit/>
          </a:bodyPr>
          <a:lstStyle/>
          <a:p>
            <a:r>
              <a:rPr lang="es-ES" sz="2400" b="1" dirty="0" smtClean="0"/>
              <a:t>Valores Beta</a:t>
            </a:r>
            <a:r>
              <a:rPr lang="es-ES" sz="2400" dirty="0" smtClean="0"/>
              <a:t>. </a:t>
            </a:r>
            <a:r>
              <a:rPr lang="pl-PL" sz="2400" dirty="0"/>
              <a:t>𝛽 = M/(M + U + 100</a:t>
            </a:r>
            <a:r>
              <a:rPr lang="pl-PL" sz="2400" dirty="0" smtClean="0"/>
              <a:t>)</a:t>
            </a:r>
            <a:endParaRPr lang="es-ES" sz="2400" dirty="0" smtClean="0"/>
          </a:p>
          <a:p>
            <a:endParaRPr lang="es-ES" sz="2400" b="1" dirty="0" smtClean="0"/>
          </a:p>
          <a:p>
            <a:r>
              <a:rPr lang="es-ES" sz="2400" b="1" dirty="0" smtClean="0"/>
              <a:t>DMP.</a:t>
            </a:r>
          </a:p>
          <a:p>
            <a:endParaRPr lang="es-ES" sz="2400" b="1" dirty="0" smtClean="0"/>
          </a:p>
          <a:p>
            <a:r>
              <a:rPr lang="es-ES" sz="2400" b="1" dirty="0" smtClean="0"/>
              <a:t>DMR</a:t>
            </a:r>
            <a:r>
              <a:rPr lang="es-ES" sz="2400" dirty="0" smtClean="0"/>
              <a:t>.</a:t>
            </a:r>
          </a:p>
          <a:p>
            <a:endParaRPr lang="es-ES" sz="2400" dirty="0" smtClean="0"/>
          </a:p>
          <a:p>
            <a:r>
              <a:rPr lang="es-ES" sz="2400" b="1" dirty="0" err="1" smtClean="0"/>
              <a:t>Bumphunter</a:t>
            </a:r>
            <a:r>
              <a:rPr lang="es-ES" sz="2400" dirty="0" smtClean="0"/>
              <a:t>.</a:t>
            </a:r>
            <a:r>
              <a:rPr lang="pl-PL" sz="2400" dirty="0" smtClean="0"/>
              <a:t> </a:t>
            </a:r>
            <a:endParaRPr lang="es-ES" sz="2400" dirty="0"/>
          </a:p>
        </p:txBody>
      </p:sp>
    </p:spTree>
    <p:extLst>
      <p:ext uri="{BB962C8B-B14F-4D97-AF65-F5344CB8AC3E}">
        <p14:creationId xmlns:p14="http://schemas.microsoft.com/office/powerpoint/2010/main" val="177172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Análisis de metilación diferencial</a:t>
            </a:r>
            <a:endParaRPr lang="es-ES" dirty="0"/>
          </a:p>
        </p:txBody>
      </p:sp>
      <p:sp>
        <p:nvSpPr>
          <p:cNvPr id="4" name="Rectángulo 3"/>
          <p:cNvSpPr/>
          <p:nvPr/>
        </p:nvSpPr>
        <p:spPr>
          <a:xfrm>
            <a:off x="1579418" y="3583709"/>
            <a:ext cx="7001164" cy="45719"/>
          </a:xfrm>
          <a:prstGeom prst="rect">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p:cNvCxnSpPr/>
          <p:nvPr/>
        </p:nvCxnSpPr>
        <p:spPr>
          <a:xfrm>
            <a:off x="3195782" y="3195782"/>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3082636" y="3020291"/>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9"/>
          <p:cNvCxnSpPr/>
          <p:nvPr/>
        </p:nvCxnSpPr>
        <p:spPr>
          <a:xfrm>
            <a:off x="3440545" y="3195782"/>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3325091" y="3020290"/>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11"/>
          <p:cNvCxnSpPr/>
          <p:nvPr/>
        </p:nvCxnSpPr>
        <p:spPr>
          <a:xfrm>
            <a:off x="3961244"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3840017"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p:cNvCxnSpPr/>
          <p:nvPr/>
        </p:nvCxnSpPr>
        <p:spPr>
          <a:xfrm>
            <a:off x="3703781" y="3195781"/>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3588327"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6622473" y="3389743"/>
            <a:ext cx="1874982" cy="46182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p53</a:t>
            </a:r>
            <a:endParaRPr lang="es-ES" dirty="0"/>
          </a:p>
        </p:txBody>
      </p:sp>
      <p:cxnSp>
        <p:nvCxnSpPr>
          <p:cNvPr id="17" name="Conector recto 16"/>
          <p:cNvCxnSpPr/>
          <p:nvPr/>
        </p:nvCxnSpPr>
        <p:spPr>
          <a:xfrm>
            <a:off x="4212934"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4091707"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Conector recto 18"/>
          <p:cNvCxnSpPr/>
          <p:nvPr/>
        </p:nvCxnSpPr>
        <p:spPr>
          <a:xfrm>
            <a:off x="4476169"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4354942"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p:cNvCxnSpPr/>
          <p:nvPr/>
        </p:nvCxnSpPr>
        <p:spPr>
          <a:xfrm>
            <a:off x="2070091"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1948864"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22"/>
          <p:cNvCxnSpPr/>
          <p:nvPr/>
        </p:nvCxnSpPr>
        <p:spPr>
          <a:xfrm>
            <a:off x="6053280"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Elipse 23"/>
          <p:cNvSpPr/>
          <p:nvPr/>
        </p:nvSpPr>
        <p:spPr>
          <a:xfrm>
            <a:off x="5932053"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recto 24"/>
          <p:cNvCxnSpPr/>
          <p:nvPr/>
        </p:nvCxnSpPr>
        <p:spPr>
          <a:xfrm>
            <a:off x="5750211"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Elipse 25"/>
          <p:cNvSpPr/>
          <p:nvPr/>
        </p:nvSpPr>
        <p:spPr>
          <a:xfrm>
            <a:off x="5628984"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Conector recto 26"/>
          <p:cNvCxnSpPr/>
          <p:nvPr/>
        </p:nvCxnSpPr>
        <p:spPr>
          <a:xfrm>
            <a:off x="2941204"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2819977"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1579418" y="3583707"/>
            <a:ext cx="700116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Conector recto 29"/>
          <p:cNvCxnSpPr/>
          <p:nvPr/>
        </p:nvCxnSpPr>
        <p:spPr>
          <a:xfrm>
            <a:off x="3195782"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3082636" y="302028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31"/>
          <p:cNvCxnSpPr/>
          <p:nvPr/>
        </p:nvCxnSpPr>
        <p:spPr>
          <a:xfrm>
            <a:off x="3440545" y="319578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961244" y="3195778"/>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703781" y="3195779"/>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ángulo redondeado 34"/>
          <p:cNvSpPr/>
          <p:nvPr/>
        </p:nvSpPr>
        <p:spPr>
          <a:xfrm>
            <a:off x="6622473" y="3389741"/>
            <a:ext cx="1874982" cy="461821"/>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p53</a:t>
            </a:r>
            <a:endParaRPr lang="es-ES" dirty="0"/>
          </a:p>
        </p:txBody>
      </p:sp>
      <p:cxnSp>
        <p:nvCxnSpPr>
          <p:cNvPr id="36" name="Conector recto 35"/>
          <p:cNvCxnSpPr/>
          <p:nvPr/>
        </p:nvCxnSpPr>
        <p:spPr>
          <a:xfrm>
            <a:off x="4212934" y="3195778"/>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4476169" y="3195778"/>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Elipse 37"/>
          <p:cNvSpPr/>
          <p:nvPr/>
        </p:nvSpPr>
        <p:spPr>
          <a:xfrm>
            <a:off x="4354942" y="3020287"/>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9" name="Conector recto 38"/>
          <p:cNvCxnSpPr/>
          <p:nvPr/>
        </p:nvCxnSpPr>
        <p:spPr>
          <a:xfrm>
            <a:off x="2070091" y="3195778"/>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1948864" y="3020287"/>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1" name="Conector recto 40"/>
          <p:cNvCxnSpPr/>
          <p:nvPr/>
        </p:nvCxnSpPr>
        <p:spPr>
          <a:xfrm>
            <a:off x="6053280" y="3195778"/>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Elipse 41"/>
          <p:cNvSpPr/>
          <p:nvPr/>
        </p:nvSpPr>
        <p:spPr>
          <a:xfrm>
            <a:off x="5932053" y="3020287"/>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p:cNvCxnSpPr/>
          <p:nvPr/>
        </p:nvCxnSpPr>
        <p:spPr>
          <a:xfrm>
            <a:off x="5750211" y="3195778"/>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Elipse 43"/>
          <p:cNvSpPr/>
          <p:nvPr/>
        </p:nvSpPr>
        <p:spPr>
          <a:xfrm>
            <a:off x="5628984" y="3020287"/>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5" name="Conector recto 44"/>
          <p:cNvCxnSpPr/>
          <p:nvPr/>
        </p:nvCxnSpPr>
        <p:spPr>
          <a:xfrm>
            <a:off x="2941204" y="3195778"/>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Elipse 45"/>
          <p:cNvSpPr/>
          <p:nvPr/>
        </p:nvSpPr>
        <p:spPr>
          <a:xfrm>
            <a:off x="2819977" y="3020287"/>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Elipse 46"/>
          <p:cNvSpPr/>
          <p:nvPr/>
        </p:nvSpPr>
        <p:spPr>
          <a:xfrm>
            <a:off x="3325091" y="4091702"/>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Elipse 47"/>
          <p:cNvSpPr/>
          <p:nvPr/>
        </p:nvSpPr>
        <p:spPr>
          <a:xfrm>
            <a:off x="3840017" y="4091701"/>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Elipse 48"/>
          <p:cNvSpPr/>
          <p:nvPr/>
        </p:nvSpPr>
        <p:spPr>
          <a:xfrm>
            <a:off x="3588327" y="4091701"/>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Elipse 49"/>
          <p:cNvSpPr/>
          <p:nvPr/>
        </p:nvSpPr>
        <p:spPr>
          <a:xfrm>
            <a:off x="4091707" y="4091701"/>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p:cNvSpPr/>
          <p:nvPr/>
        </p:nvSpPr>
        <p:spPr>
          <a:xfrm>
            <a:off x="1579418" y="4655119"/>
            <a:ext cx="700116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51"/>
          <p:cNvCxnSpPr/>
          <p:nvPr/>
        </p:nvCxnSpPr>
        <p:spPr>
          <a:xfrm>
            <a:off x="3195782" y="4267192"/>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53" name="Elipse 52"/>
          <p:cNvSpPr/>
          <p:nvPr/>
        </p:nvSpPr>
        <p:spPr>
          <a:xfrm>
            <a:off x="3082636" y="4091701"/>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4" name="Conector recto 53"/>
          <p:cNvCxnSpPr/>
          <p:nvPr/>
        </p:nvCxnSpPr>
        <p:spPr>
          <a:xfrm>
            <a:off x="3440545" y="4267192"/>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3961244" y="4267190"/>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3703781" y="4267191"/>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ángulo redondeado 56"/>
          <p:cNvSpPr/>
          <p:nvPr/>
        </p:nvSpPr>
        <p:spPr>
          <a:xfrm>
            <a:off x="6622473" y="4469927"/>
            <a:ext cx="1874982" cy="461821"/>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p53</a:t>
            </a:r>
            <a:endParaRPr lang="es-ES" dirty="0"/>
          </a:p>
        </p:txBody>
      </p:sp>
      <p:cxnSp>
        <p:nvCxnSpPr>
          <p:cNvPr id="58" name="Conector recto 57"/>
          <p:cNvCxnSpPr/>
          <p:nvPr/>
        </p:nvCxnSpPr>
        <p:spPr>
          <a:xfrm>
            <a:off x="4212934" y="4267190"/>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4476169" y="4267190"/>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Elipse 59"/>
          <p:cNvSpPr/>
          <p:nvPr/>
        </p:nvSpPr>
        <p:spPr>
          <a:xfrm>
            <a:off x="4354942" y="4091699"/>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1" name="Conector recto 60"/>
          <p:cNvCxnSpPr/>
          <p:nvPr/>
        </p:nvCxnSpPr>
        <p:spPr>
          <a:xfrm>
            <a:off x="2070091" y="426719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Elipse 61"/>
          <p:cNvSpPr/>
          <p:nvPr/>
        </p:nvSpPr>
        <p:spPr>
          <a:xfrm>
            <a:off x="1948864" y="409169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 name="Conector recto 62"/>
          <p:cNvCxnSpPr/>
          <p:nvPr/>
        </p:nvCxnSpPr>
        <p:spPr>
          <a:xfrm>
            <a:off x="6053280" y="4267190"/>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4" name="Elipse 63"/>
          <p:cNvSpPr/>
          <p:nvPr/>
        </p:nvSpPr>
        <p:spPr>
          <a:xfrm>
            <a:off x="5932053" y="4091699"/>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5" name="Conector recto 64"/>
          <p:cNvCxnSpPr/>
          <p:nvPr/>
        </p:nvCxnSpPr>
        <p:spPr>
          <a:xfrm>
            <a:off x="5750211" y="4267190"/>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6" name="Elipse 65"/>
          <p:cNvSpPr/>
          <p:nvPr/>
        </p:nvSpPr>
        <p:spPr>
          <a:xfrm>
            <a:off x="5628984" y="4091699"/>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7" name="Conector recto 66"/>
          <p:cNvCxnSpPr/>
          <p:nvPr/>
        </p:nvCxnSpPr>
        <p:spPr>
          <a:xfrm>
            <a:off x="2941204" y="4267190"/>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Elipse 67"/>
          <p:cNvSpPr/>
          <p:nvPr/>
        </p:nvSpPr>
        <p:spPr>
          <a:xfrm>
            <a:off x="2819977" y="4091699"/>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Rectángulo 69"/>
          <p:cNvSpPr/>
          <p:nvPr/>
        </p:nvSpPr>
        <p:spPr>
          <a:xfrm>
            <a:off x="2623694" y="3579774"/>
            <a:ext cx="2232000" cy="45719"/>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Rectángulo 70"/>
          <p:cNvSpPr/>
          <p:nvPr/>
        </p:nvSpPr>
        <p:spPr>
          <a:xfrm>
            <a:off x="2815071" y="4655118"/>
            <a:ext cx="1777420" cy="45719"/>
          </a:xfrm>
          <a:prstGeom prst="rect">
            <a:avLst/>
          </a:prstGeom>
          <a:solidFill>
            <a:srgbClr val="00B0F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Elipse 73"/>
          <p:cNvSpPr/>
          <p:nvPr/>
        </p:nvSpPr>
        <p:spPr>
          <a:xfrm>
            <a:off x="2521527" y="5421745"/>
            <a:ext cx="919018" cy="83127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a:t>
            </a:r>
            <a:endParaRPr lang="es-ES" dirty="0"/>
          </a:p>
        </p:txBody>
      </p:sp>
      <p:sp>
        <p:nvSpPr>
          <p:cNvPr id="75" name="Elipse 74"/>
          <p:cNvSpPr/>
          <p:nvPr/>
        </p:nvSpPr>
        <p:spPr>
          <a:xfrm>
            <a:off x="5871439" y="5421744"/>
            <a:ext cx="919018" cy="83127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a:t>
            </a:r>
            <a:endParaRPr lang="es-ES" dirty="0"/>
          </a:p>
        </p:txBody>
      </p:sp>
      <p:cxnSp>
        <p:nvCxnSpPr>
          <p:cNvPr id="83" name="Conector recto 82"/>
          <p:cNvCxnSpPr>
            <a:stCxn id="35" idx="1"/>
          </p:cNvCxnSpPr>
          <p:nvPr/>
        </p:nvCxnSpPr>
        <p:spPr>
          <a:xfrm flipV="1">
            <a:off x="6622473" y="3020287"/>
            <a:ext cx="0" cy="600365"/>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p:nvPr/>
        </p:nvCxnSpPr>
        <p:spPr>
          <a:xfrm>
            <a:off x="6622473" y="3020287"/>
            <a:ext cx="415636" cy="0"/>
          </a:xfrm>
          <a:prstGeom prst="straightConnector1">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V="1">
            <a:off x="6622473" y="4165586"/>
            <a:ext cx="0" cy="600365"/>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6622473" y="4165586"/>
            <a:ext cx="415636" cy="0"/>
          </a:xfrm>
          <a:prstGeom prst="straightConnector1">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2494387" y="1994596"/>
            <a:ext cx="0" cy="38792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9" name="Elipse 88"/>
          <p:cNvSpPr/>
          <p:nvPr/>
        </p:nvSpPr>
        <p:spPr>
          <a:xfrm>
            <a:off x="2373160" y="1819105"/>
            <a:ext cx="242455" cy="1754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0" name="Conector recto 89"/>
          <p:cNvCxnSpPr/>
          <p:nvPr/>
        </p:nvCxnSpPr>
        <p:spPr>
          <a:xfrm>
            <a:off x="2191318" y="1994596"/>
            <a:ext cx="0" cy="38792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91" name="Elipse 90"/>
          <p:cNvSpPr/>
          <p:nvPr/>
        </p:nvSpPr>
        <p:spPr>
          <a:xfrm>
            <a:off x="2070091" y="1819105"/>
            <a:ext cx="242455" cy="1754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CuadroTexto 91"/>
          <p:cNvSpPr txBox="1"/>
          <p:nvPr/>
        </p:nvSpPr>
        <p:spPr>
          <a:xfrm>
            <a:off x="2815071" y="1994596"/>
            <a:ext cx="1839350" cy="369332"/>
          </a:xfrm>
          <a:prstGeom prst="rect">
            <a:avLst/>
          </a:prstGeom>
          <a:noFill/>
        </p:spPr>
        <p:txBody>
          <a:bodyPr wrap="none" rtlCol="0">
            <a:spAutoFit/>
          </a:bodyPr>
          <a:lstStyle/>
          <a:p>
            <a:r>
              <a:rPr lang="es-ES" dirty="0" smtClean="0"/>
              <a:t>Sondas/Posición</a:t>
            </a:r>
            <a:endParaRPr lang="es-ES" dirty="0"/>
          </a:p>
        </p:txBody>
      </p:sp>
      <p:sp>
        <p:nvSpPr>
          <p:cNvPr id="94" name="Rectángulo redondeado 93"/>
          <p:cNvSpPr/>
          <p:nvPr/>
        </p:nvSpPr>
        <p:spPr>
          <a:xfrm>
            <a:off x="2615615" y="2863273"/>
            <a:ext cx="2261185" cy="90516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Rectángulo redondeado 94"/>
          <p:cNvSpPr/>
          <p:nvPr/>
        </p:nvSpPr>
        <p:spPr>
          <a:xfrm>
            <a:off x="2623410" y="3930745"/>
            <a:ext cx="2261185" cy="905163"/>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Rectángulo 95"/>
          <p:cNvSpPr/>
          <p:nvPr/>
        </p:nvSpPr>
        <p:spPr>
          <a:xfrm>
            <a:off x="2634664" y="4651174"/>
            <a:ext cx="2232000" cy="45719"/>
          </a:xfrm>
          <a:prstGeom prst="rect">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Rectángulo redondeado 96"/>
          <p:cNvSpPr/>
          <p:nvPr/>
        </p:nvSpPr>
        <p:spPr>
          <a:xfrm>
            <a:off x="5628984" y="1597891"/>
            <a:ext cx="2175743" cy="89592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solidFill>
                  <a:schemeClr val="tx1"/>
                </a:solidFill>
              </a:rPr>
              <a:t>DMR</a:t>
            </a:r>
            <a:endParaRPr lang="es-ES" i="1" dirty="0">
              <a:solidFill>
                <a:schemeClr val="tx1"/>
              </a:solidFill>
            </a:endParaRPr>
          </a:p>
        </p:txBody>
      </p:sp>
      <p:sp>
        <p:nvSpPr>
          <p:cNvPr id="98" name="CuadroTexto 97"/>
          <p:cNvSpPr txBox="1"/>
          <p:nvPr/>
        </p:nvSpPr>
        <p:spPr>
          <a:xfrm>
            <a:off x="443006" y="3131188"/>
            <a:ext cx="901209" cy="369332"/>
          </a:xfrm>
          <a:prstGeom prst="rect">
            <a:avLst/>
          </a:prstGeom>
          <a:noFill/>
        </p:spPr>
        <p:txBody>
          <a:bodyPr wrap="none" rtlCol="0">
            <a:spAutoFit/>
          </a:bodyPr>
          <a:lstStyle/>
          <a:p>
            <a:r>
              <a:rPr lang="es-ES" dirty="0" smtClean="0"/>
              <a:t>Cáncer</a:t>
            </a:r>
            <a:endParaRPr lang="es-ES" dirty="0"/>
          </a:p>
        </p:txBody>
      </p:sp>
      <p:sp>
        <p:nvSpPr>
          <p:cNvPr id="99" name="CuadroTexto 98"/>
          <p:cNvSpPr txBox="1"/>
          <p:nvPr/>
        </p:nvSpPr>
        <p:spPr>
          <a:xfrm>
            <a:off x="421365" y="4198660"/>
            <a:ext cx="944489" cy="369332"/>
          </a:xfrm>
          <a:prstGeom prst="rect">
            <a:avLst/>
          </a:prstGeom>
          <a:noFill/>
        </p:spPr>
        <p:txBody>
          <a:bodyPr wrap="none" rtlCol="0">
            <a:spAutoFit/>
          </a:bodyPr>
          <a:lstStyle/>
          <a:p>
            <a:r>
              <a:rPr lang="es-ES" dirty="0" smtClean="0"/>
              <a:t>Control</a:t>
            </a:r>
            <a:endParaRPr lang="es-ES" dirty="0"/>
          </a:p>
        </p:txBody>
      </p:sp>
    </p:spTree>
    <p:extLst>
      <p:ext uri="{BB962C8B-B14F-4D97-AF65-F5344CB8AC3E}">
        <p14:creationId xmlns:p14="http://schemas.microsoft.com/office/powerpoint/2010/main" val="416472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82220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2105"/>
          </a:xfrm>
        </p:spPr>
        <p:txBody>
          <a:bodyPr/>
          <a:lstStyle/>
          <a:p>
            <a:pPr algn="ctr"/>
            <a:r>
              <a:rPr lang="es-ES" dirty="0" smtClean="0"/>
              <a:t>Anotación (DMR a gen)</a:t>
            </a:r>
            <a:endParaRPr lang="es-ES" dirty="0"/>
          </a:p>
        </p:txBody>
      </p:sp>
      <p:sp>
        <p:nvSpPr>
          <p:cNvPr id="3" name="Rectángulo 2"/>
          <p:cNvSpPr/>
          <p:nvPr/>
        </p:nvSpPr>
        <p:spPr>
          <a:xfrm>
            <a:off x="1100565" y="2290439"/>
            <a:ext cx="7750206" cy="150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6862170" y="2060299"/>
            <a:ext cx="1874982" cy="61187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p53</a:t>
            </a:r>
            <a:endParaRPr lang="es-ES" dirty="0"/>
          </a:p>
        </p:txBody>
      </p:sp>
      <p:cxnSp>
        <p:nvCxnSpPr>
          <p:cNvPr id="6" name="Conector recto 5"/>
          <p:cNvCxnSpPr>
            <a:stCxn id="5" idx="1"/>
          </p:cNvCxnSpPr>
          <p:nvPr/>
        </p:nvCxnSpPr>
        <p:spPr>
          <a:xfrm flipV="1">
            <a:off x="6862170" y="1690847"/>
            <a:ext cx="0" cy="675392"/>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862170" y="1690846"/>
            <a:ext cx="415636" cy="0"/>
          </a:xfrm>
          <a:prstGeom prst="straightConnector1">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1100565" y="4378171"/>
            <a:ext cx="7750206" cy="150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6862170" y="4148031"/>
            <a:ext cx="1874982" cy="61187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p53</a:t>
            </a:r>
            <a:endParaRPr lang="es-ES" dirty="0"/>
          </a:p>
        </p:txBody>
      </p:sp>
      <p:cxnSp>
        <p:nvCxnSpPr>
          <p:cNvPr id="22" name="Conector recto 21"/>
          <p:cNvCxnSpPr>
            <a:stCxn id="21" idx="1"/>
          </p:cNvCxnSpPr>
          <p:nvPr/>
        </p:nvCxnSpPr>
        <p:spPr>
          <a:xfrm flipV="1">
            <a:off x="6862170" y="3778579"/>
            <a:ext cx="0" cy="675392"/>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6862170" y="3778578"/>
            <a:ext cx="415636" cy="0"/>
          </a:xfrm>
          <a:prstGeom prst="straightConnector1">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redondeado 23"/>
          <p:cNvSpPr/>
          <p:nvPr/>
        </p:nvSpPr>
        <p:spPr>
          <a:xfrm>
            <a:off x="1411550" y="2060299"/>
            <a:ext cx="1038687" cy="61187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- 0,15</a:t>
            </a:r>
            <a:endParaRPr lang="es-ES" dirty="0"/>
          </a:p>
        </p:txBody>
      </p:sp>
      <p:sp>
        <p:nvSpPr>
          <p:cNvPr id="25" name="Rectángulo redondeado 24"/>
          <p:cNvSpPr/>
          <p:nvPr/>
        </p:nvSpPr>
        <p:spPr>
          <a:xfrm>
            <a:off x="2911965" y="2060299"/>
            <a:ext cx="1038687" cy="61187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0,2</a:t>
            </a:r>
            <a:endParaRPr lang="es-ES" dirty="0"/>
          </a:p>
        </p:txBody>
      </p:sp>
      <p:sp>
        <p:nvSpPr>
          <p:cNvPr id="26" name="Rectángulo redondeado 25"/>
          <p:cNvSpPr/>
          <p:nvPr/>
        </p:nvSpPr>
        <p:spPr>
          <a:xfrm>
            <a:off x="4412380" y="2060299"/>
            <a:ext cx="1038687" cy="61187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0,4</a:t>
            </a:r>
            <a:endParaRPr lang="es-ES" dirty="0"/>
          </a:p>
        </p:txBody>
      </p:sp>
      <p:sp>
        <p:nvSpPr>
          <p:cNvPr id="27" name="Rectángulo redondeado 26"/>
          <p:cNvSpPr/>
          <p:nvPr/>
        </p:nvSpPr>
        <p:spPr>
          <a:xfrm>
            <a:off x="4412380" y="4148031"/>
            <a:ext cx="1038687" cy="61187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0,4</a:t>
            </a:r>
            <a:endParaRPr lang="es-ES" dirty="0"/>
          </a:p>
        </p:txBody>
      </p:sp>
      <p:sp>
        <p:nvSpPr>
          <p:cNvPr id="28" name="Rectángulo redondeado 27"/>
          <p:cNvSpPr/>
          <p:nvPr/>
        </p:nvSpPr>
        <p:spPr>
          <a:xfrm>
            <a:off x="2911964" y="4148031"/>
            <a:ext cx="1038687" cy="61187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0,2</a:t>
            </a:r>
            <a:endParaRPr lang="es-ES" dirty="0"/>
          </a:p>
        </p:txBody>
      </p:sp>
      <p:sp>
        <p:nvSpPr>
          <p:cNvPr id="29" name="Rectángulo redondeado 28"/>
          <p:cNvSpPr/>
          <p:nvPr/>
        </p:nvSpPr>
        <p:spPr>
          <a:xfrm>
            <a:off x="1411550" y="4144387"/>
            <a:ext cx="1038687" cy="61187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- 0,15</a:t>
            </a:r>
            <a:endParaRPr lang="es-ES" dirty="0"/>
          </a:p>
        </p:txBody>
      </p:sp>
      <p:sp>
        <p:nvSpPr>
          <p:cNvPr id="30" name="Elipse 29"/>
          <p:cNvSpPr/>
          <p:nvPr/>
        </p:nvSpPr>
        <p:spPr>
          <a:xfrm>
            <a:off x="2512381" y="5308847"/>
            <a:ext cx="918926" cy="85225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 +</a:t>
            </a:r>
            <a:endParaRPr lang="es-ES" dirty="0"/>
          </a:p>
        </p:txBody>
      </p:sp>
      <p:sp>
        <p:nvSpPr>
          <p:cNvPr id="31" name="Elipse 30"/>
          <p:cNvSpPr/>
          <p:nvPr/>
        </p:nvSpPr>
        <p:spPr>
          <a:xfrm>
            <a:off x="5754210" y="5308847"/>
            <a:ext cx="918926" cy="85225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 +</a:t>
            </a:r>
            <a:endParaRPr lang="es-ES" dirty="0"/>
          </a:p>
        </p:txBody>
      </p:sp>
      <p:cxnSp>
        <p:nvCxnSpPr>
          <p:cNvPr id="33" name="Conector recto de flecha 32"/>
          <p:cNvCxnSpPr>
            <a:stCxn id="24" idx="2"/>
          </p:cNvCxnSpPr>
          <p:nvPr/>
        </p:nvCxnSpPr>
        <p:spPr>
          <a:xfrm>
            <a:off x="1930894" y="2672178"/>
            <a:ext cx="1500413" cy="35510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25" idx="2"/>
          </p:cNvCxnSpPr>
          <p:nvPr/>
        </p:nvCxnSpPr>
        <p:spPr>
          <a:xfrm flipH="1">
            <a:off x="3431307" y="2672178"/>
            <a:ext cx="2" cy="35510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26" idx="2"/>
          </p:cNvCxnSpPr>
          <p:nvPr/>
        </p:nvCxnSpPr>
        <p:spPr>
          <a:xfrm flipH="1">
            <a:off x="3431307" y="2672178"/>
            <a:ext cx="1500417" cy="35510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3142695" y="3098307"/>
            <a:ext cx="630315" cy="369332"/>
          </a:xfrm>
          <a:prstGeom prst="rect">
            <a:avLst/>
          </a:prstGeom>
          <a:noFill/>
        </p:spPr>
        <p:txBody>
          <a:bodyPr wrap="square" rtlCol="0">
            <a:spAutoFit/>
          </a:bodyPr>
          <a:lstStyle/>
          <a:p>
            <a:pPr algn="ctr"/>
            <a:r>
              <a:rPr lang="es-ES" dirty="0" smtClean="0">
                <a:solidFill>
                  <a:schemeClr val="accent5"/>
                </a:solidFill>
              </a:rPr>
              <a:t>0,15</a:t>
            </a:r>
            <a:endParaRPr lang="es-ES" dirty="0">
              <a:solidFill>
                <a:schemeClr val="accent5"/>
              </a:solidFill>
            </a:endParaRPr>
          </a:p>
        </p:txBody>
      </p:sp>
      <p:sp>
        <p:nvSpPr>
          <p:cNvPr id="39" name="Rectángulo redondeado 38"/>
          <p:cNvSpPr/>
          <p:nvPr/>
        </p:nvSpPr>
        <p:spPr>
          <a:xfrm>
            <a:off x="4607511" y="4252404"/>
            <a:ext cx="639192" cy="39061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p:cNvSpPr txBox="1"/>
          <p:nvPr/>
        </p:nvSpPr>
        <p:spPr>
          <a:xfrm>
            <a:off x="4278903" y="1463792"/>
            <a:ext cx="1172164" cy="369332"/>
          </a:xfrm>
          <a:prstGeom prst="rect">
            <a:avLst/>
          </a:prstGeom>
          <a:noFill/>
        </p:spPr>
        <p:txBody>
          <a:bodyPr wrap="square" rtlCol="0">
            <a:spAutoFit/>
          </a:bodyPr>
          <a:lstStyle/>
          <a:p>
            <a:pPr algn="ctr"/>
            <a:r>
              <a:rPr lang="es-ES" dirty="0" smtClean="0"/>
              <a:t>Promedio</a:t>
            </a:r>
            <a:endParaRPr lang="es-ES" dirty="0"/>
          </a:p>
        </p:txBody>
      </p:sp>
      <p:sp>
        <p:nvSpPr>
          <p:cNvPr id="41" name="CuadroTexto 40"/>
          <p:cNvSpPr txBox="1"/>
          <p:nvPr/>
        </p:nvSpPr>
        <p:spPr>
          <a:xfrm>
            <a:off x="4278902" y="3478903"/>
            <a:ext cx="1314029" cy="369332"/>
          </a:xfrm>
          <a:prstGeom prst="rect">
            <a:avLst/>
          </a:prstGeom>
          <a:noFill/>
        </p:spPr>
        <p:txBody>
          <a:bodyPr wrap="square" rtlCol="0">
            <a:spAutoFit/>
          </a:bodyPr>
          <a:lstStyle/>
          <a:p>
            <a:pPr algn="ctr"/>
            <a:r>
              <a:rPr lang="es-ES" dirty="0" smtClean="0"/>
              <a:t>V. Absoluto</a:t>
            </a:r>
            <a:endParaRPr lang="es-ES" dirty="0"/>
          </a:p>
        </p:txBody>
      </p:sp>
    </p:spTree>
    <p:extLst>
      <p:ext uri="{BB962C8B-B14F-4D97-AF65-F5344CB8AC3E}">
        <p14:creationId xmlns:p14="http://schemas.microsoft.com/office/powerpoint/2010/main" val="2578128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Índice</a:t>
            </a:r>
            <a:endParaRPr lang="es-ES" dirty="0"/>
          </a:p>
        </p:txBody>
      </p:sp>
      <p:sp>
        <p:nvSpPr>
          <p:cNvPr id="3" name="Marcador de contenido 2"/>
          <p:cNvSpPr>
            <a:spLocks noGrp="1"/>
          </p:cNvSpPr>
          <p:nvPr>
            <p:ph idx="1"/>
          </p:nvPr>
        </p:nvSpPr>
        <p:spPr/>
        <p:txBody>
          <a:bodyPr>
            <a:normAutofit/>
          </a:bodyPr>
          <a:lstStyle/>
          <a:p>
            <a:r>
              <a:rPr lang="es-ES" sz="3200" dirty="0" smtClean="0"/>
              <a:t>Introducción</a:t>
            </a:r>
          </a:p>
          <a:p>
            <a:r>
              <a:rPr lang="es-ES" sz="3200" dirty="0" smtClean="0"/>
              <a:t>Objetivos e hipótesis iniciales</a:t>
            </a:r>
          </a:p>
          <a:p>
            <a:r>
              <a:rPr lang="es-ES" sz="3200" dirty="0" smtClean="0"/>
              <a:t>Materiales y métodos</a:t>
            </a:r>
          </a:p>
          <a:p>
            <a:r>
              <a:rPr lang="es-ES" sz="3200" dirty="0" smtClean="0"/>
              <a:t>Resultados</a:t>
            </a:r>
          </a:p>
          <a:p>
            <a:r>
              <a:rPr lang="es-ES" sz="3200" dirty="0" smtClean="0"/>
              <a:t>Discusión de los resultados</a:t>
            </a:r>
          </a:p>
          <a:p>
            <a:r>
              <a:rPr lang="es-ES" sz="3200" dirty="0" smtClean="0"/>
              <a:t>Conclusiones y perspectivas futuras</a:t>
            </a:r>
          </a:p>
        </p:txBody>
      </p:sp>
    </p:spTree>
    <p:extLst>
      <p:ext uri="{BB962C8B-B14F-4D97-AF65-F5344CB8AC3E}">
        <p14:creationId xmlns:p14="http://schemas.microsoft.com/office/powerpoint/2010/main" val="2365753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193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Análisis de enriquecimiento funcional</a:t>
            </a:r>
            <a:endParaRPr lang="es-ES" dirty="0"/>
          </a:p>
        </p:txBody>
      </p:sp>
      <p:pic>
        <p:nvPicPr>
          <p:cNvPr id="3" name="Imagen 2"/>
          <p:cNvPicPr/>
          <p:nvPr/>
        </p:nvPicPr>
        <p:blipFill>
          <a:blip r:embed="rId3">
            <a:extLst>
              <a:ext uri="{28A0092B-C50C-407E-A947-70E740481C1C}">
                <a14:useLocalDpi xmlns:a14="http://schemas.microsoft.com/office/drawing/2010/main" val="0"/>
              </a:ext>
            </a:extLst>
          </a:blip>
          <a:stretch>
            <a:fillRect/>
          </a:stretch>
        </p:blipFill>
        <p:spPr>
          <a:xfrm>
            <a:off x="677334" y="1930400"/>
            <a:ext cx="5400040" cy="3390265"/>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8497" y="2108835"/>
            <a:ext cx="6878131" cy="177211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374" y="3493798"/>
            <a:ext cx="3800475" cy="2733675"/>
          </a:xfrm>
          <a:prstGeom prst="rect">
            <a:avLst/>
          </a:prstGeom>
        </p:spPr>
      </p:pic>
    </p:spTree>
    <p:extLst>
      <p:ext uri="{BB962C8B-B14F-4D97-AF65-F5344CB8AC3E}">
        <p14:creationId xmlns:p14="http://schemas.microsoft.com/office/powerpoint/2010/main" val="351612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3667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r"/>
            <a:r>
              <a:rPr lang="es-ES" sz="6600" dirty="0" smtClean="0"/>
              <a:t>Resultados</a:t>
            </a:r>
            <a:endParaRPr lang="es-ES" sz="6600"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063191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27935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Revisión sistemática y selección de estudios</a:t>
            </a:r>
            <a:endParaRPr lang="es-ES" dirty="0"/>
          </a:p>
        </p:txBody>
      </p:sp>
      <p:sp>
        <p:nvSpPr>
          <p:cNvPr id="3" name="Marcador de contenido 2"/>
          <p:cNvSpPr>
            <a:spLocks noGrp="1"/>
          </p:cNvSpPr>
          <p:nvPr>
            <p:ph idx="1"/>
          </p:nvPr>
        </p:nvSpPr>
        <p:spPr/>
        <p:txBody>
          <a:bodyPr>
            <a:normAutofit/>
          </a:bodyPr>
          <a:lstStyle/>
          <a:p>
            <a:pPr algn="just"/>
            <a:r>
              <a:rPr lang="es-ES" sz="2400" dirty="0"/>
              <a:t>3</a:t>
            </a:r>
            <a:r>
              <a:rPr lang="es-ES" sz="2400" dirty="0" smtClean="0"/>
              <a:t> estudios: GSE52865, GSE59901 y GSE78751.</a:t>
            </a:r>
          </a:p>
          <a:p>
            <a:pPr algn="just"/>
            <a:r>
              <a:rPr lang="es-ES" sz="2400" dirty="0" smtClean="0"/>
              <a:t>Desglose en 8 comparaciones caso-control.</a:t>
            </a:r>
          </a:p>
          <a:p>
            <a:pPr algn="just"/>
            <a:r>
              <a:rPr lang="es-ES" sz="2400" dirty="0" smtClean="0"/>
              <a:t>GSE52865: basal vs control, her-2 vs control, </a:t>
            </a:r>
            <a:r>
              <a:rPr lang="es-ES" sz="2400" dirty="0" err="1" smtClean="0"/>
              <a:t>lum</a:t>
            </a:r>
            <a:r>
              <a:rPr lang="es-ES" sz="2400" dirty="0" smtClean="0"/>
              <a:t>-a vs control y </a:t>
            </a:r>
            <a:r>
              <a:rPr lang="es-ES" sz="2400" dirty="0" err="1" smtClean="0"/>
              <a:t>lum</a:t>
            </a:r>
            <a:r>
              <a:rPr lang="es-ES" sz="2400" dirty="0" smtClean="0"/>
              <a:t>-b vs control.</a:t>
            </a:r>
          </a:p>
          <a:p>
            <a:pPr algn="just"/>
            <a:r>
              <a:rPr lang="es-ES" sz="2400" dirty="0" smtClean="0"/>
              <a:t>GSE59901: </a:t>
            </a:r>
            <a:r>
              <a:rPr lang="es-ES" sz="2400" dirty="0" err="1" smtClean="0"/>
              <a:t>brc</a:t>
            </a:r>
            <a:r>
              <a:rPr lang="es-ES" sz="2400" dirty="0" smtClean="0"/>
              <a:t> vs control, </a:t>
            </a:r>
            <a:r>
              <a:rPr lang="es-ES" sz="2400" dirty="0" err="1" smtClean="0"/>
              <a:t>idc</a:t>
            </a:r>
            <a:r>
              <a:rPr lang="es-ES" sz="2400" dirty="0" smtClean="0"/>
              <a:t> vs control e </a:t>
            </a:r>
            <a:r>
              <a:rPr lang="es-ES" sz="2400" dirty="0" err="1" smtClean="0"/>
              <a:t>ilb</a:t>
            </a:r>
            <a:r>
              <a:rPr lang="es-ES" sz="2400" dirty="0" smtClean="0"/>
              <a:t> vs control.</a:t>
            </a:r>
          </a:p>
          <a:p>
            <a:pPr algn="just"/>
            <a:r>
              <a:rPr lang="es-ES" sz="2400" dirty="0" smtClean="0"/>
              <a:t>GSE78751: </a:t>
            </a:r>
            <a:r>
              <a:rPr lang="es-ES" sz="2400" dirty="0" err="1" smtClean="0"/>
              <a:t>idc</a:t>
            </a:r>
            <a:r>
              <a:rPr lang="es-ES" sz="2400" dirty="0" smtClean="0"/>
              <a:t> vs control.</a:t>
            </a:r>
          </a:p>
        </p:txBody>
      </p:sp>
    </p:spTree>
    <p:extLst>
      <p:ext uri="{BB962C8B-B14F-4D97-AF65-F5344CB8AC3E}">
        <p14:creationId xmlns:p14="http://schemas.microsoft.com/office/powerpoint/2010/main" val="2071705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82125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Control de calidad y normalización de los datos</a:t>
            </a:r>
            <a:endParaRPr lang="es-ES"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1672167" y="1930400"/>
            <a:ext cx="6607002" cy="1857721"/>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672167" y="3788121"/>
            <a:ext cx="6606000" cy="1857600"/>
          </a:xfrm>
          <a:prstGeom prst="rect">
            <a:avLst/>
          </a:prstGeom>
        </p:spPr>
      </p:pic>
      <p:sp>
        <p:nvSpPr>
          <p:cNvPr id="5" name="CuadroTexto 4"/>
          <p:cNvSpPr txBox="1"/>
          <p:nvPr/>
        </p:nvSpPr>
        <p:spPr>
          <a:xfrm>
            <a:off x="8278167" y="2674655"/>
            <a:ext cx="1685077" cy="369332"/>
          </a:xfrm>
          <a:prstGeom prst="rect">
            <a:avLst/>
          </a:prstGeom>
          <a:noFill/>
        </p:spPr>
        <p:txBody>
          <a:bodyPr wrap="none" rtlCol="0">
            <a:spAutoFit/>
          </a:bodyPr>
          <a:lstStyle/>
          <a:p>
            <a:r>
              <a:rPr lang="es-ES" dirty="0" smtClean="0"/>
              <a:t>Sin Normalizar</a:t>
            </a:r>
            <a:endParaRPr lang="es-ES" dirty="0"/>
          </a:p>
        </p:txBody>
      </p:sp>
      <p:sp>
        <p:nvSpPr>
          <p:cNvPr id="6" name="CuadroTexto 5"/>
          <p:cNvSpPr txBox="1"/>
          <p:nvPr/>
        </p:nvSpPr>
        <p:spPr>
          <a:xfrm>
            <a:off x="8278167" y="4532255"/>
            <a:ext cx="1568058" cy="369332"/>
          </a:xfrm>
          <a:prstGeom prst="rect">
            <a:avLst/>
          </a:prstGeom>
          <a:noFill/>
        </p:spPr>
        <p:txBody>
          <a:bodyPr wrap="none" rtlCol="0">
            <a:spAutoFit/>
          </a:bodyPr>
          <a:lstStyle/>
          <a:p>
            <a:r>
              <a:rPr lang="es-ES" dirty="0" smtClean="0"/>
              <a:t>Normalizados</a:t>
            </a:r>
            <a:endParaRPr lang="es-ES" dirty="0"/>
          </a:p>
        </p:txBody>
      </p:sp>
    </p:spTree>
    <p:extLst>
      <p:ext uri="{BB962C8B-B14F-4D97-AF65-F5344CB8AC3E}">
        <p14:creationId xmlns:p14="http://schemas.microsoft.com/office/powerpoint/2010/main" val="374695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Control de calidad y normalización de los datos</a:t>
            </a:r>
            <a:endParaRPr lang="es-ES"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218671" y="1737245"/>
            <a:ext cx="5400040" cy="2700020"/>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5618711" y="3630699"/>
            <a:ext cx="5400040" cy="2700020"/>
          </a:xfrm>
          <a:prstGeom prst="rect">
            <a:avLst/>
          </a:prstGeom>
        </p:spPr>
      </p:pic>
      <p:sp>
        <p:nvSpPr>
          <p:cNvPr id="5" name="CuadroTexto 4"/>
          <p:cNvSpPr txBox="1"/>
          <p:nvPr/>
        </p:nvSpPr>
        <p:spPr>
          <a:xfrm>
            <a:off x="6083643" y="2814500"/>
            <a:ext cx="2725426" cy="369332"/>
          </a:xfrm>
          <a:prstGeom prst="rect">
            <a:avLst/>
          </a:prstGeom>
          <a:noFill/>
        </p:spPr>
        <p:txBody>
          <a:bodyPr wrap="none" rtlCol="0">
            <a:spAutoFit/>
          </a:bodyPr>
          <a:lstStyle/>
          <a:p>
            <a:r>
              <a:rPr lang="es-ES" dirty="0" smtClean="0"/>
              <a:t>GSE78751: </a:t>
            </a:r>
            <a:r>
              <a:rPr lang="es-ES" dirty="0" err="1" smtClean="0"/>
              <a:t>idc</a:t>
            </a:r>
            <a:r>
              <a:rPr lang="es-ES" dirty="0" smtClean="0"/>
              <a:t> vs control</a:t>
            </a:r>
            <a:endParaRPr lang="es-ES" dirty="0"/>
          </a:p>
        </p:txBody>
      </p:sp>
      <p:sp>
        <p:nvSpPr>
          <p:cNvPr id="6" name="CuadroTexto 5"/>
          <p:cNvSpPr txBox="1"/>
          <p:nvPr/>
        </p:nvSpPr>
        <p:spPr>
          <a:xfrm>
            <a:off x="1893455" y="4829994"/>
            <a:ext cx="2949846" cy="369332"/>
          </a:xfrm>
          <a:prstGeom prst="rect">
            <a:avLst/>
          </a:prstGeom>
          <a:noFill/>
        </p:spPr>
        <p:txBody>
          <a:bodyPr wrap="none" rtlCol="0">
            <a:spAutoFit/>
          </a:bodyPr>
          <a:lstStyle/>
          <a:p>
            <a:r>
              <a:rPr lang="es-ES" dirty="0" smtClean="0"/>
              <a:t>GSE52865: basal vs control</a:t>
            </a:r>
            <a:endParaRPr lang="es-ES" dirty="0"/>
          </a:p>
        </p:txBody>
      </p:sp>
    </p:spTree>
    <p:extLst>
      <p:ext uri="{BB962C8B-B14F-4D97-AF65-F5344CB8AC3E}">
        <p14:creationId xmlns:p14="http://schemas.microsoft.com/office/powerpoint/2010/main" val="2245178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Control de calidad y normalización de los datos</a:t>
            </a:r>
            <a:endParaRPr lang="es-ES"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916324" y="2104015"/>
            <a:ext cx="8273857" cy="3114530"/>
          </a:xfrm>
          <a:prstGeom prst="rect">
            <a:avLst/>
          </a:prstGeom>
        </p:spPr>
      </p:pic>
    </p:spTree>
    <p:extLst>
      <p:ext uri="{BB962C8B-B14F-4D97-AF65-F5344CB8AC3E}">
        <p14:creationId xmlns:p14="http://schemas.microsoft.com/office/powerpoint/2010/main" val="1979419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 sz="6600" dirty="0" smtClean="0"/>
              <a:t>Introducción</a:t>
            </a:r>
            <a:endParaRPr lang="es-ES" sz="6600"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2294502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3775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Análisis de metilación diferencial</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877553063"/>
              </p:ext>
            </p:extLst>
          </p:nvPr>
        </p:nvGraphicFramePr>
        <p:xfrm>
          <a:off x="1659813" y="1717960"/>
          <a:ext cx="6631709" cy="3482112"/>
        </p:xfrm>
        <a:graphic>
          <a:graphicData uri="http://schemas.openxmlformats.org/drawingml/2006/table">
            <a:tbl>
              <a:tblPr firstRow="1" firstCol="1" bandRow="1">
                <a:tableStyleId>{5C22544A-7EE6-4342-B048-85BDC9FD1C3A}</a:tableStyleId>
              </a:tblPr>
              <a:tblGrid>
                <a:gridCol w="466273"/>
                <a:gridCol w="944816"/>
                <a:gridCol w="923548"/>
                <a:gridCol w="1047887"/>
                <a:gridCol w="696137"/>
                <a:gridCol w="466273"/>
                <a:gridCol w="695319"/>
                <a:gridCol w="696137"/>
                <a:gridCol w="695319"/>
              </a:tblGrid>
              <a:tr h="580352">
                <a:tc>
                  <a:txBody>
                    <a:bodyPr/>
                    <a:lstStyle/>
                    <a:p>
                      <a:pPr algn="ctr">
                        <a:lnSpc>
                          <a:spcPct val="106000"/>
                        </a:lnSpc>
                        <a:spcAft>
                          <a:spcPts val="0"/>
                        </a:spcAft>
                      </a:pPr>
                      <a:r>
                        <a:rPr lang="es-ES" sz="1000">
                          <a:effectLst/>
                        </a:rPr>
                        <a:t>chr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start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End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value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cluster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clusterL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p.value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fwer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352">
                <a:tc>
                  <a:txBody>
                    <a:bodyPr/>
                    <a:lstStyle/>
                    <a:p>
                      <a:pPr algn="ctr">
                        <a:lnSpc>
                          <a:spcPct val="106000"/>
                        </a:lnSpc>
                        <a:spcAft>
                          <a:spcPts val="0"/>
                        </a:spcAft>
                      </a:pPr>
                      <a:r>
                        <a:rPr lang="es-ES" sz="1000">
                          <a:effectLst/>
                        </a:rPr>
                        <a:t>chr6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32119616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32121758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0.1754458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163827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87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352">
                <a:tc>
                  <a:txBody>
                    <a:bodyPr/>
                    <a:lstStyle/>
                    <a:p>
                      <a:pPr algn="ctr">
                        <a:lnSpc>
                          <a:spcPct val="106000"/>
                        </a:lnSpc>
                        <a:spcAft>
                          <a:spcPts val="0"/>
                        </a:spcAft>
                      </a:pPr>
                      <a:r>
                        <a:rPr lang="es-ES" sz="1000">
                          <a:effectLst/>
                        </a:rPr>
                        <a:t>chr 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115131142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115135700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-0.1535845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50318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352">
                <a:tc>
                  <a:txBody>
                    <a:bodyPr/>
                    <a:lstStyle/>
                    <a:p>
                      <a:pPr algn="ctr">
                        <a:lnSpc>
                          <a:spcPct val="106000"/>
                        </a:lnSpc>
                        <a:spcAft>
                          <a:spcPts val="0"/>
                        </a:spcAft>
                      </a:pPr>
                      <a:r>
                        <a:rPr lang="es-ES" sz="1000">
                          <a:effectLst/>
                        </a:rPr>
                        <a:t>chr6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32063459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32066582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-0.1345020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163807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352">
                <a:tc>
                  <a:txBody>
                    <a:bodyPr/>
                    <a:lstStyle/>
                    <a:p>
                      <a:pPr algn="ctr">
                        <a:lnSpc>
                          <a:spcPct val="106000"/>
                        </a:lnSpc>
                        <a:spcAft>
                          <a:spcPts val="0"/>
                        </a:spcAft>
                      </a:pPr>
                      <a:r>
                        <a:rPr lang="es-ES" sz="1000">
                          <a:effectLst/>
                        </a:rPr>
                        <a:t>chr6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33287199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33289280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0.1712754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164140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181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352">
                <a:tc>
                  <a:txBody>
                    <a:bodyPr/>
                    <a:lstStyle/>
                    <a:p>
                      <a:pPr algn="ctr">
                        <a:lnSpc>
                          <a:spcPct val="106000"/>
                        </a:lnSpc>
                        <a:spcAft>
                          <a:spcPts val="0"/>
                        </a:spcAft>
                      </a:pPr>
                      <a:r>
                        <a:rPr lang="es-ES" sz="1000">
                          <a:effectLst/>
                        </a:rPr>
                        <a:t>chr6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29520752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29521803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0.1876998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163140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000" dirty="0">
                          <a:effectLst/>
                        </a:rPr>
                        <a:t>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CuadroTexto 3"/>
          <p:cNvSpPr txBox="1"/>
          <p:nvPr/>
        </p:nvSpPr>
        <p:spPr>
          <a:xfrm>
            <a:off x="3232241" y="5606473"/>
            <a:ext cx="3486852" cy="369332"/>
          </a:xfrm>
          <a:prstGeom prst="rect">
            <a:avLst/>
          </a:prstGeom>
          <a:noFill/>
        </p:spPr>
        <p:txBody>
          <a:bodyPr wrap="none" rtlCol="0">
            <a:spAutoFit/>
          </a:bodyPr>
          <a:lstStyle/>
          <a:p>
            <a:r>
              <a:rPr lang="es-ES" dirty="0" smtClean="0"/>
              <a:t>Comparación 1: basal vs control</a:t>
            </a:r>
            <a:endParaRPr lang="es-ES" dirty="0"/>
          </a:p>
        </p:txBody>
      </p:sp>
    </p:spTree>
    <p:extLst>
      <p:ext uri="{BB962C8B-B14F-4D97-AF65-F5344CB8AC3E}">
        <p14:creationId xmlns:p14="http://schemas.microsoft.com/office/powerpoint/2010/main" val="1076828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8261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Anotación</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885948988"/>
              </p:ext>
            </p:extLst>
          </p:nvPr>
        </p:nvGraphicFramePr>
        <p:xfrm>
          <a:off x="2112570" y="4099422"/>
          <a:ext cx="5719868" cy="1460868"/>
        </p:xfrm>
        <a:graphic>
          <a:graphicData uri="http://schemas.openxmlformats.org/drawingml/2006/table">
            <a:tbl>
              <a:tblPr firstRow="1" firstCol="1" bandRow="1">
                <a:tableStyleId>{5C22544A-7EE6-4342-B048-85BDC9FD1C3A}</a:tableStyleId>
              </a:tblPr>
              <a:tblGrid>
                <a:gridCol w="2859934"/>
                <a:gridCol w="2859934"/>
              </a:tblGrid>
              <a:tr h="243478">
                <a:tc>
                  <a:txBody>
                    <a:bodyPr/>
                    <a:lstStyle/>
                    <a:p>
                      <a:pPr algn="ctr">
                        <a:lnSpc>
                          <a:spcPct val="106000"/>
                        </a:lnSpc>
                        <a:spcAft>
                          <a:spcPts val="0"/>
                        </a:spcAft>
                      </a:pPr>
                      <a:r>
                        <a:rPr lang="es-ES" sz="1100" dirty="0">
                          <a:effectLst/>
                        </a:rPr>
                        <a:t>Genes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dirty="0" err="1">
                          <a:effectLst/>
                        </a:rPr>
                        <a:t>Value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478">
                <a:tc>
                  <a:txBody>
                    <a:bodyPr/>
                    <a:lstStyle/>
                    <a:p>
                      <a:pPr algn="ctr">
                        <a:lnSpc>
                          <a:spcPct val="106000"/>
                        </a:lnSpc>
                        <a:spcAft>
                          <a:spcPts val="0"/>
                        </a:spcAft>
                      </a:pPr>
                      <a:r>
                        <a:rPr lang="es-ES" sz="1100">
                          <a:effectLst/>
                        </a:rPr>
                        <a:t>HOTAIRM1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0.3032731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478">
                <a:tc>
                  <a:txBody>
                    <a:bodyPr/>
                    <a:lstStyle/>
                    <a:p>
                      <a:pPr algn="ctr">
                        <a:lnSpc>
                          <a:spcPct val="106000"/>
                        </a:lnSpc>
                        <a:spcAft>
                          <a:spcPts val="0"/>
                        </a:spcAft>
                      </a:pPr>
                      <a:r>
                        <a:rPr lang="es-ES" sz="1100">
                          <a:effectLst/>
                        </a:rPr>
                        <a:t>GPR33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0.2834010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478">
                <a:tc>
                  <a:txBody>
                    <a:bodyPr/>
                    <a:lstStyle/>
                    <a:p>
                      <a:pPr algn="ctr">
                        <a:lnSpc>
                          <a:spcPct val="106000"/>
                        </a:lnSpc>
                        <a:spcAft>
                          <a:spcPts val="0"/>
                        </a:spcAft>
                      </a:pPr>
                      <a:r>
                        <a:rPr lang="es-ES" sz="1100">
                          <a:effectLst/>
                        </a:rPr>
                        <a:t>ZNF436-AS1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0.2508752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478">
                <a:tc>
                  <a:txBody>
                    <a:bodyPr/>
                    <a:lstStyle/>
                    <a:p>
                      <a:pPr algn="ctr">
                        <a:lnSpc>
                          <a:spcPct val="106000"/>
                        </a:lnSpc>
                        <a:spcAft>
                          <a:spcPts val="0"/>
                        </a:spcAft>
                      </a:pPr>
                      <a:r>
                        <a:rPr lang="es-ES" sz="1100">
                          <a:effectLst/>
                        </a:rPr>
                        <a:t>PFN3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0.2495328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478">
                <a:tc>
                  <a:txBody>
                    <a:bodyPr/>
                    <a:lstStyle/>
                    <a:p>
                      <a:pPr algn="ctr">
                        <a:lnSpc>
                          <a:spcPct val="106000"/>
                        </a:lnSpc>
                        <a:spcAft>
                          <a:spcPts val="0"/>
                        </a:spcAft>
                      </a:pPr>
                      <a:r>
                        <a:rPr lang="es-ES" sz="1100">
                          <a:effectLst/>
                        </a:rPr>
                        <a:t>LINC00189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dirty="0">
                          <a:effectLst/>
                        </a:rPr>
                        <a:t>0.2153137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798264880"/>
              </p:ext>
            </p:extLst>
          </p:nvPr>
        </p:nvGraphicFramePr>
        <p:xfrm>
          <a:off x="2112570" y="1930400"/>
          <a:ext cx="5719868" cy="1484005"/>
        </p:xfrm>
        <a:graphic>
          <a:graphicData uri="http://schemas.openxmlformats.org/drawingml/2006/table">
            <a:tbl>
              <a:tblPr firstRow="1" firstCol="1" bandRow="1">
                <a:tableStyleId>{5C22544A-7EE6-4342-B048-85BDC9FD1C3A}</a:tableStyleId>
              </a:tblPr>
              <a:tblGrid>
                <a:gridCol w="2859934"/>
                <a:gridCol w="2859934"/>
              </a:tblGrid>
              <a:tr h="247334">
                <a:tc>
                  <a:txBody>
                    <a:bodyPr/>
                    <a:lstStyle/>
                    <a:p>
                      <a:pPr algn="ctr">
                        <a:lnSpc>
                          <a:spcPct val="106000"/>
                        </a:lnSpc>
                        <a:spcAft>
                          <a:spcPts val="0"/>
                        </a:spcAft>
                      </a:pPr>
                      <a:r>
                        <a:rPr lang="es-ES" sz="1100" dirty="0">
                          <a:effectLst/>
                        </a:rPr>
                        <a:t>Genes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Value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334">
                <a:tc>
                  <a:txBody>
                    <a:bodyPr/>
                    <a:lstStyle/>
                    <a:p>
                      <a:pPr algn="ctr">
                        <a:lnSpc>
                          <a:spcPct val="106000"/>
                        </a:lnSpc>
                        <a:spcAft>
                          <a:spcPts val="0"/>
                        </a:spcAft>
                      </a:pPr>
                      <a:r>
                        <a:rPr lang="es-ES" sz="1100">
                          <a:effectLst/>
                        </a:rPr>
                        <a:t>SEPW1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0.4627702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334">
                <a:tc>
                  <a:txBody>
                    <a:bodyPr/>
                    <a:lstStyle/>
                    <a:p>
                      <a:pPr algn="ctr">
                        <a:lnSpc>
                          <a:spcPct val="106000"/>
                        </a:lnSpc>
                        <a:spcAft>
                          <a:spcPts val="0"/>
                        </a:spcAft>
                      </a:pPr>
                      <a:r>
                        <a:rPr lang="es-ES" sz="1100" dirty="0">
                          <a:effectLst/>
                        </a:rPr>
                        <a:t>MAML3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a:effectLst/>
                        </a:rPr>
                        <a:t>0.4369506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334">
                <a:tc>
                  <a:txBody>
                    <a:bodyPr/>
                    <a:lstStyle/>
                    <a:p>
                      <a:pPr algn="ctr">
                        <a:lnSpc>
                          <a:spcPct val="106000"/>
                        </a:lnSpc>
                        <a:spcAft>
                          <a:spcPts val="0"/>
                        </a:spcAft>
                      </a:pPr>
                      <a:r>
                        <a:rPr lang="es-ES" sz="1100" dirty="0">
                          <a:effectLst/>
                        </a:rPr>
                        <a:t>SEL1L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dirty="0">
                          <a:effectLst/>
                        </a:rPr>
                        <a:t>0.4284124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334">
                <a:tc>
                  <a:txBody>
                    <a:bodyPr/>
                    <a:lstStyle/>
                    <a:p>
                      <a:pPr algn="ctr">
                        <a:lnSpc>
                          <a:spcPct val="106000"/>
                        </a:lnSpc>
                        <a:spcAft>
                          <a:spcPts val="0"/>
                        </a:spcAft>
                      </a:pPr>
                      <a:r>
                        <a:rPr lang="es-ES" sz="1100">
                          <a:effectLst/>
                        </a:rPr>
                        <a:t>GUSBP2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dirty="0">
                          <a:effectLst/>
                        </a:rPr>
                        <a:t>0.4102202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335">
                <a:tc>
                  <a:txBody>
                    <a:bodyPr/>
                    <a:lstStyle/>
                    <a:p>
                      <a:pPr algn="ctr">
                        <a:lnSpc>
                          <a:spcPct val="106000"/>
                        </a:lnSpc>
                        <a:spcAft>
                          <a:spcPts val="0"/>
                        </a:spcAft>
                      </a:pPr>
                      <a:r>
                        <a:rPr lang="es-ES" sz="1100" dirty="0">
                          <a:effectLst/>
                        </a:rPr>
                        <a:t>SEC14L1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6000"/>
                        </a:lnSpc>
                        <a:spcAft>
                          <a:spcPts val="0"/>
                        </a:spcAft>
                      </a:pPr>
                      <a:r>
                        <a:rPr lang="es-ES" sz="1100" dirty="0">
                          <a:effectLst/>
                        </a:rPr>
                        <a:t>0.4060176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CuadroTexto 4"/>
          <p:cNvSpPr txBox="1"/>
          <p:nvPr/>
        </p:nvSpPr>
        <p:spPr>
          <a:xfrm>
            <a:off x="3961122" y="3546764"/>
            <a:ext cx="2022764" cy="369332"/>
          </a:xfrm>
          <a:prstGeom prst="rect">
            <a:avLst/>
          </a:prstGeom>
          <a:noFill/>
        </p:spPr>
        <p:txBody>
          <a:bodyPr wrap="square" rtlCol="0">
            <a:spAutoFit/>
          </a:bodyPr>
          <a:lstStyle/>
          <a:p>
            <a:pPr algn="ctr"/>
            <a:r>
              <a:rPr lang="es-ES" dirty="0" smtClean="0"/>
              <a:t>V. Absoluto</a:t>
            </a:r>
            <a:endParaRPr lang="es-ES" dirty="0"/>
          </a:p>
        </p:txBody>
      </p:sp>
      <p:sp>
        <p:nvSpPr>
          <p:cNvPr id="6" name="CuadroTexto 5"/>
          <p:cNvSpPr txBox="1"/>
          <p:nvPr/>
        </p:nvSpPr>
        <p:spPr>
          <a:xfrm>
            <a:off x="3961122" y="5743616"/>
            <a:ext cx="2022764" cy="369332"/>
          </a:xfrm>
          <a:prstGeom prst="rect">
            <a:avLst/>
          </a:prstGeom>
          <a:noFill/>
        </p:spPr>
        <p:txBody>
          <a:bodyPr wrap="square" rtlCol="0">
            <a:spAutoFit/>
          </a:bodyPr>
          <a:lstStyle/>
          <a:p>
            <a:pPr algn="ctr"/>
            <a:r>
              <a:rPr lang="es-ES" dirty="0" smtClean="0"/>
              <a:t>Promedio</a:t>
            </a:r>
            <a:endParaRPr lang="es-ES" dirty="0"/>
          </a:p>
        </p:txBody>
      </p:sp>
    </p:spTree>
    <p:extLst>
      <p:ext uri="{BB962C8B-B14F-4D97-AF65-F5344CB8AC3E}">
        <p14:creationId xmlns:p14="http://schemas.microsoft.com/office/powerpoint/2010/main" val="2541905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5556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Análisis de enriquecimiento funcional</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822646038"/>
              </p:ext>
            </p:extLst>
          </p:nvPr>
        </p:nvGraphicFramePr>
        <p:xfrm>
          <a:off x="2278823" y="1930400"/>
          <a:ext cx="5393690" cy="1550928"/>
        </p:xfrm>
        <a:graphic>
          <a:graphicData uri="http://schemas.openxmlformats.org/drawingml/2006/table">
            <a:tbl>
              <a:tblPr firstRow="1" firstCol="1" bandRow="1">
                <a:tableStyleId>{5C22544A-7EE6-4342-B048-85BDC9FD1C3A}</a:tableStyleId>
              </a:tblPr>
              <a:tblGrid>
                <a:gridCol w="1203286"/>
                <a:gridCol w="953809"/>
                <a:gridCol w="1078865"/>
                <a:gridCol w="1078865"/>
                <a:gridCol w="1078865"/>
              </a:tblGrid>
              <a:tr h="0">
                <a:tc>
                  <a:txBody>
                    <a:bodyPr/>
                    <a:lstStyle/>
                    <a:p>
                      <a:pPr algn="ctr">
                        <a:lnSpc>
                          <a:spcPct val="106000"/>
                        </a:lnSpc>
                        <a:spcAft>
                          <a:spcPts val="0"/>
                        </a:spcAft>
                      </a:pPr>
                      <a:r>
                        <a:rPr lang="es-ES" sz="1200" cap="all" dirty="0">
                          <a:effectLst/>
                        </a:rPr>
                        <a:t>comparación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basal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4415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3601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her2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3807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4209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luma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4919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3097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lumb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4330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3686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brc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4628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3388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IDC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4740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3276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ilb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3205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29549009"/>
              </p:ext>
            </p:extLst>
          </p:nvPr>
        </p:nvGraphicFramePr>
        <p:xfrm>
          <a:off x="2278823" y="4198728"/>
          <a:ext cx="5393690" cy="1550928"/>
        </p:xfrm>
        <a:graphic>
          <a:graphicData uri="http://schemas.openxmlformats.org/drawingml/2006/table">
            <a:tbl>
              <a:tblPr firstRow="1" firstCol="1" bandRow="1">
                <a:tableStyleId>{5C22544A-7EE6-4342-B048-85BDC9FD1C3A}</a:tableStyleId>
              </a:tblPr>
              <a:tblGrid>
                <a:gridCol w="1175577"/>
                <a:gridCol w="981518"/>
                <a:gridCol w="1078865"/>
                <a:gridCol w="1078865"/>
                <a:gridCol w="1078865"/>
              </a:tblGrid>
              <a:tr h="0">
                <a:tc>
                  <a:txBody>
                    <a:bodyPr/>
                    <a:lstStyle/>
                    <a:p>
                      <a:pPr algn="ctr">
                        <a:lnSpc>
                          <a:spcPct val="106000"/>
                        </a:lnSpc>
                        <a:spcAft>
                          <a:spcPts val="0"/>
                        </a:spcAft>
                      </a:pPr>
                      <a:r>
                        <a:rPr lang="es-ES" sz="1200" cap="all">
                          <a:effectLst/>
                        </a:rPr>
                        <a:t>comparación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basal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4256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3760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183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her2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4428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3588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luma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5023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2993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lumb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4972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3044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brc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4645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3371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IDC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5239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2777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c vs ilb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5506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2510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3862686" y="3655362"/>
            <a:ext cx="2225964" cy="369332"/>
          </a:xfrm>
          <a:prstGeom prst="rect">
            <a:avLst/>
          </a:prstGeom>
          <a:noFill/>
        </p:spPr>
        <p:txBody>
          <a:bodyPr wrap="square" rtlCol="0">
            <a:spAutoFit/>
          </a:bodyPr>
          <a:lstStyle/>
          <a:p>
            <a:pPr algn="ctr"/>
            <a:r>
              <a:rPr lang="es-ES" dirty="0" smtClean="0"/>
              <a:t>V. Absoluto</a:t>
            </a:r>
            <a:endParaRPr lang="es-ES" dirty="0"/>
          </a:p>
        </p:txBody>
      </p:sp>
      <p:sp>
        <p:nvSpPr>
          <p:cNvPr id="6" name="CuadroTexto 5"/>
          <p:cNvSpPr txBox="1"/>
          <p:nvPr/>
        </p:nvSpPr>
        <p:spPr>
          <a:xfrm>
            <a:off x="3862686" y="5923690"/>
            <a:ext cx="2225964" cy="369332"/>
          </a:xfrm>
          <a:prstGeom prst="rect">
            <a:avLst/>
          </a:prstGeom>
          <a:noFill/>
        </p:spPr>
        <p:txBody>
          <a:bodyPr wrap="square" rtlCol="0">
            <a:spAutoFit/>
          </a:bodyPr>
          <a:lstStyle/>
          <a:p>
            <a:pPr algn="ctr"/>
            <a:r>
              <a:rPr lang="es-ES" dirty="0" smtClean="0"/>
              <a:t>Promedio</a:t>
            </a:r>
            <a:endParaRPr lang="es-ES" dirty="0"/>
          </a:p>
        </p:txBody>
      </p:sp>
      <p:sp>
        <p:nvSpPr>
          <p:cNvPr id="7" name="CuadroTexto 6"/>
          <p:cNvSpPr txBox="1"/>
          <p:nvPr/>
        </p:nvSpPr>
        <p:spPr>
          <a:xfrm>
            <a:off x="3026865" y="1387034"/>
            <a:ext cx="3897605" cy="369332"/>
          </a:xfrm>
          <a:prstGeom prst="rect">
            <a:avLst/>
          </a:prstGeom>
          <a:noFill/>
        </p:spPr>
        <p:txBody>
          <a:bodyPr wrap="none" rtlCol="0">
            <a:spAutoFit/>
          </a:bodyPr>
          <a:lstStyle/>
          <a:p>
            <a:pPr algn="ctr"/>
            <a:r>
              <a:rPr lang="es-ES" dirty="0" smtClean="0"/>
              <a:t>Procesos biológicos – Gene </a:t>
            </a:r>
            <a:r>
              <a:rPr lang="es-ES" dirty="0" err="1" smtClean="0"/>
              <a:t>Ontology</a:t>
            </a:r>
            <a:endParaRPr lang="es-ES" dirty="0"/>
          </a:p>
        </p:txBody>
      </p:sp>
    </p:spTree>
    <p:extLst>
      <p:ext uri="{BB962C8B-B14F-4D97-AF65-F5344CB8AC3E}">
        <p14:creationId xmlns:p14="http://schemas.microsoft.com/office/powerpoint/2010/main" val="514038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962398" y="115330"/>
            <a:ext cx="3830595" cy="88144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Revisión sistemática y selección de estudios</a:t>
            </a:r>
            <a:endParaRPr lang="es-ES" dirty="0"/>
          </a:p>
        </p:txBody>
      </p:sp>
      <p:sp>
        <p:nvSpPr>
          <p:cNvPr id="5" name="Rectángulo redondeado 4"/>
          <p:cNvSpPr/>
          <p:nvPr/>
        </p:nvSpPr>
        <p:spPr>
          <a:xfrm>
            <a:off x="3962398" y="1305698"/>
            <a:ext cx="3830595" cy="8732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calidad y normalización de los datos</a:t>
            </a:r>
            <a:endParaRPr lang="es-ES" dirty="0"/>
          </a:p>
        </p:txBody>
      </p:sp>
      <p:sp>
        <p:nvSpPr>
          <p:cNvPr id="6" name="Rectángulo redondeado 5"/>
          <p:cNvSpPr/>
          <p:nvPr/>
        </p:nvSpPr>
        <p:spPr>
          <a:xfrm>
            <a:off x="3962396" y="2487828"/>
            <a:ext cx="3830595" cy="7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metilación diferencial</a:t>
            </a:r>
            <a:endParaRPr lang="es-ES" dirty="0"/>
          </a:p>
        </p:txBody>
      </p:sp>
      <p:sp>
        <p:nvSpPr>
          <p:cNvPr id="8" name="Rectángulo redondeado 7"/>
          <p:cNvSpPr/>
          <p:nvPr/>
        </p:nvSpPr>
        <p:spPr>
          <a:xfrm>
            <a:off x="675596" y="3521672"/>
            <a:ext cx="3286800"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valor absoluto)</a:t>
            </a:r>
            <a:endParaRPr lang="es-ES" dirty="0"/>
          </a:p>
        </p:txBody>
      </p:sp>
      <p:sp>
        <p:nvSpPr>
          <p:cNvPr id="9" name="Rectángulo redondeado 8"/>
          <p:cNvSpPr/>
          <p:nvPr/>
        </p:nvSpPr>
        <p:spPr>
          <a:xfrm>
            <a:off x="7792993" y="3521672"/>
            <a:ext cx="3286897" cy="86497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Anotación (DMR a gen aproximación promedio)</a:t>
            </a:r>
            <a:endParaRPr lang="es-ES" dirty="0"/>
          </a:p>
        </p:txBody>
      </p:sp>
      <p:sp>
        <p:nvSpPr>
          <p:cNvPr id="10" name="Rectángulo redondeado 9"/>
          <p:cNvSpPr/>
          <p:nvPr/>
        </p:nvSpPr>
        <p:spPr>
          <a:xfrm>
            <a:off x="675595" y="4792359"/>
            <a:ext cx="32868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1" name="Rectángulo redondeado 10"/>
          <p:cNvSpPr/>
          <p:nvPr/>
        </p:nvSpPr>
        <p:spPr>
          <a:xfrm>
            <a:off x="675594" y="5964190"/>
            <a:ext cx="3286800" cy="723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2" name="Rectángulo redondeado 11"/>
          <p:cNvSpPr/>
          <p:nvPr/>
        </p:nvSpPr>
        <p:spPr>
          <a:xfrm>
            <a:off x="7792993" y="4792361"/>
            <a:ext cx="3286897"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enriquecimiento</a:t>
            </a:r>
            <a:endParaRPr lang="es-ES" dirty="0"/>
          </a:p>
        </p:txBody>
      </p:sp>
      <p:sp>
        <p:nvSpPr>
          <p:cNvPr id="13" name="Rectángulo redondeado 12"/>
          <p:cNvSpPr/>
          <p:nvPr/>
        </p:nvSpPr>
        <p:spPr>
          <a:xfrm>
            <a:off x="7792993" y="5964193"/>
            <a:ext cx="3286897" cy="72492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Metaanálisis</a:t>
            </a:r>
            <a:r>
              <a:rPr lang="es-ES" dirty="0" smtClean="0"/>
              <a:t> funcional</a:t>
            </a:r>
            <a:endParaRPr lang="es-ES" dirty="0"/>
          </a:p>
        </p:txBody>
      </p:sp>
      <p:sp>
        <p:nvSpPr>
          <p:cNvPr id="14" name="Flecha abajo 13"/>
          <p:cNvSpPr/>
          <p:nvPr/>
        </p:nvSpPr>
        <p:spPr>
          <a:xfrm>
            <a:off x="5461682" y="99677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Flecha abajo 14"/>
          <p:cNvSpPr/>
          <p:nvPr/>
        </p:nvSpPr>
        <p:spPr>
          <a:xfrm>
            <a:off x="5461682" y="2178909"/>
            <a:ext cx="716692" cy="3089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abajo 15"/>
          <p:cNvSpPr/>
          <p:nvPr/>
        </p:nvSpPr>
        <p:spPr>
          <a:xfrm rot="2700000">
            <a:off x="3876585" y="3289182"/>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Flecha abajo 21"/>
          <p:cNvSpPr/>
          <p:nvPr/>
        </p:nvSpPr>
        <p:spPr>
          <a:xfrm rot="18990587">
            <a:off x="7539181" y="3289181"/>
            <a:ext cx="339364" cy="30312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3" name="Flecha abajo 22"/>
          <p:cNvSpPr/>
          <p:nvPr/>
        </p:nvSpPr>
        <p:spPr>
          <a:xfrm>
            <a:off x="1987759"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4" name="Flecha abajo 23"/>
          <p:cNvSpPr/>
          <p:nvPr/>
        </p:nvSpPr>
        <p:spPr>
          <a:xfrm>
            <a:off x="1987757" y="5558474"/>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5" name="Flecha abajo 24"/>
          <p:cNvSpPr/>
          <p:nvPr/>
        </p:nvSpPr>
        <p:spPr>
          <a:xfrm>
            <a:off x="9105204" y="4386641"/>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Flecha abajo 25"/>
          <p:cNvSpPr/>
          <p:nvPr/>
        </p:nvSpPr>
        <p:spPr>
          <a:xfrm>
            <a:off x="9105204" y="5558475"/>
            <a:ext cx="662474" cy="4057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64688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Valor absoluto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753123303"/>
              </p:ext>
            </p:extLst>
          </p:nvPr>
        </p:nvGraphicFramePr>
        <p:xfrm>
          <a:off x="1442660" y="2068946"/>
          <a:ext cx="7066016" cy="969330"/>
        </p:xfrm>
        <a:graphic>
          <a:graphicData uri="http://schemas.openxmlformats.org/drawingml/2006/table">
            <a:tbl>
              <a:tblPr firstRow="1" firstCol="1" bandRow="1">
                <a:tableStyleId>{5C22544A-7EE6-4342-B048-85BDC9FD1C3A}</a:tableStyleId>
              </a:tblPr>
              <a:tblGrid>
                <a:gridCol w="848360"/>
                <a:gridCol w="711200"/>
                <a:gridCol w="775335"/>
                <a:gridCol w="1051560"/>
                <a:gridCol w="1137920"/>
                <a:gridCol w="1215575"/>
                <a:gridCol w="1326066"/>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4468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3357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1895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4647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3357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1892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4648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3357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1107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4645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3359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2033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135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3700928" y="1455639"/>
            <a:ext cx="2547493" cy="523220"/>
          </a:xfrm>
          <a:prstGeom prst="rect">
            <a:avLst/>
          </a:prstGeom>
          <a:noFill/>
        </p:spPr>
        <p:txBody>
          <a:bodyPr wrap="none" rtlCol="0">
            <a:spAutoFit/>
          </a:bodyPr>
          <a:lstStyle/>
          <a:p>
            <a:pPr algn="ctr"/>
            <a:r>
              <a:rPr lang="es-ES" sz="2800" i="1" dirty="0" smtClean="0">
                <a:solidFill>
                  <a:schemeClr val="accent1"/>
                </a:solidFill>
              </a:rPr>
              <a:t>Gene </a:t>
            </a:r>
            <a:r>
              <a:rPr lang="es-ES" sz="2800" i="1" dirty="0" err="1" smtClean="0">
                <a:solidFill>
                  <a:schemeClr val="accent1"/>
                </a:solidFill>
              </a:rPr>
              <a:t>Ontology</a:t>
            </a:r>
            <a:endParaRPr lang="es-ES" sz="2800" i="1" dirty="0">
              <a:solidFill>
                <a:schemeClr val="accent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509868778"/>
              </p:ext>
            </p:extLst>
          </p:nvPr>
        </p:nvGraphicFramePr>
        <p:xfrm>
          <a:off x="1442660" y="3587781"/>
          <a:ext cx="7082504" cy="969330"/>
        </p:xfrm>
        <a:graphic>
          <a:graphicData uri="http://schemas.openxmlformats.org/drawingml/2006/table">
            <a:tbl>
              <a:tblPr firstRow="1" firstCol="1" bandRow="1">
                <a:tableStyleId>{5C22544A-7EE6-4342-B048-85BDC9FD1C3A}</a:tableStyleId>
              </a:tblPr>
              <a:tblGrid>
                <a:gridCol w="866431"/>
                <a:gridCol w="701964"/>
                <a:gridCol w="748145"/>
                <a:gridCol w="988291"/>
                <a:gridCol w="1182254"/>
                <a:gridCol w="1163782"/>
                <a:gridCol w="1431637"/>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988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653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988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653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364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988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653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375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205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52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42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990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651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385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213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52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42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47158647"/>
              </p:ext>
            </p:extLst>
          </p:nvPr>
        </p:nvGraphicFramePr>
        <p:xfrm>
          <a:off x="1442660" y="5041844"/>
          <a:ext cx="7064031" cy="969330"/>
        </p:xfrm>
        <a:graphic>
          <a:graphicData uri="http://schemas.openxmlformats.org/drawingml/2006/table">
            <a:tbl>
              <a:tblPr firstRow="1" firstCol="1" bandRow="1">
                <a:tableStyleId>{5C22544A-7EE6-4342-B048-85BDC9FD1C3A}</a:tableStyleId>
              </a:tblPr>
              <a:tblGrid>
                <a:gridCol w="866431"/>
                <a:gridCol w="720436"/>
                <a:gridCol w="748146"/>
                <a:gridCol w="969818"/>
                <a:gridCol w="1154545"/>
                <a:gridCol w="1237673"/>
                <a:gridCol w="1366982"/>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643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311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257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257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69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643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311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272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72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30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CuadroTexto 7"/>
          <p:cNvSpPr txBox="1"/>
          <p:nvPr/>
        </p:nvSpPr>
        <p:spPr>
          <a:xfrm>
            <a:off x="3897906" y="3128362"/>
            <a:ext cx="2153538" cy="369332"/>
          </a:xfrm>
          <a:prstGeom prst="rect">
            <a:avLst/>
          </a:prstGeom>
          <a:noFill/>
        </p:spPr>
        <p:txBody>
          <a:bodyPr wrap="none" rtlCol="0">
            <a:spAutoFit/>
          </a:bodyPr>
          <a:lstStyle/>
          <a:p>
            <a:pPr algn="ctr"/>
            <a:r>
              <a:rPr lang="es-ES" dirty="0" smtClean="0"/>
              <a:t>Procesos biológicos</a:t>
            </a:r>
            <a:endParaRPr lang="es-ES" dirty="0"/>
          </a:p>
        </p:txBody>
      </p:sp>
      <p:sp>
        <p:nvSpPr>
          <p:cNvPr id="9" name="CuadroTexto 8"/>
          <p:cNvSpPr txBox="1"/>
          <p:nvPr/>
        </p:nvSpPr>
        <p:spPr>
          <a:xfrm>
            <a:off x="3711351" y="4582425"/>
            <a:ext cx="2526654" cy="369332"/>
          </a:xfrm>
          <a:prstGeom prst="rect">
            <a:avLst/>
          </a:prstGeom>
          <a:noFill/>
        </p:spPr>
        <p:txBody>
          <a:bodyPr wrap="none" rtlCol="0">
            <a:spAutoFit/>
          </a:bodyPr>
          <a:lstStyle/>
          <a:p>
            <a:pPr algn="ctr"/>
            <a:r>
              <a:rPr lang="es-ES" dirty="0" smtClean="0"/>
              <a:t>Funciones moleculares</a:t>
            </a:r>
            <a:endParaRPr lang="es-ES" dirty="0"/>
          </a:p>
        </p:txBody>
      </p:sp>
      <p:sp>
        <p:nvSpPr>
          <p:cNvPr id="10" name="CuadroTexto 9"/>
          <p:cNvSpPr txBox="1"/>
          <p:nvPr/>
        </p:nvSpPr>
        <p:spPr>
          <a:xfrm>
            <a:off x="3683298" y="6036489"/>
            <a:ext cx="2582759" cy="369332"/>
          </a:xfrm>
          <a:prstGeom prst="rect">
            <a:avLst/>
          </a:prstGeom>
          <a:noFill/>
        </p:spPr>
        <p:txBody>
          <a:bodyPr wrap="none" rtlCol="0">
            <a:spAutoFit/>
          </a:bodyPr>
          <a:lstStyle/>
          <a:p>
            <a:pPr algn="ctr"/>
            <a:r>
              <a:rPr lang="es-ES" dirty="0" smtClean="0"/>
              <a:t>Componentes celulares</a:t>
            </a:r>
            <a:endParaRPr lang="es-ES" dirty="0"/>
          </a:p>
        </p:txBody>
      </p:sp>
    </p:spTree>
    <p:extLst>
      <p:ext uri="{BB962C8B-B14F-4D97-AF65-F5344CB8AC3E}">
        <p14:creationId xmlns:p14="http://schemas.microsoft.com/office/powerpoint/2010/main" val="3958887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Valor absoluto</a:t>
            </a:r>
            <a:endParaRPr lang="es-ES" dirty="0"/>
          </a:p>
        </p:txBody>
      </p:sp>
      <p:sp>
        <p:nvSpPr>
          <p:cNvPr id="5" name="CuadroTexto 4"/>
          <p:cNvSpPr txBox="1"/>
          <p:nvPr/>
        </p:nvSpPr>
        <p:spPr>
          <a:xfrm>
            <a:off x="3629596" y="1455639"/>
            <a:ext cx="2690160" cy="523220"/>
          </a:xfrm>
          <a:prstGeom prst="rect">
            <a:avLst/>
          </a:prstGeom>
          <a:noFill/>
        </p:spPr>
        <p:txBody>
          <a:bodyPr wrap="none" rtlCol="0">
            <a:spAutoFit/>
          </a:bodyPr>
          <a:lstStyle/>
          <a:p>
            <a:pPr algn="ctr"/>
            <a:r>
              <a:rPr lang="es-ES" sz="2800" i="1" dirty="0" smtClean="0">
                <a:solidFill>
                  <a:schemeClr val="accent1"/>
                </a:solidFill>
              </a:rPr>
              <a:t>KEGG </a:t>
            </a:r>
            <a:r>
              <a:rPr lang="es-ES" sz="2800" i="1" dirty="0" err="1" smtClean="0">
                <a:solidFill>
                  <a:schemeClr val="accent1"/>
                </a:solidFill>
              </a:rPr>
              <a:t>Pathways</a:t>
            </a:r>
            <a:endParaRPr lang="es-ES" sz="2800" i="1" dirty="0">
              <a:solidFill>
                <a:schemeClr val="accent1"/>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2182056592"/>
              </p:ext>
            </p:extLst>
          </p:nvPr>
        </p:nvGraphicFramePr>
        <p:xfrm>
          <a:off x="1158621" y="2824898"/>
          <a:ext cx="7643633" cy="1562374"/>
        </p:xfrm>
        <a:graphic>
          <a:graphicData uri="http://schemas.openxmlformats.org/drawingml/2006/table">
            <a:tbl>
              <a:tblPr firstRow="1" firstCol="1" bandRow="1">
                <a:tableStyleId>{5C22544A-7EE6-4342-B048-85BDC9FD1C3A}</a:tableStyleId>
              </a:tblPr>
              <a:tblGrid>
                <a:gridCol w="918563"/>
                <a:gridCol w="770053"/>
                <a:gridCol w="839495"/>
                <a:gridCol w="1138578"/>
                <a:gridCol w="1226756"/>
                <a:gridCol w="1350092"/>
                <a:gridCol w="1400096"/>
              </a:tblGrid>
              <a:tr h="33485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sig.lor.over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dirty="0">
                          <a:effectLst/>
                        </a:rPr>
                        <a:t>DL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191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70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70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73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19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22741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Promedio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988898245"/>
              </p:ext>
            </p:extLst>
          </p:nvPr>
        </p:nvGraphicFramePr>
        <p:xfrm>
          <a:off x="1442660" y="2068946"/>
          <a:ext cx="7066016" cy="969330"/>
        </p:xfrm>
        <a:graphic>
          <a:graphicData uri="http://schemas.openxmlformats.org/drawingml/2006/table">
            <a:tbl>
              <a:tblPr firstRow="1" firstCol="1" bandRow="1">
                <a:tableStyleId>{5C22544A-7EE6-4342-B048-85BDC9FD1C3A}</a:tableStyleId>
              </a:tblPr>
              <a:tblGrid>
                <a:gridCol w="848360"/>
                <a:gridCol w="711200"/>
                <a:gridCol w="775335"/>
                <a:gridCol w="1051560"/>
                <a:gridCol w="1137920"/>
                <a:gridCol w="1215575"/>
                <a:gridCol w="1326066"/>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4939</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3069</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2798</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1428</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314</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225</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4939</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3069</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2798</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1432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317</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227</a:t>
                      </a:r>
                    </a:p>
                  </a:txBody>
                  <a:tcPr marL="68580" marR="68580" marT="0" marB="0"/>
                </a:tc>
              </a:tr>
              <a:tr h="0">
                <a:tc>
                  <a:txBody>
                    <a:bodyPr/>
                    <a:lstStyle/>
                    <a:p>
                      <a:pPr algn="ctr">
                        <a:lnSpc>
                          <a:spcPct val="106000"/>
                        </a:lnSpc>
                        <a:spcAft>
                          <a:spcPts val="0"/>
                        </a:spcAft>
                      </a:pPr>
                      <a:r>
                        <a:rPr lang="es-ES" sz="12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4939</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3069</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2804</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1440</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317</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226</a:t>
                      </a:r>
                    </a:p>
                  </a:txBody>
                  <a:tcPr marL="68580" marR="68580" marT="0" marB="0"/>
                </a:tc>
              </a:tr>
              <a:tr h="0">
                <a:tc>
                  <a:txBody>
                    <a:bodyPr/>
                    <a:lstStyle/>
                    <a:p>
                      <a:pPr algn="ctr">
                        <a:lnSpc>
                          <a:spcPct val="106000"/>
                        </a:lnSpc>
                        <a:spcAft>
                          <a:spcPts val="0"/>
                        </a:spcAft>
                      </a:pPr>
                      <a:r>
                        <a:rPr lang="es-ES" sz="12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4939</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3069</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2817</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1447</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316</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227</a:t>
                      </a:r>
                    </a:p>
                  </a:txBody>
                  <a:tcPr marL="68580" marR="68580" marT="0" marB="0"/>
                </a:tc>
              </a:tr>
            </a:tbl>
          </a:graphicData>
        </a:graphic>
      </p:graphicFrame>
      <p:sp>
        <p:nvSpPr>
          <p:cNvPr id="5" name="CuadroTexto 4"/>
          <p:cNvSpPr txBox="1"/>
          <p:nvPr/>
        </p:nvSpPr>
        <p:spPr>
          <a:xfrm>
            <a:off x="3700928" y="1455639"/>
            <a:ext cx="2547493" cy="523220"/>
          </a:xfrm>
          <a:prstGeom prst="rect">
            <a:avLst/>
          </a:prstGeom>
          <a:noFill/>
        </p:spPr>
        <p:txBody>
          <a:bodyPr wrap="none" rtlCol="0">
            <a:spAutoFit/>
          </a:bodyPr>
          <a:lstStyle/>
          <a:p>
            <a:pPr algn="ctr"/>
            <a:r>
              <a:rPr lang="es-ES" sz="2800" i="1" dirty="0" smtClean="0">
                <a:solidFill>
                  <a:schemeClr val="accent1"/>
                </a:solidFill>
              </a:rPr>
              <a:t>Gene </a:t>
            </a:r>
            <a:r>
              <a:rPr lang="es-ES" sz="2800" i="1" dirty="0" err="1" smtClean="0">
                <a:solidFill>
                  <a:schemeClr val="accent1"/>
                </a:solidFill>
              </a:rPr>
              <a:t>Ontology</a:t>
            </a:r>
            <a:endParaRPr lang="es-ES" sz="2800" i="1" dirty="0">
              <a:solidFill>
                <a:schemeClr val="accent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724470473"/>
              </p:ext>
            </p:extLst>
          </p:nvPr>
        </p:nvGraphicFramePr>
        <p:xfrm>
          <a:off x="1442660" y="3587781"/>
          <a:ext cx="7082504" cy="969330"/>
        </p:xfrm>
        <a:graphic>
          <a:graphicData uri="http://schemas.openxmlformats.org/drawingml/2006/table">
            <a:tbl>
              <a:tblPr firstRow="1" firstCol="1" bandRow="1">
                <a:tableStyleId>{5C22544A-7EE6-4342-B048-85BDC9FD1C3A}</a:tableStyleId>
              </a:tblPr>
              <a:tblGrid>
                <a:gridCol w="866431"/>
                <a:gridCol w="701964"/>
                <a:gridCol w="748145"/>
                <a:gridCol w="988291"/>
                <a:gridCol w="1182254"/>
                <a:gridCol w="1163782"/>
                <a:gridCol w="1431637"/>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1030</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611</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570</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301</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29</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26</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1030</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611</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570</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299</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29</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25</a:t>
                      </a:r>
                    </a:p>
                  </a:txBody>
                  <a:tcPr marL="68580" marR="68580" marT="0" marB="0"/>
                </a:tc>
              </a:tr>
              <a:tr h="0">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1030</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611</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570</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301</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29</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26</a:t>
                      </a:r>
                    </a:p>
                  </a:txBody>
                  <a:tcPr marL="68580" marR="68580" marT="0" marB="0"/>
                </a:tc>
              </a:tr>
              <a:tr h="0">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1030</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611</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570</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301</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29</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28</a:t>
                      </a: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913041931"/>
              </p:ext>
            </p:extLst>
          </p:nvPr>
        </p:nvGraphicFramePr>
        <p:xfrm>
          <a:off x="1442660" y="5041844"/>
          <a:ext cx="7064031" cy="969330"/>
        </p:xfrm>
        <a:graphic>
          <a:graphicData uri="http://schemas.openxmlformats.org/drawingml/2006/table">
            <a:tbl>
              <a:tblPr firstRow="1" firstCol="1" bandRow="1">
                <a:tableStyleId>{5C22544A-7EE6-4342-B048-85BDC9FD1C3A}</a:tableStyleId>
              </a:tblPr>
              <a:tblGrid>
                <a:gridCol w="866431"/>
                <a:gridCol w="720436"/>
                <a:gridCol w="748146"/>
                <a:gridCol w="969818"/>
                <a:gridCol w="1154545"/>
                <a:gridCol w="1237673"/>
                <a:gridCol w="1366982"/>
              </a:tblGrid>
              <a:tr h="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a:effectLst/>
                        </a:rPr>
                        <a:t>SIG.LOR.UNDER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713</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242</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458</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100</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67</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24</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713</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242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458</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67</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24</a:t>
                      </a:r>
                    </a:p>
                  </a:txBody>
                  <a:tcPr marL="68580" marR="68580" marT="0" marB="0"/>
                </a:tc>
              </a:tr>
              <a:tr h="0">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713</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242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458</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103</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67</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24</a:t>
                      </a:r>
                    </a:p>
                  </a:txBody>
                  <a:tcPr marL="68580" marR="68580" marT="0" marB="0"/>
                </a:tc>
              </a:tr>
              <a:tr h="0">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713</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242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458</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103</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67</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24</a:t>
                      </a:r>
                    </a:p>
                  </a:txBody>
                  <a:tcPr marL="68580" marR="68580" marT="0" marB="0"/>
                </a:tc>
              </a:tr>
            </a:tbl>
          </a:graphicData>
        </a:graphic>
      </p:graphicFrame>
      <p:sp>
        <p:nvSpPr>
          <p:cNvPr id="8" name="CuadroTexto 7"/>
          <p:cNvSpPr txBox="1"/>
          <p:nvPr/>
        </p:nvSpPr>
        <p:spPr>
          <a:xfrm>
            <a:off x="3897906" y="3128362"/>
            <a:ext cx="2153538" cy="369332"/>
          </a:xfrm>
          <a:prstGeom prst="rect">
            <a:avLst/>
          </a:prstGeom>
          <a:noFill/>
        </p:spPr>
        <p:txBody>
          <a:bodyPr wrap="none" rtlCol="0">
            <a:spAutoFit/>
          </a:bodyPr>
          <a:lstStyle/>
          <a:p>
            <a:pPr algn="ctr"/>
            <a:r>
              <a:rPr lang="es-ES" dirty="0" smtClean="0"/>
              <a:t>Procesos biológicos</a:t>
            </a:r>
            <a:endParaRPr lang="es-ES" dirty="0"/>
          </a:p>
        </p:txBody>
      </p:sp>
      <p:sp>
        <p:nvSpPr>
          <p:cNvPr id="9" name="CuadroTexto 8"/>
          <p:cNvSpPr txBox="1"/>
          <p:nvPr/>
        </p:nvSpPr>
        <p:spPr>
          <a:xfrm>
            <a:off x="3711351" y="4582425"/>
            <a:ext cx="2526654" cy="369332"/>
          </a:xfrm>
          <a:prstGeom prst="rect">
            <a:avLst/>
          </a:prstGeom>
          <a:noFill/>
        </p:spPr>
        <p:txBody>
          <a:bodyPr wrap="none" rtlCol="0">
            <a:spAutoFit/>
          </a:bodyPr>
          <a:lstStyle/>
          <a:p>
            <a:pPr algn="ctr"/>
            <a:r>
              <a:rPr lang="es-ES" dirty="0" smtClean="0"/>
              <a:t>Funciones moleculares</a:t>
            </a:r>
            <a:endParaRPr lang="es-ES" dirty="0"/>
          </a:p>
        </p:txBody>
      </p:sp>
      <p:sp>
        <p:nvSpPr>
          <p:cNvPr id="10" name="CuadroTexto 9"/>
          <p:cNvSpPr txBox="1"/>
          <p:nvPr/>
        </p:nvSpPr>
        <p:spPr>
          <a:xfrm>
            <a:off x="3683298" y="6036489"/>
            <a:ext cx="2582759" cy="369332"/>
          </a:xfrm>
          <a:prstGeom prst="rect">
            <a:avLst/>
          </a:prstGeom>
          <a:noFill/>
        </p:spPr>
        <p:txBody>
          <a:bodyPr wrap="none" rtlCol="0">
            <a:spAutoFit/>
          </a:bodyPr>
          <a:lstStyle/>
          <a:p>
            <a:pPr algn="ctr"/>
            <a:r>
              <a:rPr lang="es-ES" dirty="0" smtClean="0"/>
              <a:t>Componentes celulares</a:t>
            </a:r>
            <a:endParaRPr lang="es-ES" dirty="0"/>
          </a:p>
        </p:txBody>
      </p:sp>
    </p:spTree>
    <p:extLst>
      <p:ext uri="{BB962C8B-B14F-4D97-AF65-F5344CB8AC3E}">
        <p14:creationId xmlns:p14="http://schemas.microsoft.com/office/powerpoint/2010/main" val="270145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Introducción</a:t>
            </a:r>
            <a:endParaRPr lang="es-ES" dirty="0"/>
          </a:p>
        </p:txBody>
      </p:sp>
      <p:sp>
        <p:nvSpPr>
          <p:cNvPr id="5" name="Marcador de contenido 4"/>
          <p:cNvSpPr>
            <a:spLocks noGrp="1"/>
          </p:cNvSpPr>
          <p:nvPr>
            <p:ph idx="1"/>
          </p:nvPr>
        </p:nvSpPr>
        <p:spPr/>
        <p:txBody>
          <a:bodyPr>
            <a:normAutofit/>
          </a:bodyPr>
          <a:lstStyle/>
          <a:p>
            <a:r>
              <a:rPr lang="es-ES" sz="3200" dirty="0" smtClean="0"/>
              <a:t>Cáncer y cáncer de mama</a:t>
            </a:r>
          </a:p>
          <a:p>
            <a:r>
              <a:rPr lang="es-ES" sz="3200" dirty="0" smtClean="0"/>
              <a:t>La </a:t>
            </a:r>
            <a:r>
              <a:rPr lang="es-ES" sz="3200" dirty="0" err="1" smtClean="0"/>
              <a:t>epigenética</a:t>
            </a:r>
            <a:endParaRPr lang="es-ES" sz="3200" dirty="0"/>
          </a:p>
        </p:txBody>
      </p:sp>
    </p:spTree>
    <p:extLst>
      <p:ext uri="{BB962C8B-B14F-4D97-AF65-F5344CB8AC3E}">
        <p14:creationId xmlns:p14="http://schemas.microsoft.com/office/powerpoint/2010/main" val="3071460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Promedio</a:t>
            </a:r>
            <a:endParaRPr lang="es-ES" dirty="0"/>
          </a:p>
        </p:txBody>
      </p:sp>
      <p:sp>
        <p:nvSpPr>
          <p:cNvPr id="5" name="CuadroTexto 4"/>
          <p:cNvSpPr txBox="1"/>
          <p:nvPr/>
        </p:nvSpPr>
        <p:spPr>
          <a:xfrm>
            <a:off x="3629596" y="1455639"/>
            <a:ext cx="2690160" cy="523220"/>
          </a:xfrm>
          <a:prstGeom prst="rect">
            <a:avLst/>
          </a:prstGeom>
          <a:noFill/>
        </p:spPr>
        <p:txBody>
          <a:bodyPr wrap="none" rtlCol="0">
            <a:spAutoFit/>
          </a:bodyPr>
          <a:lstStyle/>
          <a:p>
            <a:pPr algn="ctr"/>
            <a:r>
              <a:rPr lang="es-ES" sz="2800" i="1" dirty="0" smtClean="0">
                <a:solidFill>
                  <a:schemeClr val="accent1"/>
                </a:solidFill>
              </a:rPr>
              <a:t>KEGG </a:t>
            </a:r>
            <a:r>
              <a:rPr lang="es-ES" sz="2800" i="1" dirty="0" err="1" smtClean="0">
                <a:solidFill>
                  <a:schemeClr val="accent1"/>
                </a:solidFill>
              </a:rPr>
              <a:t>Pathways</a:t>
            </a:r>
            <a:endParaRPr lang="es-ES" sz="2800" i="1" dirty="0">
              <a:solidFill>
                <a:schemeClr val="accent1"/>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207042152"/>
              </p:ext>
            </p:extLst>
          </p:nvPr>
        </p:nvGraphicFramePr>
        <p:xfrm>
          <a:off x="1158621" y="2824898"/>
          <a:ext cx="7643633" cy="1562374"/>
        </p:xfrm>
        <a:graphic>
          <a:graphicData uri="http://schemas.openxmlformats.org/drawingml/2006/table">
            <a:tbl>
              <a:tblPr firstRow="1" firstCol="1" bandRow="1">
                <a:tableStyleId>{5C22544A-7EE6-4342-B048-85BDC9FD1C3A}</a:tableStyleId>
              </a:tblPr>
              <a:tblGrid>
                <a:gridCol w="918563"/>
                <a:gridCol w="770053"/>
                <a:gridCol w="839495"/>
                <a:gridCol w="1138578"/>
                <a:gridCol w="1226756"/>
                <a:gridCol w="1350092"/>
                <a:gridCol w="1400096"/>
              </a:tblGrid>
              <a:tr h="334850">
                <a:tc>
                  <a:txBody>
                    <a:bodyPr/>
                    <a:lstStyle/>
                    <a:p>
                      <a:pPr algn="ctr">
                        <a:lnSpc>
                          <a:spcPct val="106000"/>
                        </a:lnSpc>
                        <a:spcAft>
                          <a:spcPts val="0"/>
                        </a:spcAft>
                      </a:pPr>
                      <a:r>
                        <a:rPr lang="es-ES" sz="1200" cap="all" dirty="0" err="1">
                          <a:effectLst/>
                        </a:rPr>
                        <a:t>MOdelo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sig.over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sig.under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dirty="0" err="1">
                          <a:effectLst/>
                        </a:rPr>
                        <a:t>sig.lor.over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sig.lor.under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a:effectLst/>
                        </a:rPr>
                        <a:t>DL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dirty="0">
                          <a:effectLst/>
                          <a:latin typeface="+mn-lt"/>
                          <a:ea typeface="Calibri" panose="020F0502020204030204" pitchFamily="34" charset="0"/>
                          <a:cs typeface="Times New Roman" panose="02020603050405020304" pitchFamily="18" charset="0"/>
                        </a:rPr>
                        <a:t>212</a:t>
                      </a:r>
                      <a:endParaRPr lang="es-ES"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90</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121</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42</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1</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r>
              <a:tr h="306881">
                <a:tc>
                  <a:txBody>
                    <a:bodyPr/>
                    <a:lstStyle/>
                    <a:p>
                      <a:pPr algn="ctr">
                        <a:lnSpc>
                          <a:spcPct val="106000"/>
                        </a:lnSpc>
                        <a:spcAft>
                          <a:spcPts val="0"/>
                        </a:spcAft>
                      </a:pPr>
                      <a:r>
                        <a:rPr lang="es-ES" sz="1100" cap="all">
                          <a:effectLst/>
                        </a:rPr>
                        <a:t>HE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212</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90</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121</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a:t>
                      </a:r>
                    </a:p>
                  </a:txBody>
                  <a:tcPr marL="68580" marR="68580" marT="0" marB="0"/>
                </a:tc>
              </a:tr>
              <a:tr h="306881">
                <a:tc>
                  <a:txBody>
                    <a:bodyPr/>
                    <a:lstStyle/>
                    <a:p>
                      <a:pPr algn="ctr">
                        <a:lnSpc>
                          <a:spcPct val="106000"/>
                        </a:lnSpc>
                        <a:spcAft>
                          <a:spcPts val="0"/>
                        </a:spcAft>
                      </a:pPr>
                      <a:r>
                        <a:rPr lang="es-ES" sz="1100" cap="all">
                          <a:effectLst/>
                        </a:rPr>
                        <a:t>HS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212</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90</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122</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42</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1</a:t>
                      </a:r>
                    </a:p>
                  </a:txBody>
                  <a:tcPr marL="68580" marR="68580" marT="0" marB="0"/>
                </a:tc>
              </a:tr>
              <a:tr h="306881">
                <a:tc>
                  <a:txBody>
                    <a:bodyPr/>
                    <a:lstStyle/>
                    <a:p>
                      <a:pPr algn="ctr">
                        <a:lnSpc>
                          <a:spcPct val="106000"/>
                        </a:lnSpc>
                        <a:spcAft>
                          <a:spcPts val="0"/>
                        </a:spcAft>
                      </a:pPr>
                      <a:r>
                        <a:rPr lang="es-ES" sz="1100" cap="all">
                          <a:effectLst/>
                        </a:rPr>
                        <a:t>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cap="all">
                          <a:effectLst/>
                          <a:latin typeface="+mn-lt"/>
                          <a:ea typeface="Calibri" panose="020F0502020204030204" pitchFamily="34" charset="0"/>
                          <a:cs typeface="Times New Roman" panose="02020603050405020304" pitchFamily="18" charset="0"/>
                        </a:rPr>
                        <a:t>212</a:t>
                      </a:r>
                      <a:endParaRPr lang="es-ES" sz="12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90</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123</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43</a:t>
                      </a:r>
                    </a:p>
                  </a:txBody>
                  <a:tcPr marL="68580" marR="68580" marT="0" marB="0"/>
                </a:tc>
                <a:tc>
                  <a:txBody>
                    <a:bodyPr/>
                    <a:lstStyle/>
                    <a:p>
                      <a:pPr algn="ctr">
                        <a:lnSpc>
                          <a:spcPct val="106000"/>
                        </a:lnSpc>
                        <a:spcAft>
                          <a:spcPts val="0"/>
                        </a:spcAft>
                      </a:pPr>
                      <a:r>
                        <a:rPr lang="es-ES" sz="1200" b="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6000"/>
                        </a:lnSpc>
                        <a:spcAft>
                          <a:spcPts val="0"/>
                        </a:spcAft>
                      </a:pPr>
                      <a:r>
                        <a:rPr lang="es-ES" sz="1200" b="0" dirty="0">
                          <a:effectLst/>
                          <a:latin typeface="+mn-lt"/>
                          <a:ea typeface="Calibri" panose="020F0502020204030204" pitchFamily="34" charset="0"/>
                          <a:cs typeface="Times New Roman" panose="02020603050405020304" pitchFamily="18" charset="0"/>
                        </a:rPr>
                        <a:t>1</a:t>
                      </a:r>
                    </a:p>
                  </a:txBody>
                  <a:tcPr marL="68580" marR="68580" marT="0" marB="0"/>
                </a:tc>
              </a:tr>
            </a:tbl>
          </a:graphicData>
        </a:graphic>
      </p:graphicFrame>
    </p:spTree>
    <p:extLst>
      <p:ext uri="{BB962C8B-B14F-4D97-AF65-F5344CB8AC3E}">
        <p14:creationId xmlns:p14="http://schemas.microsoft.com/office/powerpoint/2010/main" val="3617234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Valor absoluto</a:t>
            </a:r>
            <a:br>
              <a:rPr lang="es-ES" dirty="0" smtClean="0"/>
            </a:br>
            <a:r>
              <a:rPr lang="es-ES" dirty="0" smtClean="0"/>
              <a:t>Niveles de resultados </a:t>
            </a:r>
            <a:r>
              <a:rPr lang="es-ES" dirty="0" err="1" smtClean="0"/>
              <a:t>pb</a:t>
            </a:r>
            <a:endParaRPr lang="es-ES" dirty="0"/>
          </a:p>
        </p:txBody>
      </p:sp>
      <p:graphicFrame>
        <p:nvGraphicFramePr>
          <p:cNvPr id="6" name="Tabla 5"/>
          <p:cNvGraphicFramePr>
            <a:graphicFrameLocks noGrp="1"/>
          </p:cNvGraphicFramePr>
          <p:nvPr/>
        </p:nvGraphicFramePr>
        <p:xfrm>
          <a:off x="676705" y="1930400"/>
          <a:ext cx="8597297" cy="4393569"/>
        </p:xfrm>
        <a:graphic>
          <a:graphicData uri="http://schemas.openxmlformats.org/drawingml/2006/table">
            <a:tbl>
              <a:tblPr firstRow="1" firstCol="1" bandRow="1">
                <a:tableStyleId>{5C22544A-7EE6-4342-B048-85BDC9FD1C3A}</a:tableStyleId>
              </a:tblPr>
              <a:tblGrid>
                <a:gridCol w="859667"/>
                <a:gridCol w="1380372"/>
                <a:gridCol w="896983"/>
                <a:gridCol w="1027612"/>
                <a:gridCol w="862148"/>
                <a:gridCol w="670560"/>
                <a:gridCol w="766355"/>
                <a:gridCol w="661851"/>
                <a:gridCol w="611455"/>
                <a:gridCol w="860294"/>
              </a:tblGrid>
              <a:tr h="127260">
                <a:tc>
                  <a:txBody>
                    <a:bodyPr/>
                    <a:lstStyle/>
                    <a:p>
                      <a:pPr algn="ctr">
                        <a:lnSpc>
                          <a:spcPct val="106000"/>
                        </a:lnSpc>
                        <a:spcAft>
                          <a:spcPts val="0"/>
                        </a:spcAft>
                      </a:pPr>
                      <a:r>
                        <a:rPr lang="es-ES" sz="800" cap="all" dirty="0">
                          <a:effectLst/>
                        </a:rPr>
                        <a:t>ID</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nombre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lower_bound</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dirty="0" err="1">
                          <a:effectLst/>
                        </a:rPr>
                        <a:t>summary_LOR</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upper_bound</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pvalor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p.ajust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QE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QEp</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SE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dirty="0">
                          <a:effectLst/>
                        </a:rPr>
                        <a:t>GO:0007221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positive </a:t>
                      </a:r>
                      <a:r>
                        <a:rPr lang="es-ES" sz="800" dirty="0" err="1">
                          <a:effectLst/>
                        </a:rPr>
                        <a:t>regulation</a:t>
                      </a:r>
                      <a:r>
                        <a:rPr lang="es-ES" sz="800" dirty="0">
                          <a:effectLst/>
                        </a:rPr>
                        <a:t> of </a:t>
                      </a:r>
                      <a:r>
                        <a:rPr lang="es-ES" sz="800" dirty="0" err="1">
                          <a:effectLst/>
                        </a:rPr>
                        <a:t>transcription</a:t>
                      </a:r>
                      <a:r>
                        <a:rPr lang="es-ES" sz="800" dirty="0">
                          <a:effectLst/>
                        </a:rPr>
                        <a:t> of </a:t>
                      </a:r>
                      <a:r>
                        <a:rPr lang="es-ES" sz="800" dirty="0" err="1">
                          <a:effectLst/>
                        </a:rPr>
                        <a:t>Notch</a:t>
                      </a:r>
                      <a:r>
                        <a:rPr lang="es-ES" sz="800" dirty="0">
                          <a:effectLst/>
                        </a:rPr>
                        <a:t> receptor target</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1.045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1.387</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1.729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6.319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0.388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572671">
                <a:tc>
                  <a:txBody>
                    <a:bodyPr/>
                    <a:lstStyle/>
                    <a:p>
                      <a:pPr algn="ctr">
                        <a:lnSpc>
                          <a:spcPct val="106000"/>
                        </a:lnSpc>
                        <a:spcAft>
                          <a:spcPts val="0"/>
                        </a:spcAft>
                      </a:pPr>
                      <a:r>
                        <a:rPr lang="es-ES" sz="800" cap="all">
                          <a:effectLst/>
                        </a:rPr>
                        <a:t>GO:1905007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positive </a:t>
                      </a:r>
                      <a:r>
                        <a:rPr lang="es-ES" sz="800" dirty="0" err="1">
                          <a:effectLst/>
                        </a:rPr>
                        <a:t>regulation</a:t>
                      </a:r>
                      <a:r>
                        <a:rPr lang="es-ES" sz="800" dirty="0">
                          <a:effectLst/>
                        </a:rPr>
                        <a:t> of </a:t>
                      </a:r>
                      <a:r>
                        <a:rPr lang="es-ES" sz="800" dirty="0" err="1">
                          <a:effectLst/>
                        </a:rPr>
                        <a:t>epithelial</a:t>
                      </a:r>
                      <a:r>
                        <a:rPr lang="es-ES" sz="800" dirty="0">
                          <a:effectLst/>
                        </a:rPr>
                        <a:t> to </a:t>
                      </a:r>
                      <a:r>
                        <a:rPr lang="es-ES" sz="800" dirty="0" err="1">
                          <a:effectLst/>
                        </a:rPr>
                        <a:t>mesenchymal</a:t>
                      </a:r>
                      <a:r>
                        <a:rPr lang="es-ES" sz="800" dirty="0">
                          <a:effectLst/>
                        </a:rPr>
                        <a:t> </a:t>
                      </a:r>
                      <a:r>
                        <a:rPr lang="es-ES" sz="800" dirty="0" err="1">
                          <a:effectLst/>
                        </a:rPr>
                        <a:t>transition</a:t>
                      </a:r>
                      <a:r>
                        <a:rPr lang="es-ES" sz="800" dirty="0">
                          <a:effectLst/>
                        </a:rPr>
                        <a:t> </a:t>
                      </a:r>
                      <a:r>
                        <a:rPr lang="es-ES" sz="800" dirty="0" err="1">
                          <a:effectLst/>
                        </a:rPr>
                        <a:t>involved</a:t>
                      </a:r>
                      <a:r>
                        <a:rPr lang="es-ES" sz="800" dirty="0">
                          <a:effectLst/>
                        </a:rPr>
                        <a:t> in </a:t>
                      </a:r>
                      <a:r>
                        <a:rPr lang="es-ES" sz="800" dirty="0" err="1">
                          <a:effectLst/>
                        </a:rPr>
                        <a:t>endocardial</a:t>
                      </a:r>
                      <a:r>
                        <a:rPr lang="es-ES" sz="800" dirty="0">
                          <a:effectLst/>
                        </a:rPr>
                        <a:t> </a:t>
                      </a:r>
                      <a:r>
                        <a:rPr lang="es-ES" sz="800" dirty="0" err="1">
                          <a:effectLst/>
                        </a:rPr>
                        <a:t>cushion</a:t>
                      </a:r>
                      <a:r>
                        <a:rPr lang="es-ES" sz="800" dirty="0">
                          <a:effectLst/>
                        </a:rPr>
                        <a:t> </a:t>
                      </a:r>
                      <a:r>
                        <a:rPr lang="es-ES" sz="800" dirty="0" err="1">
                          <a:effectLst/>
                        </a:rPr>
                        <a:t>formation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0.914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1.362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1.809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17.723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0.228</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GO:0010519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negative regulation of phospholipase activity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0.686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0.975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1.265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1.185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0.978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0.148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a:effectLst/>
                        </a:rPr>
                        <a:t>GO:0060573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cell fate specification involved in pattern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0.836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1.103</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2.451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0.874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a:effectLst/>
                        </a:rPr>
                        <a:t>GO:0043652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engulfment of apoptotic cell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0.772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1.034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2.775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a:effectLst/>
                        </a:rPr>
                        <a:t>GO:0060581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cell fate commitment involved in pattern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0.446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0.66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0.873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2.224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0.898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GO:0051006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positive regulation of lipoprotein lipase activity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5.814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0.444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0.125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GO:0007501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mesodermal cell fate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0.186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21.704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0.001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a:effectLst/>
                        </a:rPr>
                        <a:t>GO:0030011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maintenance of cell polarity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0.759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0.494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GO:0038169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somatostatin receptor signaling pathway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8.868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GO:0038170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somatostatin signaling pathway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8.868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0.181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GO:0051893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focal adhesion assembly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0.741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20.323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0.104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GO:0090109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cell-substrate junction assembly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0.741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20.323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0.104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GO:0061469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type B pancreatic cell proliferation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0.285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0.529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0.772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2.299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0.124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a:effectLst/>
                        </a:rPr>
                        <a:t>GO:0043654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recognition of apoptotic cell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0.152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0.525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0.898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12.227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0.057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bl>
          </a:graphicData>
        </a:graphic>
      </p:graphicFrame>
    </p:spTree>
    <p:extLst>
      <p:ext uri="{BB962C8B-B14F-4D97-AF65-F5344CB8AC3E}">
        <p14:creationId xmlns:p14="http://schemas.microsoft.com/office/powerpoint/2010/main" val="4026716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Metaanálisis</a:t>
            </a:r>
            <a:r>
              <a:rPr lang="es-ES" dirty="0" smtClean="0"/>
              <a:t> funcional – Valor absoluto</a:t>
            </a:r>
            <a:br>
              <a:rPr lang="es-ES" dirty="0" smtClean="0"/>
            </a:br>
            <a:r>
              <a:rPr lang="es-ES" dirty="0" smtClean="0"/>
              <a:t>Niveles de resultados </a:t>
            </a:r>
            <a:r>
              <a:rPr lang="es-ES" dirty="0" err="1" smtClean="0"/>
              <a:t>pb</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3725058070"/>
              </p:ext>
            </p:extLst>
          </p:nvPr>
        </p:nvGraphicFramePr>
        <p:xfrm>
          <a:off x="676705" y="1930400"/>
          <a:ext cx="8597297" cy="4393569"/>
        </p:xfrm>
        <a:graphic>
          <a:graphicData uri="http://schemas.openxmlformats.org/drawingml/2006/table">
            <a:tbl>
              <a:tblPr firstRow="1" firstCol="1" bandRow="1">
                <a:tableStyleId>{5C22544A-7EE6-4342-B048-85BDC9FD1C3A}</a:tableStyleId>
              </a:tblPr>
              <a:tblGrid>
                <a:gridCol w="859667"/>
                <a:gridCol w="1380372"/>
                <a:gridCol w="896983"/>
                <a:gridCol w="1027612"/>
                <a:gridCol w="862148"/>
                <a:gridCol w="670560"/>
                <a:gridCol w="766355"/>
                <a:gridCol w="661851"/>
                <a:gridCol w="611455"/>
                <a:gridCol w="860294"/>
              </a:tblGrid>
              <a:tr h="127260">
                <a:tc>
                  <a:txBody>
                    <a:bodyPr/>
                    <a:lstStyle/>
                    <a:p>
                      <a:pPr algn="ctr">
                        <a:lnSpc>
                          <a:spcPct val="106000"/>
                        </a:lnSpc>
                        <a:spcAft>
                          <a:spcPts val="0"/>
                        </a:spcAft>
                      </a:pPr>
                      <a:r>
                        <a:rPr lang="es-ES" sz="800" cap="all" dirty="0">
                          <a:effectLst/>
                        </a:rPr>
                        <a:t>ID</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nombre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lower_bound</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dirty="0" err="1">
                          <a:effectLst/>
                        </a:rPr>
                        <a:t>summary_LOR</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upper_bound</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pvalor</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p.ajust</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QE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QEp</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cap="all">
                          <a:effectLst/>
                        </a:rPr>
                        <a:t>SE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dirty="0">
                          <a:effectLst/>
                        </a:rPr>
                        <a:t>GO:0007221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positive </a:t>
                      </a:r>
                      <a:r>
                        <a:rPr lang="es-ES" sz="800" dirty="0" err="1">
                          <a:effectLst/>
                        </a:rPr>
                        <a:t>regulation</a:t>
                      </a:r>
                      <a:r>
                        <a:rPr lang="es-ES" sz="800" dirty="0">
                          <a:effectLst/>
                        </a:rPr>
                        <a:t> of </a:t>
                      </a:r>
                      <a:r>
                        <a:rPr lang="es-ES" sz="800" dirty="0" err="1">
                          <a:effectLst/>
                        </a:rPr>
                        <a:t>transcription</a:t>
                      </a:r>
                      <a:r>
                        <a:rPr lang="es-ES" sz="800" dirty="0">
                          <a:effectLst/>
                        </a:rPr>
                        <a:t> of </a:t>
                      </a:r>
                      <a:r>
                        <a:rPr lang="es-ES" sz="800" dirty="0" err="1">
                          <a:effectLst/>
                        </a:rPr>
                        <a:t>Notch</a:t>
                      </a:r>
                      <a:r>
                        <a:rPr lang="es-ES" sz="800" dirty="0">
                          <a:effectLst/>
                        </a:rPr>
                        <a:t> receptor target</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1.045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1.387</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1.729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6.319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0.388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572671">
                <a:tc>
                  <a:txBody>
                    <a:bodyPr/>
                    <a:lstStyle/>
                    <a:p>
                      <a:pPr algn="ctr">
                        <a:lnSpc>
                          <a:spcPct val="106000"/>
                        </a:lnSpc>
                        <a:spcAft>
                          <a:spcPts val="0"/>
                        </a:spcAft>
                      </a:pPr>
                      <a:r>
                        <a:rPr lang="es-ES" sz="800" cap="all">
                          <a:effectLst/>
                        </a:rPr>
                        <a:t>GO:1905007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positive </a:t>
                      </a:r>
                      <a:r>
                        <a:rPr lang="es-ES" sz="800" dirty="0" err="1">
                          <a:effectLst/>
                        </a:rPr>
                        <a:t>regulation</a:t>
                      </a:r>
                      <a:r>
                        <a:rPr lang="es-ES" sz="800" dirty="0">
                          <a:effectLst/>
                        </a:rPr>
                        <a:t> of </a:t>
                      </a:r>
                      <a:r>
                        <a:rPr lang="es-ES" sz="800" dirty="0" err="1">
                          <a:effectLst/>
                        </a:rPr>
                        <a:t>epithelial</a:t>
                      </a:r>
                      <a:r>
                        <a:rPr lang="es-ES" sz="800" dirty="0">
                          <a:effectLst/>
                        </a:rPr>
                        <a:t> to </a:t>
                      </a:r>
                      <a:r>
                        <a:rPr lang="es-ES" sz="800" dirty="0" err="1">
                          <a:effectLst/>
                        </a:rPr>
                        <a:t>mesenchymal</a:t>
                      </a:r>
                      <a:r>
                        <a:rPr lang="es-ES" sz="800" dirty="0">
                          <a:effectLst/>
                        </a:rPr>
                        <a:t> </a:t>
                      </a:r>
                      <a:r>
                        <a:rPr lang="es-ES" sz="800" dirty="0" err="1">
                          <a:effectLst/>
                        </a:rPr>
                        <a:t>transition</a:t>
                      </a:r>
                      <a:r>
                        <a:rPr lang="es-ES" sz="800" dirty="0">
                          <a:effectLst/>
                        </a:rPr>
                        <a:t> </a:t>
                      </a:r>
                      <a:r>
                        <a:rPr lang="es-ES" sz="800" dirty="0" err="1">
                          <a:effectLst/>
                        </a:rPr>
                        <a:t>involved</a:t>
                      </a:r>
                      <a:r>
                        <a:rPr lang="es-ES" sz="800" dirty="0">
                          <a:effectLst/>
                        </a:rPr>
                        <a:t> in </a:t>
                      </a:r>
                      <a:r>
                        <a:rPr lang="es-ES" sz="800" dirty="0" err="1">
                          <a:effectLst/>
                        </a:rPr>
                        <a:t>endocardial</a:t>
                      </a:r>
                      <a:r>
                        <a:rPr lang="es-ES" sz="800" dirty="0">
                          <a:effectLst/>
                        </a:rPr>
                        <a:t> </a:t>
                      </a:r>
                      <a:r>
                        <a:rPr lang="es-ES" sz="800" dirty="0" err="1">
                          <a:effectLst/>
                        </a:rPr>
                        <a:t>cushion</a:t>
                      </a:r>
                      <a:r>
                        <a:rPr lang="es-ES" sz="800" dirty="0">
                          <a:effectLst/>
                        </a:rPr>
                        <a:t> </a:t>
                      </a:r>
                      <a:r>
                        <a:rPr lang="es-ES" sz="800" dirty="0" err="1">
                          <a:effectLst/>
                        </a:rPr>
                        <a:t>formation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0.914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1.362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1.809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17.723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0.228</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GO:0010519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negative regulation of phospholipase activity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0.686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0.975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1.265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1.185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0.978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0.148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a:effectLst/>
                        </a:rPr>
                        <a:t>GO:0060573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cell fate specification involved in pattern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0.836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1.103</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2.451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0.874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a:effectLst/>
                        </a:rPr>
                        <a:t>GO:0043652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engulfment of apoptotic cell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0.772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1.034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2.775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318151">
                <a:tc>
                  <a:txBody>
                    <a:bodyPr/>
                    <a:lstStyle/>
                    <a:p>
                      <a:pPr algn="ctr">
                        <a:lnSpc>
                          <a:spcPct val="106000"/>
                        </a:lnSpc>
                        <a:spcAft>
                          <a:spcPts val="0"/>
                        </a:spcAft>
                      </a:pPr>
                      <a:r>
                        <a:rPr lang="es-ES" sz="800" cap="all">
                          <a:effectLst/>
                        </a:rPr>
                        <a:t>GO:0060581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cell fate commitment involved in pattern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0.446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0.66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0.873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2.224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0.898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GO:0051006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positive regulation of lipoprotein lipase activity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5.814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0.444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0.125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GO:0007501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mesodermal cell fate specification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0.186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0.561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21.704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0.001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a:effectLst/>
                        </a:rPr>
                        <a:t>GO:0030011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maintenance of cell polarity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0.759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0.494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GO:0038169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somatostatin receptor signaling pathway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8.868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GO:0038170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somatostatin signaling pathway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0.91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0.015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8.868</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0.181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0.189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90890">
                <a:tc>
                  <a:txBody>
                    <a:bodyPr/>
                    <a:lstStyle/>
                    <a:p>
                      <a:pPr algn="ctr">
                        <a:lnSpc>
                          <a:spcPct val="106000"/>
                        </a:lnSpc>
                        <a:spcAft>
                          <a:spcPts val="0"/>
                        </a:spcAft>
                      </a:pPr>
                      <a:r>
                        <a:rPr lang="es-ES" sz="800" cap="all">
                          <a:effectLst/>
                        </a:rPr>
                        <a:t>GO:0051893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focal adhesion assembly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0.741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20.323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0.104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GO:0090109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cell-substrate junction assembly</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0.333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0.537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0.741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20.323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0.002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0.104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254520">
                <a:tc>
                  <a:txBody>
                    <a:bodyPr/>
                    <a:lstStyle/>
                    <a:p>
                      <a:pPr algn="ctr">
                        <a:lnSpc>
                          <a:spcPct val="106000"/>
                        </a:lnSpc>
                        <a:spcAft>
                          <a:spcPts val="0"/>
                        </a:spcAft>
                      </a:pPr>
                      <a:r>
                        <a:rPr lang="es-ES" sz="800" cap="all">
                          <a:effectLst/>
                        </a:rPr>
                        <a:t>GO:0061469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regulation of type B pancreatic cell proliferation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0.285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0.529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0.772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2.299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a:effectLst/>
                        </a:rPr>
                        <a:t>0.89</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c>
                  <a:txBody>
                    <a:bodyPr/>
                    <a:lstStyle/>
                    <a:p>
                      <a:pPr algn="ctr">
                        <a:lnSpc>
                          <a:spcPct val="106000"/>
                        </a:lnSpc>
                        <a:spcAft>
                          <a:spcPts val="0"/>
                        </a:spcAft>
                      </a:pPr>
                      <a:r>
                        <a:rPr lang="es-ES" sz="800" dirty="0">
                          <a:effectLst/>
                        </a:rPr>
                        <a:t>0.124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tc>
              </a:tr>
              <a:tr h="127260">
                <a:tc>
                  <a:txBody>
                    <a:bodyPr/>
                    <a:lstStyle/>
                    <a:p>
                      <a:pPr algn="ctr">
                        <a:lnSpc>
                          <a:spcPct val="106000"/>
                        </a:lnSpc>
                        <a:spcAft>
                          <a:spcPts val="0"/>
                        </a:spcAft>
                      </a:pPr>
                      <a:r>
                        <a:rPr lang="es-ES" sz="800" cap="all" dirty="0">
                          <a:effectLst/>
                        </a:rPr>
                        <a:t>GO:0043654</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60000"/>
                        <a:lumOff val="40000"/>
                      </a:schemeClr>
                    </a:solidFill>
                  </a:tcPr>
                </a:tc>
                <a:tc>
                  <a:txBody>
                    <a:bodyPr/>
                    <a:lstStyle/>
                    <a:p>
                      <a:pPr algn="ctr">
                        <a:lnSpc>
                          <a:spcPct val="106000"/>
                        </a:lnSpc>
                        <a:spcAft>
                          <a:spcPts val="0"/>
                        </a:spcAft>
                      </a:pPr>
                      <a:r>
                        <a:rPr lang="es-ES" sz="800" dirty="0" err="1">
                          <a:effectLst/>
                        </a:rPr>
                        <a:t>recognition</a:t>
                      </a:r>
                      <a:r>
                        <a:rPr lang="es-ES" sz="800" dirty="0">
                          <a:effectLst/>
                        </a:rPr>
                        <a:t> of </a:t>
                      </a:r>
                      <a:r>
                        <a:rPr lang="es-ES" sz="800" dirty="0" err="1">
                          <a:effectLst/>
                        </a:rPr>
                        <a:t>apoptotic</a:t>
                      </a:r>
                      <a:r>
                        <a:rPr lang="es-ES" sz="800" dirty="0">
                          <a:effectLst/>
                        </a:rPr>
                        <a:t> </a:t>
                      </a:r>
                      <a:r>
                        <a:rPr lang="es-ES" sz="800" dirty="0" err="1">
                          <a:effectLst/>
                        </a:rPr>
                        <a:t>cell</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0.152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0.525</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0.898</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0.006</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0.02</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a:effectLst/>
                        </a:rPr>
                        <a:t>12.227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a:effectLst/>
                        </a:rPr>
                        <a:t>0.057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c>
                  <a:txBody>
                    <a:bodyPr/>
                    <a:lstStyle/>
                    <a:p>
                      <a:pPr algn="ctr">
                        <a:lnSpc>
                          <a:spcPct val="106000"/>
                        </a:lnSpc>
                        <a:spcAft>
                          <a:spcPts val="0"/>
                        </a:spcAft>
                      </a:pPr>
                      <a:r>
                        <a:rPr lang="es-ES" sz="800" dirty="0">
                          <a:effectLst/>
                        </a:rPr>
                        <a:t>0.19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009" marR="30009"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586586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a:t>Metaanálisis</a:t>
            </a:r>
            <a:r>
              <a:rPr lang="es-ES" dirty="0"/>
              <a:t> funcional – Valor absoluto</a:t>
            </a:r>
            <a:br>
              <a:rPr lang="es-ES" dirty="0"/>
            </a:br>
            <a:r>
              <a:rPr lang="es-ES" dirty="0"/>
              <a:t>Niveles de resultados </a:t>
            </a:r>
            <a:r>
              <a:rPr lang="es-ES" dirty="0" err="1"/>
              <a:t>pb</a:t>
            </a:r>
            <a:endParaRPr lang="es-ES" dirty="0"/>
          </a:p>
        </p:txBody>
      </p:sp>
      <p:pic>
        <p:nvPicPr>
          <p:cNvPr id="3" name="Imagen 2" descr="C:\Users\Antonio Manuel\Desktop\TFM_FINAL\valorabsoluto\meta_analysis\meta\go\bp\plots\go_forest_004365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083" y="1930400"/>
            <a:ext cx="5523170" cy="4183017"/>
          </a:xfrm>
          <a:prstGeom prst="rect">
            <a:avLst/>
          </a:prstGeom>
          <a:noFill/>
          <a:ln>
            <a:noFill/>
          </a:ln>
        </p:spPr>
      </p:pic>
    </p:spTree>
    <p:extLst>
      <p:ext uri="{BB962C8B-B14F-4D97-AF65-F5344CB8AC3E}">
        <p14:creationId xmlns:p14="http://schemas.microsoft.com/office/powerpoint/2010/main" val="1204477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a:t>Metaanálisis</a:t>
            </a:r>
            <a:r>
              <a:rPr lang="es-ES" dirty="0"/>
              <a:t> funcional – Valor absoluto</a:t>
            </a:r>
            <a:br>
              <a:rPr lang="es-ES" dirty="0"/>
            </a:br>
            <a:r>
              <a:rPr lang="es-ES" dirty="0"/>
              <a:t>Niveles de resultados </a:t>
            </a:r>
            <a:r>
              <a:rPr lang="es-ES" dirty="0" err="1"/>
              <a:t>pb</a:t>
            </a:r>
            <a:endParaRPr lang="es-ES" dirty="0"/>
          </a:p>
        </p:txBody>
      </p:sp>
      <p:pic>
        <p:nvPicPr>
          <p:cNvPr id="4" name="Imagen 3" descr="C:\Users\Antonio Manuel\Desktop\TFM_FINAL\valorabsoluto\meta_analysis\meta\go\bp\plots\go_influ_004365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930400"/>
            <a:ext cx="4275909" cy="4321628"/>
          </a:xfrm>
          <a:prstGeom prst="rect">
            <a:avLst/>
          </a:prstGeom>
          <a:noFill/>
          <a:ln>
            <a:noFill/>
          </a:ln>
        </p:spPr>
      </p:pic>
      <p:pic>
        <p:nvPicPr>
          <p:cNvPr id="5" name="Imagen 4" descr="C:\Users\Antonio Manuel\Desktop\TFM_FINAL\valorabsoluto\meta_analysis\meta\go\bp\plots\go_funnel_004365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243" y="1929414"/>
            <a:ext cx="4276800" cy="4323600"/>
          </a:xfrm>
          <a:prstGeom prst="rect">
            <a:avLst/>
          </a:prstGeom>
          <a:noFill/>
          <a:ln>
            <a:noFill/>
          </a:ln>
        </p:spPr>
      </p:pic>
    </p:spTree>
    <p:extLst>
      <p:ext uri="{BB962C8B-B14F-4D97-AF65-F5344CB8AC3E}">
        <p14:creationId xmlns:p14="http://schemas.microsoft.com/office/powerpoint/2010/main" val="319346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pPr algn="r"/>
            <a:r>
              <a:rPr lang="es-ES" sz="6600" dirty="0" smtClean="0"/>
              <a:t>Discusión de los resultados</a:t>
            </a:r>
            <a:endParaRPr lang="es-ES" sz="6600"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096131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7334" y="609600"/>
            <a:ext cx="8596668" cy="845976"/>
          </a:xfrm>
        </p:spPr>
        <p:txBody>
          <a:bodyPr>
            <a:normAutofit/>
          </a:bodyPr>
          <a:lstStyle/>
          <a:p>
            <a:pPr algn="ctr"/>
            <a:r>
              <a:rPr lang="es-ES" dirty="0" smtClean="0"/>
              <a:t>Procesos biológicos – Valor absoluto</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1752650916"/>
              </p:ext>
            </p:extLst>
          </p:nvPr>
        </p:nvGraphicFramePr>
        <p:xfrm>
          <a:off x="175106" y="1455576"/>
          <a:ext cx="7639294" cy="3303302"/>
        </p:xfrm>
        <a:graphic>
          <a:graphicData uri="http://schemas.openxmlformats.org/drawingml/2006/table">
            <a:tbl>
              <a:tblPr firstRow="1" firstCol="1" bandRow="1">
                <a:tableStyleId>{5C22544A-7EE6-4342-B048-85BDC9FD1C3A}</a:tableStyleId>
              </a:tblPr>
              <a:tblGrid>
                <a:gridCol w="1003705"/>
                <a:gridCol w="5424545"/>
                <a:gridCol w="1211044"/>
              </a:tblGrid>
              <a:tr h="84411">
                <a:tc>
                  <a:txBody>
                    <a:bodyPr/>
                    <a:lstStyle/>
                    <a:p>
                      <a:pPr algn="ctr">
                        <a:lnSpc>
                          <a:spcPct val="106000"/>
                        </a:lnSpc>
                        <a:spcAft>
                          <a:spcPts val="0"/>
                        </a:spcAft>
                      </a:pPr>
                      <a:r>
                        <a:rPr lang="es-ES" sz="1200" cap="all" dirty="0">
                          <a:effectLst/>
                          <a:latin typeface="+mn-lt"/>
                        </a:rPr>
                        <a:t>ID</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200" cap="all" dirty="0">
                          <a:effectLst/>
                          <a:latin typeface="+mn-lt"/>
                        </a:rPr>
                        <a:t>nombre</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200" cap="all" dirty="0" err="1">
                          <a:effectLst/>
                          <a:latin typeface="+mn-lt"/>
                        </a:rPr>
                        <a:t>summary_LOR</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r>
              <a:tr h="196393">
                <a:tc>
                  <a:txBody>
                    <a:bodyPr/>
                    <a:lstStyle/>
                    <a:p>
                      <a:pPr algn="ctr">
                        <a:lnSpc>
                          <a:spcPct val="106000"/>
                        </a:lnSpc>
                        <a:spcAft>
                          <a:spcPts val="0"/>
                        </a:spcAft>
                      </a:pPr>
                      <a:r>
                        <a:rPr lang="es-ES" sz="1200" cap="all" dirty="0">
                          <a:effectLst/>
                        </a:rPr>
                        <a:t>GO:0007221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a:t>
                      </a:r>
                      <a:r>
                        <a:rPr lang="es-ES" sz="1200" dirty="0" err="1">
                          <a:effectLst/>
                        </a:rPr>
                        <a:t>transcription</a:t>
                      </a:r>
                      <a:r>
                        <a:rPr lang="es-ES" sz="1200" dirty="0">
                          <a:effectLst/>
                        </a:rPr>
                        <a:t> of </a:t>
                      </a:r>
                      <a:r>
                        <a:rPr lang="es-ES" sz="1200" dirty="0" err="1">
                          <a:effectLst/>
                        </a:rPr>
                        <a:t>Notch</a:t>
                      </a:r>
                      <a:r>
                        <a:rPr lang="es-ES" sz="1200" dirty="0">
                          <a:effectLst/>
                        </a:rPr>
                        <a:t> receptor target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1.387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294590">
                <a:tc>
                  <a:txBody>
                    <a:bodyPr/>
                    <a:lstStyle/>
                    <a:p>
                      <a:pPr algn="ctr">
                        <a:lnSpc>
                          <a:spcPct val="106000"/>
                        </a:lnSpc>
                        <a:spcAft>
                          <a:spcPts val="0"/>
                        </a:spcAft>
                      </a:pPr>
                      <a:r>
                        <a:rPr lang="es-ES" sz="1200" cap="all">
                          <a:effectLst/>
                        </a:rPr>
                        <a:t>GO:1905007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a:t>
                      </a:r>
                      <a:r>
                        <a:rPr lang="es-ES" sz="1200" dirty="0" err="1">
                          <a:effectLst/>
                        </a:rPr>
                        <a:t>epithelial</a:t>
                      </a:r>
                      <a:r>
                        <a:rPr lang="es-ES" sz="1200" dirty="0">
                          <a:effectLst/>
                        </a:rPr>
                        <a:t> to </a:t>
                      </a:r>
                      <a:r>
                        <a:rPr lang="es-ES" sz="1200" dirty="0" err="1">
                          <a:effectLst/>
                        </a:rPr>
                        <a:t>mesenchymal</a:t>
                      </a:r>
                      <a:r>
                        <a:rPr lang="es-ES" sz="1200" dirty="0">
                          <a:effectLst/>
                        </a:rPr>
                        <a:t> </a:t>
                      </a:r>
                      <a:r>
                        <a:rPr lang="es-ES" sz="1200" dirty="0" err="1">
                          <a:effectLst/>
                        </a:rPr>
                        <a:t>transition</a:t>
                      </a:r>
                      <a:r>
                        <a:rPr lang="es-ES" sz="1200" dirty="0">
                          <a:effectLst/>
                        </a:rPr>
                        <a:t> </a:t>
                      </a:r>
                      <a:r>
                        <a:rPr lang="es-ES" sz="1200" dirty="0" err="1">
                          <a:effectLst/>
                        </a:rPr>
                        <a:t>involved</a:t>
                      </a:r>
                      <a:r>
                        <a:rPr lang="es-ES" sz="1200" dirty="0">
                          <a:effectLst/>
                        </a:rPr>
                        <a:t> in </a:t>
                      </a:r>
                      <a:r>
                        <a:rPr lang="es-ES" sz="1200" dirty="0" err="1">
                          <a:effectLst/>
                        </a:rPr>
                        <a:t>endocardial</a:t>
                      </a:r>
                      <a:r>
                        <a:rPr lang="es-ES" sz="1200" dirty="0">
                          <a:effectLst/>
                        </a:rPr>
                        <a:t> </a:t>
                      </a:r>
                      <a:r>
                        <a:rPr lang="es-ES" sz="1200" dirty="0" err="1">
                          <a:effectLst/>
                        </a:rPr>
                        <a:t>cushion</a:t>
                      </a:r>
                      <a:r>
                        <a:rPr lang="es-ES" sz="1200" dirty="0">
                          <a:effectLst/>
                        </a:rPr>
                        <a:t> </a:t>
                      </a:r>
                      <a:r>
                        <a:rPr lang="es-ES" sz="1200" dirty="0" err="1">
                          <a:effectLst/>
                        </a:rPr>
                        <a:t>formation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1.362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GO:0010519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negative</a:t>
                      </a:r>
                      <a:r>
                        <a:rPr lang="es-ES" sz="1200" dirty="0">
                          <a:effectLst/>
                        </a:rPr>
                        <a:t> </a:t>
                      </a:r>
                      <a:r>
                        <a:rPr lang="es-ES" sz="1200" dirty="0" err="1">
                          <a:effectLst/>
                        </a:rPr>
                        <a:t>regulation</a:t>
                      </a:r>
                      <a:r>
                        <a:rPr lang="es-ES" sz="1200" dirty="0">
                          <a:effectLst/>
                        </a:rPr>
                        <a:t> of </a:t>
                      </a:r>
                      <a:r>
                        <a:rPr lang="es-ES" sz="1200" dirty="0" err="1">
                          <a:effectLst/>
                        </a:rPr>
                        <a:t>phospholipase</a:t>
                      </a:r>
                      <a:r>
                        <a:rPr lang="es-ES" sz="1200" dirty="0">
                          <a:effectLst/>
                        </a:rPr>
                        <a:t> </a:t>
                      </a:r>
                      <a:r>
                        <a:rPr lang="es-ES" sz="1200" dirty="0" err="1">
                          <a:effectLst/>
                        </a:rPr>
                        <a:t>activity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0.975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GO:0060573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cell</a:t>
                      </a:r>
                      <a:r>
                        <a:rPr lang="es-ES" sz="1200" dirty="0">
                          <a:effectLst/>
                        </a:rPr>
                        <a:t> </a:t>
                      </a:r>
                      <a:r>
                        <a:rPr lang="es-ES" sz="1200" dirty="0" err="1">
                          <a:effectLst/>
                        </a:rPr>
                        <a:t>fate</a:t>
                      </a:r>
                      <a:r>
                        <a:rPr lang="es-ES" sz="1200" dirty="0">
                          <a:effectLst/>
                        </a:rPr>
                        <a:t> </a:t>
                      </a:r>
                      <a:r>
                        <a:rPr lang="es-ES" sz="1200" dirty="0" err="1">
                          <a:effectLst/>
                        </a:rPr>
                        <a:t>specification</a:t>
                      </a:r>
                      <a:r>
                        <a:rPr lang="es-ES" sz="1200" dirty="0">
                          <a:effectLst/>
                        </a:rPr>
                        <a:t> </a:t>
                      </a:r>
                      <a:r>
                        <a:rPr lang="es-ES" sz="1200" dirty="0" err="1">
                          <a:effectLst/>
                        </a:rPr>
                        <a:t>involved</a:t>
                      </a:r>
                      <a:r>
                        <a:rPr lang="es-ES" sz="1200" dirty="0">
                          <a:effectLst/>
                        </a:rPr>
                        <a:t> in </a:t>
                      </a:r>
                      <a:r>
                        <a:rPr lang="es-ES" sz="1200" dirty="0" err="1">
                          <a:effectLst/>
                        </a:rPr>
                        <a:t>pattern</a:t>
                      </a:r>
                      <a:r>
                        <a:rPr lang="es-ES" sz="1200" dirty="0">
                          <a:effectLst/>
                        </a:rPr>
                        <a:t> </a:t>
                      </a:r>
                      <a:r>
                        <a:rPr lang="es-ES" sz="1200" dirty="0" err="1">
                          <a:effectLst/>
                        </a:rPr>
                        <a:t>specification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0.836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dirty="0">
                          <a:effectLst/>
                        </a:rPr>
                        <a:t>GO:0043652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engulfment</a:t>
                      </a:r>
                      <a:r>
                        <a:rPr lang="es-ES" sz="1200" dirty="0">
                          <a:effectLst/>
                        </a:rPr>
                        <a:t> of </a:t>
                      </a:r>
                      <a:r>
                        <a:rPr lang="es-ES" sz="1200" dirty="0" err="1">
                          <a:effectLst/>
                        </a:rPr>
                        <a:t>apoptotic</a:t>
                      </a:r>
                      <a:r>
                        <a:rPr lang="es-ES" sz="1200" dirty="0">
                          <a:effectLst/>
                        </a:rPr>
                        <a:t> </a:t>
                      </a:r>
                      <a:r>
                        <a:rPr lang="es-ES" sz="1200" dirty="0" err="1">
                          <a:effectLst/>
                        </a:rPr>
                        <a:t>cell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0.772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GO:0060581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cell</a:t>
                      </a:r>
                      <a:r>
                        <a:rPr lang="es-ES" sz="1200" dirty="0">
                          <a:effectLst/>
                        </a:rPr>
                        <a:t> </a:t>
                      </a:r>
                      <a:r>
                        <a:rPr lang="es-ES" sz="1200" dirty="0" err="1">
                          <a:effectLst/>
                        </a:rPr>
                        <a:t>fate</a:t>
                      </a:r>
                      <a:r>
                        <a:rPr lang="es-ES" sz="1200" dirty="0">
                          <a:effectLst/>
                        </a:rPr>
                        <a:t> </a:t>
                      </a:r>
                      <a:r>
                        <a:rPr lang="es-ES" sz="1200" dirty="0" err="1">
                          <a:effectLst/>
                        </a:rPr>
                        <a:t>commitment</a:t>
                      </a:r>
                      <a:r>
                        <a:rPr lang="es-ES" sz="1200" dirty="0">
                          <a:effectLst/>
                        </a:rPr>
                        <a:t> </a:t>
                      </a:r>
                      <a:r>
                        <a:rPr lang="es-ES" sz="1200" dirty="0" err="1">
                          <a:effectLst/>
                        </a:rPr>
                        <a:t>involved</a:t>
                      </a:r>
                      <a:r>
                        <a:rPr lang="es-ES" sz="1200" dirty="0">
                          <a:effectLst/>
                        </a:rPr>
                        <a:t> in </a:t>
                      </a:r>
                      <a:r>
                        <a:rPr lang="es-ES" sz="1200" dirty="0" err="1">
                          <a:effectLst/>
                        </a:rPr>
                        <a:t>pattern</a:t>
                      </a:r>
                      <a:r>
                        <a:rPr lang="es-ES" sz="1200" dirty="0">
                          <a:effectLst/>
                        </a:rPr>
                        <a:t> </a:t>
                      </a:r>
                      <a:r>
                        <a:rPr lang="es-ES" sz="1200" dirty="0" err="1">
                          <a:effectLst/>
                        </a:rPr>
                        <a:t>specification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0.66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GO:0051006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a:t>
                      </a:r>
                      <a:r>
                        <a:rPr lang="es-ES" sz="1200" dirty="0" err="1">
                          <a:effectLst/>
                        </a:rPr>
                        <a:t>lipoprotein</a:t>
                      </a:r>
                      <a:r>
                        <a:rPr lang="es-ES" sz="1200" dirty="0">
                          <a:effectLst/>
                        </a:rPr>
                        <a:t> </a:t>
                      </a:r>
                      <a:r>
                        <a:rPr lang="es-ES" sz="1200" dirty="0" err="1">
                          <a:effectLst/>
                        </a:rPr>
                        <a:t>lipase</a:t>
                      </a:r>
                      <a:r>
                        <a:rPr lang="es-ES" sz="1200" dirty="0">
                          <a:effectLst/>
                        </a:rPr>
                        <a:t> </a:t>
                      </a:r>
                      <a:r>
                        <a:rPr lang="es-ES" sz="1200" dirty="0" err="1">
                          <a:effectLst/>
                        </a:rPr>
                        <a:t>activity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0.565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GO:0007501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mesodermal</a:t>
                      </a:r>
                      <a:r>
                        <a:rPr lang="es-ES" sz="1200" dirty="0">
                          <a:effectLst/>
                        </a:rPr>
                        <a:t> </a:t>
                      </a:r>
                      <a:r>
                        <a:rPr lang="es-ES" sz="1200" dirty="0" err="1">
                          <a:effectLst/>
                        </a:rPr>
                        <a:t>cell</a:t>
                      </a:r>
                      <a:r>
                        <a:rPr lang="es-ES" sz="1200" dirty="0">
                          <a:effectLst/>
                        </a:rPr>
                        <a:t> </a:t>
                      </a:r>
                      <a:r>
                        <a:rPr lang="es-ES" sz="1200" dirty="0" err="1">
                          <a:effectLst/>
                        </a:rPr>
                        <a:t>fate</a:t>
                      </a:r>
                      <a:r>
                        <a:rPr lang="es-ES" sz="1200" dirty="0">
                          <a:effectLst/>
                        </a:rPr>
                        <a:t> </a:t>
                      </a:r>
                      <a:r>
                        <a:rPr lang="es-ES" sz="1200" dirty="0" err="1">
                          <a:effectLst/>
                        </a:rPr>
                        <a:t>specification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0.561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GO:0030011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maintenance</a:t>
                      </a:r>
                      <a:r>
                        <a:rPr lang="es-ES" sz="1200" dirty="0">
                          <a:effectLst/>
                        </a:rPr>
                        <a:t> of </a:t>
                      </a:r>
                      <a:r>
                        <a:rPr lang="es-ES" sz="1200" dirty="0" err="1">
                          <a:effectLst/>
                        </a:rPr>
                        <a:t>cell</a:t>
                      </a:r>
                      <a:r>
                        <a:rPr lang="es-ES" sz="1200" dirty="0">
                          <a:effectLst/>
                        </a:rPr>
                        <a:t> </a:t>
                      </a:r>
                      <a:r>
                        <a:rPr lang="es-ES" sz="1200" dirty="0" err="1">
                          <a:effectLst/>
                        </a:rPr>
                        <a:t>polarity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0.546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GO:0038169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somatostatin</a:t>
                      </a:r>
                      <a:r>
                        <a:rPr lang="es-ES" sz="1200" dirty="0">
                          <a:effectLst/>
                        </a:rPr>
                        <a:t> receptor </a:t>
                      </a:r>
                      <a:r>
                        <a:rPr lang="es-ES" sz="1200" dirty="0" err="1">
                          <a:effectLst/>
                        </a:rPr>
                        <a:t>signaling</a:t>
                      </a:r>
                      <a:r>
                        <a:rPr lang="es-ES" sz="1200" dirty="0">
                          <a:effectLst/>
                        </a:rPr>
                        <a:t> </a:t>
                      </a:r>
                      <a:r>
                        <a:rPr lang="es-ES" sz="1200" dirty="0" err="1">
                          <a:effectLst/>
                        </a:rPr>
                        <a:t>pathway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GO:0038170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somatostatin</a:t>
                      </a:r>
                      <a:r>
                        <a:rPr lang="es-ES" sz="1200" dirty="0">
                          <a:effectLst/>
                        </a:rPr>
                        <a:t> </a:t>
                      </a:r>
                      <a:r>
                        <a:rPr lang="es-ES" sz="1200" dirty="0" err="1">
                          <a:effectLst/>
                        </a:rPr>
                        <a:t>signaling</a:t>
                      </a:r>
                      <a:r>
                        <a:rPr lang="es-ES" sz="1200" dirty="0">
                          <a:effectLst/>
                        </a:rPr>
                        <a:t> </a:t>
                      </a:r>
                      <a:r>
                        <a:rPr lang="es-ES" sz="1200" dirty="0" err="1">
                          <a:effectLst/>
                        </a:rPr>
                        <a:t>pathway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GO:0051893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regulation</a:t>
                      </a:r>
                      <a:r>
                        <a:rPr lang="es-ES" sz="1200" dirty="0">
                          <a:effectLst/>
                        </a:rPr>
                        <a:t> of focal </a:t>
                      </a:r>
                      <a:r>
                        <a:rPr lang="es-ES" sz="1200" dirty="0" err="1">
                          <a:effectLst/>
                        </a:rPr>
                        <a:t>adhesion</a:t>
                      </a:r>
                      <a:r>
                        <a:rPr lang="es-ES" sz="1200" dirty="0">
                          <a:effectLst/>
                        </a:rPr>
                        <a:t> </a:t>
                      </a:r>
                      <a:r>
                        <a:rPr lang="es-ES" sz="1200" dirty="0" err="1">
                          <a:effectLst/>
                        </a:rPr>
                        <a:t>assembly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GO:0090109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regulation</a:t>
                      </a:r>
                      <a:r>
                        <a:rPr lang="es-ES" sz="1200" dirty="0">
                          <a:effectLst/>
                        </a:rPr>
                        <a:t> of </a:t>
                      </a:r>
                      <a:r>
                        <a:rPr lang="es-ES" sz="1200" dirty="0" err="1">
                          <a:effectLst/>
                        </a:rPr>
                        <a:t>cell-substrate</a:t>
                      </a:r>
                      <a:r>
                        <a:rPr lang="es-ES" sz="1200" dirty="0">
                          <a:effectLst/>
                        </a:rPr>
                        <a:t> </a:t>
                      </a:r>
                      <a:r>
                        <a:rPr lang="es-ES" sz="1200" dirty="0" err="1">
                          <a:effectLst/>
                        </a:rPr>
                        <a:t>junction</a:t>
                      </a:r>
                      <a:r>
                        <a:rPr lang="es-ES" sz="1200" dirty="0">
                          <a:effectLst/>
                        </a:rPr>
                        <a:t> </a:t>
                      </a:r>
                      <a:r>
                        <a:rPr lang="es-ES" sz="1200" dirty="0" err="1">
                          <a:effectLst/>
                        </a:rPr>
                        <a:t>assembly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GO:0061469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regulation</a:t>
                      </a:r>
                      <a:r>
                        <a:rPr lang="es-ES" sz="1200" dirty="0">
                          <a:effectLst/>
                        </a:rPr>
                        <a:t> of </a:t>
                      </a:r>
                      <a:r>
                        <a:rPr lang="es-ES" sz="1200" dirty="0" err="1">
                          <a:effectLst/>
                        </a:rPr>
                        <a:t>type</a:t>
                      </a:r>
                      <a:r>
                        <a:rPr lang="es-ES" sz="1200" dirty="0">
                          <a:effectLst/>
                        </a:rPr>
                        <a:t> B </a:t>
                      </a:r>
                      <a:r>
                        <a:rPr lang="es-ES" sz="1200" dirty="0" err="1">
                          <a:effectLst/>
                        </a:rPr>
                        <a:t>pancreatic</a:t>
                      </a:r>
                      <a:r>
                        <a:rPr lang="es-ES" sz="1200" dirty="0">
                          <a:effectLst/>
                        </a:rPr>
                        <a:t> </a:t>
                      </a:r>
                      <a:r>
                        <a:rPr lang="es-ES" sz="1200" dirty="0" err="1">
                          <a:effectLst/>
                        </a:rPr>
                        <a:t>cell</a:t>
                      </a:r>
                      <a:r>
                        <a:rPr lang="es-ES" sz="1200" dirty="0">
                          <a:effectLst/>
                        </a:rPr>
                        <a:t> </a:t>
                      </a:r>
                      <a:r>
                        <a:rPr lang="es-ES" sz="1200" dirty="0" err="1">
                          <a:effectLst/>
                        </a:rPr>
                        <a:t>proliferation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0.529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dirty="0">
                          <a:effectLst/>
                        </a:rPr>
                        <a:t>GO:0043654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recognition</a:t>
                      </a:r>
                      <a:r>
                        <a:rPr lang="es-ES" sz="1200" dirty="0">
                          <a:effectLst/>
                        </a:rPr>
                        <a:t> of </a:t>
                      </a:r>
                      <a:r>
                        <a:rPr lang="es-ES" sz="1200" dirty="0" err="1">
                          <a:effectLst/>
                        </a:rPr>
                        <a:t>apoptotic</a:t>
                      </a:r>
                      <a:r>
                        <a:rPr lang="es-ES" sz="1200" dirty="0">
                          <a:effectLst/>
                        </a:rPr>
                        <a:t> </a:t>
                      </a:r>
                      <a:r>
                        <a:rPr lang="es-ES" sz="1200" dirty="0" err="1">
                          <a:effectLst/>
                        </a:rPr>
                        <a:t>cell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0.525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bl>
          </a:graphicData>
        </a:graphic>
      </p:graphicFrame>
      <p:pic>
        <p:nvPicPr>
          <p:cNvPr id="5122" name="Picture 2" descr="http://www.cell.com/cms/attachment/612083/4902144/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400" y="4333270"/>
            <a:ext cx="4377600" cy="252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66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62149"/>
          </a:xfrm>
        </p:spPr>
        <p:txBody>
          <a:bodyPr>
            <a:normAutofit/>
          </a:bodyPr>
          <a:lstStyle/>
          <a:p>
            <a:pPr algn="ctr"/>
            <a:r>
              <a:rPr lang="es-ES" dirty="0" smtClean="0"/>
              <a:t>Procesos biológicos – Valor absoluto (2)</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4019318233"/>
              </p:ext>
            </p:extLst>
          </p:nvPr>
        </p:nvGraphicFramePr>
        <p:xfrm>
          <a:off x="176369" y="1715589"/>
          <a:ext cx="7639294" cy="2726759"/>
        </p:xfrm>
        <a:graphic>
          <a:graphicData uri="http://schemas.openxmlformats.org/drawingml/2006/table">
            <a:tbl>
              <a:tblPr firstRow="1" firstCol="1" bandRow="1">
                <a:tableStyleId>{5C22544A-7EE6-4342-B048-85BDC9FD1C3A}</a:tableStyleId>
              </a:tblPr>
              <a:tblGrid>
                <a:gridCol w="1055956"/>
                <a:gridCol w="5372294"/>
                <a:gridCol w="1211044"/>
              </a:tblGrid>
              <a:tr h="98197">
                <a:tc>
                  <a:txBody>
                    <a:bodyPr/>
                    <a:lstStyle/>
                    <a:p>
                      <a:pPr algn="ctr">
                        <a:lnSpc>
                          <a:spcPct val="106000"/>
                        </a:lnSpc>
                        <a:spcAft>
                          <a:spcPts val="0"/>
                        </a:spcAft>
                      </a:pPr>
                      <a:r>
                        <a:rPr lang="es-ES" sz="1200" cap="all" dirty="0">
                          <a:effectLst/>
                          <a:latin typeface="+mn-lt"/>
                        </a:rPr>
                        <a:t>ID</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200" cap="all" dirty="0">
                          <a:effectLst/>
                          <a:latin typeface="+mn-lt"/>
                        </a:rPr>
                        <a:t>nombre</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200" cap="all" dirty="0" err="1">
                          <a:effectLst/>
                          <a:latin typeface="+mn-lt"/>
                        </a:rPr>
                        <a:t>summary_LOR</a:t>
                      </a:r>
                      <a:endParaRPr lang="es-ES" sz="1200" dirty="0">
                        <a:effectLst/>
                        <a:latin typeface="+mn-lt"/>
                        <a:ea typeface="Calibri" panose="020F0502020204030204" pitchFamily="34" charset="0"/>
                        <a:cs typeface="Times New Roman" panose="02020603050405020304" pitchFamily="18" charset="0"/>
                      </a:endParaRPr>
                    </a:p>
                  </a:txBody>
                  <a:tcPr marL="21403" marR="21403" marT="0" marB="0"/>
                </a:tc>
              </a:tr>
              <a:tr h="98197">
                <a:tc>
                  <a:txBody>
                    <a:bodyPr/>
                    <a:lstStyle/>
                    <a:p>
                      <a:pPr algn="ctr">
                        <a:lnSpc>
                          <a:spcPct val="106000"/>
                        </a:lnSpc>
                        <a:spcAft>
                          <a:spcPts val="0"/>
                        </a:spcAft>
                      </a:pPr>
                      <a:r>
                        <a:rPr lang="es-ES" sz="1200" cap="all" dirty="0">
                          <a:effectLst/>
                        </a:rPr>
                        <a:t>GO:0072602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interleukin-4 </a:t>
                      </a:r>
                      <a:r>
                        <a:rPr lang="es-ES" sz="1200" dirty="0" err="1">
                          <a:effectLst/>
                        </a:rPr>
                        <a:t>secretion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0.504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dirty="0">
                          <a:effectLst/>
                        </a:rPr>
                        <a:t>GO:0046633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alpha</a:t>
                      </a:r>
                      <a:r>
                        <a:rPr lang="es-ES" sz="1200" dirty="0">
                          <a:effectLst/>
                        </a:rPr>
                        <a:t>-beta T </a:t>
                      </a:r>
                      <a:r>
                        <a:rPr lang="es-ES" sz="1200" dirty="0" err="1">
                          <a:effectLst/>
                        </a:rPr>
                        <a:t>cell</a:t>
                      </a:r>
                      <a:r>
                        <a:rPr lang="es-ES" sz="1200" dirty="0">
                          <a:effectLst/>
                        </a:rPr>
                        <a:t> </a:t>
                      </a:r>
                      <a:r>
                        <a:rPr lang="es-ES" sz="1200" dirty="0" err="1">
                          <a:effectLst/>
                        </a:rPr>
                        <a:t>proliferation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-0.505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dirty="0">
                          <a:effectLst/>
                        </a:rPr>
                        <a:t>GO:0002726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T </a:t>
                      </a:r>
                      <a:r>
                        <a:rPr lang="es-ES" sz="1200" dirty="0" err="1">
                          <a:effectLst/>
                        </a:rPr>
                        <a:t>cell</a:t>
                      </a:r>
                      <a:r>
                        <a:rPr lang="es-ES" sz="1200" dirty="0">
                          <a:effectLst/>
                        </a:rPr>
                        <a:t> </a:t>
                      </a:r>
                      <a:r>
                        <a:rPr lang="es-ES" sz="1200" dirty="0" err="1">
                          <a:effectLst/>
                        </a:rPr>
                        <a:t>cytokine</a:t>
                      </a:r>
                      <a:r>
                        <a:rPr lang="es-ES" sz="1200" dirty="0">
                          <a:effectLst/>
                        </a:rPr>
                        <a:t> </a:t>
                      </a:r>
                      <a:r>
                        <a:rPr lang="es-ES" sz="1200" dirty="0" err="1">
                          <a:effectLst/>
                        </a:rPr>
                        <a:t>production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GO:0002523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leukocyte</a:t>
                      </a:r>
                      <a:r>
                        <a:rPr lang="es-ES" sz="1200" dirty="0">
                          <a:effectLst/>
                        </a:rPr>
                        <a:t> </a:t>
                      </a:r>
                      <a:r>
                        <a:rPr lang="es-ES" sz="1200" dirty="0" err="1">
                          <a:effectLst/>
                        </a:rPr>
                        <a:t>migration</a:t>
                      </a:r>
                      <a:r>
                        <a:rPr lang="es-ES" sz="1200" dirty="0">
                          <a:effectLst/>
                        </a:rPr>
                        <a:t> </a:t>
                      </a:r>
                      <a:r>
                        <a:rPr lang="es-ES" sz="1200" dirty="0" err="1">
                          <a:effectLst/>
                        </a:rPr>
                        <a:t>involved</a:t>
                      </a:r>
                      <a:r>
                        <a:rPr lang="es-ES" sz="1200" dirty="0">
                          <a:effectLst/>
                        </a:rPr>
                        <a:t> in </a:t>
                      </a:r>
                      <a:r>
                        <a:rPr lang="es-ES" sz="1200" dirty="0" err="1">
                          <a:effectLst/>
                        </a:rPr>
                        <a:t>inflammatory</a:t>
                      </a:r>
                      <a:r>
                        <a:rPr lang="es-ES" sz="1200" dirty="0">
                          <a:effectLst/>
                        </a:rPr>
                        <a:t> response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GO:0038063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collagen-activated</a:t>
                      </a:r>
                      <a:r>
                        <a:rPr lang="es-ES" sz="1200" dirty="0">
                          <a:effectLst/>
                        </a:rPr>
                        <a:t> </a:t>
                      </a:r>
                      <a:r>
                        <a:rPr lang="es-ES" sz="1200" dirty="0" err="1">
                          <a:effectLst/>
                        </a:rPr>
                        <a:t>tyrosine</a:t>
                      </a:r>
                      <a:r>
                        <a:rPr lang="es-ES" sz="1200" dirty="0">
                          <a:effectLst/>
                        </a:rPr>
                        <a:t> </a:t>
                      </a:r>
                      <a:r>
                        <a:rPr lang="es-ES" sz="1200" dirty="0" err="1">
                          <a:effectLst/>
                        </a:rPr>
                        <a:t>kinase</a:t>
                      </a:r>
                      <a:r>
                        <a:rPr lang="es-ES" sz="1200" dirty="0">
                          <a:effectLst/>
                        </a:rPr>
                        <a:t> receptor </a:t>
                      </a:r>
                      <a:r>
                        <a:rPr lang="es-ES" sz="1200" dirty="0" err="1">
                          <a:effectLst/>
                        </a:rPr>
                        <a:t>signaling</a:t>
                      </a:r>
                      <a:r>
                        <a:rPr lang="es-ES" sz="1200" dirty="0">
                          <a:effectLst/>
                        </a:rPr>
                        <a:t> </a:t>
                      </a:r>
                      <a:r>
                        <a:rPr lang="es-ES" sz="1200" dirty="0" err="1">
                          <a:effectLst/>
                        </a:rPr>
                        <a:t>pathway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-0.533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GO:0044546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NLRP3 </a:t>
                      </a:r>
                      <a:r>
                        <a:rPr lang="es-ES" sz="1200" dirty="0" err="1">
                          <a:effectLst/>
                        </a:rPr>
                        <a:t>inflammasome</a:t>
                      </a:r>
                      <a:r>
                        <a:rPr lang="es-ES" sz="1200" dirty="0">
                          <a:effectLst/>
                        </a:rPr>
                        <a:t> </a:t>
                      </a:r>
                      <a:r>
                        <a:rPr lang="es-ES" sz="1200" dirty="0" err="1">
                          <a:effectLst/>
                        </a:rPr>
                        <a:t>complex</a:t>
                      </a:r>
                      <a:r>
                        <a:rPr lang="es-ES" sz="1200" dirty="0">
                          <a:effectLst/>
                        </a:rPr>
                        <a:t> </a:t>
                      </a:r>
                      <a:r>
                        <a:rPr lang="es-ES" sz="1200" dirty="0" err="1">
                          <a:effectLst/>
                        </a:rPr>
                        <a:t>assembly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a:effectLst/>
                        </a:rPr>
                        <a:t>-0.535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GO:2001171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ATP </a:t>
                      </a:r>
                      <a:r>
                        <a:rPr lang="es-ES" sz="1200" dirty="0" err="1">
                          <a:effectLst/>
                        </a:rPr>
                        <a:t>biosynthetic</a:t>
                      </a:r>
                      <a:r>
                        <a:rPr lang="es-ES" sz="1200" dirty="0">
                          <a:effectLst/>
                        </a:rPr>
                        <a:t> </a:t>
                      </a:r>
                      <a:r>
                        <a:rPr lang="es-ES" sz="1200" dirty="0" err="1">
                          <a:effectLst/>
                        </a:rPr>
                        <a:t>process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-0.576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GO:0061737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leukotriene</a:t>
                      </a:r>
                      <a:r>
                        <a:rPr lang="es-ES" sz="1200" dirty="0">
                          <a:effectLst/>
                        </a:rPr>
                        <a:t> </a:t>
                      </a:r>
                      <a:r>
                        <a:rPr lang="es-ES" sz="1200" dirty="0" err="1">
                          <a:effectLst/>
                        </a:rPr>
                        <a:t>signaling</a:t>
                      </a:r>
                      <a:r>
                        <a:rPr lang="es-ES" sz="1200" dirty="0">
                          <a:effectLst/>
                        </a:rPr>
                        <a:t> </a:t>
                      </a:r>
                      <a:r>
                        <a:rPr lang="es-ES" sz="1200" dirty="0" err="1">
                          <a:effectLst/>
                        </a:rPr>
                        <a:t>pathway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-0.592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GO:0045953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negative</a:t>
                      </a:r>
                      <a:r>
                        <a:rPr lang="es-ES" sz="1200" dirty="0">
                          <a:effectLst/>
                        </a:rPr>
                        <a:t> </a:t>
                      </a:r>
                      <a:r>
                        <a:rPr lang="es-ES" sz="1200" dirty="0" err="1">
                          <a:effectLst/>
                        </a:rPr>
                        <a:t>regulation</a:t>
                      </a:r>
                      <a:r>
                        <a:rPr lang="es-ES" sz="1200" dirty="0">
                          <a:effectLst/>
                        </a:rPr>
                        <a:t> of natural </a:t>
                      </a:r>
                      <a:r>
                        <a:rPr lang="es-ES" sz="1200" dirty="0" err="1">
                          <a:effectLst/>
                        </a:rPr>
                        <a:t>killer</a:t>
                      </a:r>
                      <a:r>
                        <a:rPr lang="es-ES" sz="1200" dirty="0">
                          <a:effectLst/>
                        </a:rPr>
                        <a:t> </a:t>
                      </a:r>
                      <a:r>
                        <a:rPr lang="es-ES" sz="1200" dirty="0" err="1">
                          <a:effectLst/>
                        </a:rPr>
                        <a:t>cell</a:t>
                      </a:r>
                      <a:r>
                        <a:rPr lang="es-ES" sz="1200" dirty="0">
                          <a:effectLst/>
                        </a:rPr>
                        <a:t> </a:t>
                      </a:r>
                      <a:r>
                        <a:rPr lang="es-ES" sz="1200" dirty="0" err="1">
                          <a:effectLst/>
                        </a:rPr>
                        <a:t>mediated</a:t>
                      </a:r>
                      <a:r>
                        <a:rPr lang="es-ES" sz="1200" dirty="0">
                          <a:effectLst/>
                        </a:rPr>
                        <a:t> </a:t>
                      </a:r>
                      <a:r>
                        <a:rPr lang="es-ES" sz="1200" dirty="0" err="1">
                          <a:effectLst/>
                        </a:rPr>
                        <a:t>cytotoxicity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-0.601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GO:0090594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inflammatory</a:t>
                      </a:r>
                      <a:r>
                        <a:rPr lang="es-ES" sz="1200" dirty="0">
                          <a:effectLst/>
                        </a:rPr>
                        <a:t> response to </a:t>
                      </a:r>
                      <a:r>
                        <a:rPr lang="es-ES" sz="1200" dirty="0" err="1">
                          <a:effectLst/>
                        </a:rPr>
                        <a:t>wounding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-0.618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GO:0002309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T </a:t>
                      </a:r>
                      <a:r>
                        <a:rPr lang="es-ES" sz="1200" dirty="0" err="1">
                          <a:effectLst/>
                        </a:rPr>
                        <a:t>cell</a:t>
                      </a:r>
                      <a:r>
                        <a:rPr lang="es-ES" sz="1200" dirty="0">
                          <a:effectLst/>
                        </a:rPr>
                        <a:t> </a:t>
                      </a:r>
                      <a:r>
                        <a:rPr lang="es-ES" sz="1200" dirty="0" err="1">
                          <a:effectLst/>
                        </a:rPr>
                        <a:t>proliferation</a:t>
                      </a:r>
                      <a:r>
                        <a:rPr lang="es-ES" sz="1200" dirty="0">
                          <a:effectLst/>
                        </a:rPr>
                        <a:t> </a:t>
                      </a:r>
                      <a:r>
                        <a:rPr lang="es-ES" sz="1200" dirty="0" err="1">
                          <a:effectLst/>
                        </a:rPr>
                        <a:t>involved</a:t>
                      </a:r>
                      <a:r>
                        <a:rPr lang="es-ES" sz="1200" dirty="0">
                          <a:effectLst/>
                        </a:rPr>
                        <a:t> in </a:t>
                      </a:r>
                      <a:r>
                        <a:rPr lang="es-ES" sz="1200" dirty="0" err="1">
                          <a:effectLst/>
                        </a:rPr>
                        <a:t>immune</a:t>
                      </a:r>
                      <a:r>
                        <a:rPr lang="es-ES" sz="1200" dirty="0">
                          <a:effectLst/>
                        </a:rPr>
                        <a:t> response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-0.72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196393">
                <a:tc>
                  <a:txBody>
                    <a:bodyPr/>
                    <a:lstStyle/>
                    <a:p>
                      <a:pPr algn="ctr">
                        <a:lnSpc>
                          <a:spcPct val="106000"/>
                        </a:lnSpc>
                        <a:spcAft>
                          <a:spcPts val="0"/>
                        </a:spcAft>
                      </a:pPr>
                      <a:r>
                        <a:rPr lang="es-ES" sz="1200" cap="all">
                          <a:effectLst/>
                        </a:rPr>
                        <a:t>GO:2000318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positive </a:t>
                      </a:r>
                      <a:r>
                        <a:rPr lang="es-ES" sz="1200" dirty="0" err="1">
                          <a:effectLst/>
                        </a:rPr>
                        <a:t>regulation</a:t>
                      </a:r>
                      <a:r>
                        <a:rPr lang="es-ES" sz="1200" dirty="0">
                          <a:effectLst/>
                        </a:rPr>
                        <a:t> of T-</a:t>
                      </a:r>
                      <a:r>
                        <a:rPr lang="es-ES" sz="1200" dirty="0" err="1">
                          <a:effectLst/>
                        </a:rPr>
                        <a:t>helper</a:t>
                      </a:r>
                      <a:r>
                        <a:rPr lang="es-ES" sz="1200" dirty="0">
                          <a:effectLst/>
                        </a:rPr>
                        <a:t> 17 </a:t>
                      </a:r>
                      <a:r>
                        <a:rPr lang="es-ES" sz="1200" dirty="0" err="1">
                          <a:effectLst/>
                        </a:rPr>
                        <a:t>type</a:t>
                      </a:r>
                      <a:r>
                        <a:rPr lang="es-ES" sz="1200" dirty="0">
                          <a:effectLst/>
                        </a:rPr>
                        <a:t> </a:t>
                      </a:r>
                      <a:r>
                        <a:rPr lang="es-ES" sz="1200" dirty="0" err="1">
                          <a:effectLst/>
                        </a:rPr>
                        <a:t>immune</a:t>
                      </a:r>
                      <a:r>
                        <a:rPr lang="es-ES" sz="1200" dirty="0">
                          <a:effectLst/>
                        </a:rPr>
                        <a:t> response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-0.931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r h="98197">
                <a:tc>
                  <a:txBody>
                    <a:bodyPr/>
                    <a:lstStyle/>
                    <a:p>
                      <a:pPr algn="ctr">
                        <a:lnSpc>
                          <a:spcPct val="106000"/>
                        </a:lnSpc>
                        <a:spcAft>
                          <a:spcPts val="0"/>
                        </a:spcAft>
                      </a:pPr>
                      <a:r>
                        <a:rPr lang="es-ES" sz="1200" cap="all">
                          <a:effectLst/>
                        </a:rPr>
                        <a:t>GO:0002001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err="1">
                          <a:effectLst/>
                        </a:rPr>
                        <a:t>renin</a:t>
                      </a:r>
                      <a:r>
                        <a:rPr lang="es-ES" sz="1200" dirty="0">
                          <a:effectLst/>
                        </a:rPr>
                        <a:t> </a:t>
                      </a:r>
                      <a:r>
                        <a:rPr lang="es-ES" sz="1200" dirty="0" err="1">
                          <a:effectLst/>
                        </a:rPr>
                        <a:t>secretion</a:t>
                      </a:r>
                      <a:r>
                        <a:rPr lang="es-ES" sz="1200" dirty="0">
                          <a:effectLst/>
                        </a:rPr>
                        <a:t> </a:t>
                      </a:r>
                      <a:r>
                        <a:rPr lang="es-ES" sz="1200" dirty="0" err="1">
                          <a:effectLst/>
                        </a:rPr>
                        <a:t>into</a:t>
                      </a:r>
                      <a:r>
                        <a:rPr lang="es-ES" sz="1200" dirty="0">
                          <a:effectLst/>
                        </a:rPr>
                        <a:t> </a:t>
                      </a:r>
                      <a:r>
                        <a:rPr lang="es-ES" sz="1200" dirty="0" err="1">
                          <a:effectLst/>
                        </a:rPr>
                        <a:t>blood</a:t>
                      </a:r>
                      <a:r>
                        <a:rPr lang="es-ES" sz="1200" dirty="0">
                          <a:effectLst/>
                        </a:rPr>
                        <a:t> </a:t>
                      </a:r>
                      <a:r>
                        <a:rPr lang="es-ES" sz="1200" dirty="0" err="1">
                          <a:effectLst/>
                        </a:rPr>
                        <a:t>stream</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c>
                  <a:txBody>
                    <a:bodyPr/>
                    <a:lstStyle/>
                    <a:p>
                      <a:pPr algn="ctr">
                        <a:lnSpc>
                          <a:spcPct val="106000"/>
                        </a:lnSpc>
                        <a:spcAft>
                          <a:spcPts val="0"/>
                        </a:spcAft>
                      </a:pPr>
                      <a:r>
                        <a:rPr lang="es-ES" sz="1200" dirty="0">
                          <a:effectLst/>
                        </a:rPr>
                        <a:t>-0.986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415" marR="38415" marT="0" marB="0"/>
                </a:tc>
              </a:tr>
            </a:tbl>
          </a:graphicData>
        </a:graphic>
      </p:graphicFrame>
      <p:pic>
        <p:nvPicPr>
          <p:cNvPr id="4" name="Picture 2" descr="http://www.cell.com/cms/attachment/612083/4902144/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663" y="4328027"/>
            <a:ext cx="4376337" cy="252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11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Procesos biológicos – Valor absoluto (3)</a:t>
            </a:r>
            <a:endParaRPr lang="es-ES" dirty="0"/>
          </a:p>
        </p:txBody>
      </p:sp>
      <p:pic>
        <p:nvPicPr>
          <p:cNvPr id="7170" name="Picture 2" descr="http://www.ganoderma-reishi.com/images/stories/articulos2/angiogene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18" y="1381870"/>
            <a:ext cx="85725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42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Procesos biológicos - Promedio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023403631"/>
              </p:ext>
            </p:extLst>
          </p:nvPr>
        </p:nvGraphicFramePr>
        <p:xfrm>
          <a:off x="1147844" y="1362267"/>
          <a:ext cx="7655648" cy="5284604"/>
        </p:xfrm>
        <a:graphic>
          <a:graphicData uri="http://schemas.openxmlformats.org/drawingml/2006/table">
            <a:tbl>
              <a:tblPr firstRow="1" firstCol="1" bandRow="1">
                <a:tableStyleId>{5C22544A-7EE6-4342-B048-85BDC9FD1C3A}</a:tableStyleId>
              </a:tblPr>
              <a:tblGrid>
                <a:gridCol w="1284778"/>
                <a:gridCol w="4537994"/>
                <a:gridCol w="1832876"/>
              </a:tblGrid>
              <a:tr h="140672">
                <a:tc>
                  <a:txBody>
                    <a:bodyPr/>
                    <a:lstStyle/>
                    <a:p>
                      <a:pPr algn="ctr">
                        <a:lnSpc>
                          <a:spcPct val="106000"/>
                        </a:lnSpc>
                        <a:spcAft>
                          <a:spcPts val="0"/>
                        </a:spcAft>
                      </a:pPr>
                      <a:r>
                        <a:rPr lang="es-ES" sz="1000" cap="all" dirty="0">
                          <a:effectLst/>
                          <a:latin typeface="+mn-lt"/>
                        </a:rPr>
                        <a:t>ID</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cap="all" dirty="0">
                          <a:effectLst/>
                          <a:latin typeface="+mn-lt"/>
                        </a:rPr>
                        <a:t>nombre</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cap="all" dirty="0" err="1">
                          <a:effectLst/>
                          <a:latin typeface="+mn-lt"/>
                        </a:rPr>
                        <a:t>summary_LOR</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r>
              <a:tr h="195258">
                <a:tc>
                  <a:txBody>
                    <a:bodyPr/>
                    <a:lstStyle/>
                    <a:p>
                      <a:pPr algn="ctr">
                        <a:lnSpc>
                          <a:spcPct val="106000"/>
                        </a:lnSpc>
                        <a:spcAft>
                          <a:spcPts val="0"/>
                        </a:spcAft>
                      </a:pPr>
                      <a:r>
                        <a:rPr lang="es-ES" sz="1000" cap="all" dirty="0">
                          <a:effectLst/>
                          <a:latin typeface="+mn-lt"/>
                        </a:rPr>
                        <a:t>GO:0032055</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negative</a:t>
                      </a:r>
                      <a:r>
                        <a:rPr lang="es-ES" sz="1000" dirty="0">
                          <a:effectLst/>
                          <a:latin typeface="+mn-lt"/>
                        </a:rPr>
                        <a:t> </a:t>
                      </a:r>
                      <a:r>
                        <a:rPr lang="es-ES" sz="1000" dirty="0" err="1">
                          <a:effectLst/>
                          <a:latin typeface="+mn-lt"/>
                        </a:rPr>
                        <a:t>regulation</a:t>
                      </a:r>
                      <a:r>
                        <a:rPr lang="es-ES" sz="1000" dirty="0">
                          <a:effectLst/>
                          <a:latin typeface="+mn-lt"/>
                        </a:rPr>
                        <a:t> of </a:t>
                      </a:r>
                      <a:r>
                        <a:rPr lang="es-ES" sz="1000" dirty="0" err="1">
                          <a:effectLst/>
                          <a:latin typeface="+mn-lt"/>
                        </a:rPr>
                        <a:t>translation</a:t>
                      </a:r>
                      <a:r>
                        <a:rPr lang="es-ES" sz="1000" dirty="0">
                          <a:effectLst/>
                          <a:latin typeface="+mn-lt"/>
                        </a:rPr>
                        <a:t> in response to stress</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1.018</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95258">
                <a:tc>
                  <a:txBody>
                    <a:bodyPr/>
                    <a:lstStyle/>
                    <a:p>
                      <a:pPr algn="ctr">
                        <a:lnSpc>
                          <a:spcPct val="106000"/>
                        </a:lnSpc>
                        <a:spcAft>
                          <a:spcPts val="0"/>
                        </a:spcAft>
                      </a:pPr>
                      <a:r>
                        <a:rPr lang="es-ES" sz="1000" cap="all" dirty="0">
                          <a:effectLst/>
                          <a:latin typeface="+mn-lt"/>
                        </a:rPr>
                        <a:t>GO:0042661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regulation</a:t>
                      </a:r>
                      <a:r>
                        <a:rPr lang="es-ES" sz="1000" dirty="0">
                          <a:effectLst/>
                          <a:latin typeface="+mn-lt"/>
                        </a:rPr>
                        <a:t> of </a:t>
                      </a:r>
                      <a:r>
                        <a:rPr lang="es-ES" sz="1000" dirty="0" err="1">
                          <a:effectLst/>
                          <a:latin typeface="+mn-lt"/>
                        </a:rPr>
                        <a:t>mesodermal</a:t>
                      </a:r>
                      <a:r>
                        <a:rPr lang="es-ES" sz="1000" dirty="0">
                          <a:effectLst/>
                          <a:latin typeface="+mn-lt"/>
                        </a:rPr>
                        <a:t> </a:t>
                      </a:r>
                      <a:r>
                        <a:rPr lang="es-ES" sz="1000" dirty="0" err="1">
                          <a:effectLst/>
                          <a:latin typeface="+mn-lt"/>
                        </a:rPr>
                        <a:t>cell</a:t>
                      </a:r>
                      <a:r>
                        <a:rPr lang="es-ES" sz="1000" dirty="0">
                          <a:effectLst/>
                          <a:latin typeface="+mn-lt"/>
                        </a:rPr>
                        <a:t> </a:t>
                      </a:r>
                      <a:r>
                        <a:rPr lang="es-ES" sz="1000" dirty="0" err="1">
                          <a:effectLst/>
                          <a:latin typeface="+mn-lt"/>
                        </a:rPr>
                        <a:t>fate</a:t>
                      </a:r>
                      <a:r>
                        <a:rPr lang="es-ES" sz="1000" dirty="0">
                          <a:effectLst/>
                          <a:latin typeface="+mn-lt"/>
                        </a:rPr>
                        <a:t> </a:t>
                      </a:r>
                      <a:r>
                        <a:rPr lang="es-ES" sz="1000" dirty="0" err="1">
                          <a:effectLst/>
                          <a:latin typeface="+mn-lt"/>
                        </a:rPr>
                        <a:t>specification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0.862</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dirty="0">
                          <a:effectLst/>
                          <a:latin typeface="+mn-lt"/>
                        </a:rPr>
                        <a:t>GO:0009996</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negative</a:t>
                      </a:r>
                      <a:r>
                        <a:rPr lang="es-ES" sz="1000" dirty="0">
                          <a:effectLst/>
                          <a:latin typeface="+mn-lt"/>
                        </a:rPr>
                        <a:t> </a:t>
                      </a:r>
                      <a:r>
                        <a:rPr lang="es-ES" sz="1000" dirty="0" err="1">
                          <a:effectLst/>
                          <a:latin typeface="+mn-lt"/>
                        </a:rPr>
                        <a:t>regulation</a:t>
                      </a:r>
                      <a:r>
                        <a:rPr lang="es-ES" sz="1000" dirty="0">
                          <a:effectLst/>
                          <a:latin typeface="+mn-lt"/>
                        </a:rPr>
                        <a:t> of </a:t>
                      </a:r>
                      <a:r>
                        <a:rPr lang="es-ES" sz="1000" dirty="0" err="1">
                          <a:effectLst/>
                          <a:latin typeface="+mn-lt"/>
                        </a:rPr>
                        <a:t>cell</a:t>
                      </a:r>
                      <a:r>
                        <a:rPr lang="es-ES" sz="1000" dirty="0">
                          <a:effectLst/>
                          <a:latin typeface="+mn-lt"/>
                        </a:rPr>
                        <a:t> </a:t>
                      </a:r>
                      <a:r>
                        <a:rPr lang="es-ES" sz="1000" dirty="0" err="1">
                          <a:effectLst/>
                          <a:latin typeface="+mn-lt"/>
                        </a:rPr>
                        <a:t>fate</a:t>
                      </a:r>
                      <a:r>
                        <a:rPr lang="es-ES" sz="1000" dirty="0">
                          <a:effectLst/>
                          <a:latin typeface="+mn-lt"/>
                        </a:rPr>
                        <a:t> </a:t>
                      </a:r>
                      <a:r>
                        <a:rPr lang="es-ES" sz="1000" dirty="0" err="1">
                          <a:effectLst/>
                          <a:latin typeface="+mn-lt"/>
                        </a:rPr>
                        <a:t>specification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a:effectLst/>
                          <a:latin typeface="+mn-lt"/>
                        </a:rPr>
                        <a:t>0.859</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95258">
                <a:tc>
                  <a:txBody>
                    <a:bodyPr/>
                    <a:lstStyle/>
                    <a:p>
                      <a:pPr algn="ctr">
                        <a:lnSpc>
                          <a:spcPct val="106000"/>
                        </a:lnSpc>
                        <a:spcAft>
                          <a:spcPts val="0"/>
                        </a:spcAft>
                      </a:pPr>
                      <a:r>
                        <a:rPr lang="es-ES" sz="1000" cap="all" dirty="0">
                          <a:effectLst/>
                          <a:latin typeface="+mn-lt"/>
                        </a:rPr>
                        <a:t>GO:0033129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a:t>
                      </a:r>
                      <a:r>
                        <a:rPr lang="es-ES" sz="1000" dirty="0" err="1">
                          <a:effectLst/>
                          <a:latin typeface="+mn-lt"/>
                        </a:rPr>
                        <a:t>histone</a:t>
                      </a:r>
                      <a:r>
                        <a:rPr lang="es-ES" sz="1000" dirty="0">
                          <a:effectLst/>
                          <a:latin typeface="+mn-lt"/>
                        </a:rPr>
                        <a:t> </a:t>
                      </a:r>
                      <a:r>
                        <a:rPr lang="es-ES" sz="1000" dirty="0" err="1">
                          <a:effectLst/>
                          <a:latin typeface="+mn-lt"/>
                        </a:rPr>
                        <a:t>phosphorylation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0.793</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GO:0042659</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regulation</a:t>
                      </a:r>
                      <a:r>
                        <a:rPr lang="es-ES" sz="1000" dirty="0">
                          <a:effectLst/>
                          <a:latin typeface="+mn-lt"/>
                        </a:rPr>
                        <a:t> of </a:t>
                      </a:r>
                      <a:r>
                        <a:rPr lang="es-ES" sz="1000" dirty="0" err="1">
                          <a:effectLst/>
                          <a:latin typeface="+mn-lt"/>
                        </a:rPr>
                        <a:t>cell</a:t>
                      </a:r>
                      <a:r>
                        <a:rPr lang="es-ES" sz="1000" dirty="0">
                          <a:effectLst/>
                          <a:latin typeface="+mn-lt"/>
                        </a:rPr>
                        <a:t> </a:t>
                      </a:r>
                      <a:r>
                        <a:rPr lang="es-ES" sz="1000" dirty="0" err="1">
                          <a:effectLst/>
                          <a:latin typeface="+mn-lt"/>
                        </a:rPr>
                        <a:t>fate</a:t>
                      </a:r>
                      <a:r>
                        <a:rPr lang="es-ES" sz="1000" dirty="0">
                          <a:effectLst/>
                          <a:latin typeface="+mn-lt"/>
                        </a:rPr>
                        <a:t> </a:t>
                      </a:r>
                      <a:r>
                        <a:rPr lang="es-ES" sz="1000" dirty="0" err="1">
                          <a:effectLst/>
                          <a:latin typeface="+mn-lt"/>
                        </a:rPr>
                        <a:t>specification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a:effectLst/>
                          <a:latin typeface="+mn-lt"/>
                        </a:rPr>
                        <a:t>0.77</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95258">
                <a:tc>
                  <a:txBody>
                    <a:bodyPr/>
                    <a:lstStyle/>
                    <a:p>
                      <a:pPr algn="ctr">
                        <a:lnSpc>
                          <a:spcPct val="106000"/>
                        </a:lnSpc>
                        <a:spcAft>
                          <a:spcPts val="0"/>
                        </a:spcAft>
                      </a:pPr>
                      <a:r>
                        <a:rPr lang="es-ES" sz="1000" cap="all" dirty="0">
                          <a:effectLst/>
                          <a:latin typeface="+mn-lt"/>
                        </a:rPr>
                        <a:t>GO:2000049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a:t>
                      </a:r>
                      <a:r>
                        <a:rPr lang="es-ES" sz="1000" dirty="0" err="1">
                          <a:effectLst/>
                          <a:latin typeface="+mn-lt"/>
                        </a:rPr>
                        <a:t>cell-cell</a:t>
                      </a:r>
                      <a:r>
                        <a:rPr lang="es-ES" sz="1000" dirty="0">
                          <a:effectLst/>
                          <a:latin typeface="+mn-lt"/>
                        </a:rPr>
                        <a:t> </a:t>
                      </a:r>
                      <a:r>
                        <a:rPr lang="es-ES" sz="1000" dirty="0" err="1">
                          <a:effectLst/>
                          <a:latin typeface="+mn-lt"/>
                        </a:rPr>
                        <a:t>adhesion</a:t>
                      </a:r>
                      <a:r>
                        <a:rPr lang="es-ES" sz="1000" dirty="0">
                          <a:effectLst/>
                          <a:latin typeface="+mn-lt"/>
                        </a:rPr>
                        <a:t> </a:t>
                      </a:r>
                      <a:r>
                        <a:rPr lang="es-ES" sz="1000" dirty="0" err="1">
                          <a:effectLst/>
                          <a:latin typeface="+mn-lt"/>
                        </a:rPr>
                        <a:t>mediated</a:t>
                      </a:r>
                      <a:r>
                        <a:rPr lang="es-ES" sz="1000" dirty="0">
                          <a:effectLst/>
                          <a:latin typeface="+mn-lt"/>
                        </a:rPr>
                        <a:t> </a:t>
                      </a:r>
                      <a:r>
                        <a:rPr lang="es-ES" sz="1000" dirty="0" err="1">
                          <a:effectLst/>
                          <a:latin typeface="+mn-lt"/>
                        </a:rPr>
                        <a:t>by</a:t>
                      </a:r>
                      <a:r>
                        <a:rPr lang="es-ES" sz="1000" dirty="0">
                          <a:effectLst/>
                          <a:latin typeface="+mn-lt"/>
                        </a:rPr>
                        <a:t> </a:t>
                      </a:r>
                      <a:r>
                        <a:rPr lang="es-ES" sz="1000" dirty="0" err="1">
                          <a:effectLst/>
                          <a:latin typeface="+mn-lt"/>
                        </a:rPr>
                        <a:t>cadherin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0.755</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260345">
                <a:tc>
                  <a:txBody>
                    <a:bodyPr/>
                    <a:lstStyle/>
                    <a:p>
                      <a:pPr algn="ctr">
                        <a:lnSpc>
                          <a:spcPct val="106000"/>
                        </a:lnSpc>
                        <a:spcAft>
                          <a:spcPts val="0"/>
                        </a:spcAft>
                      </a:pPr>
                      <a:r>
                        <a:rPr lang="es-ES" sz="1000" cap="all">
                          <a:effectLst/>
                          <a:latin typeface="+mn-lt"/>
                        </a:rPr>
                        <a:t>GO:2000323</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negative</a:t>
                      </a:r>
                      <a:r>
                        <a:rPr lang="es-ES" sz="1000" dirty="0">
                          <a:effectLst/>
                          <a:latin typeface="+mn-lt"/>
                        </a:rPr>
                        <a:t> </a:t>
                      </a:r>
                      <a:r>
                        <a:rPr lang="es-ES" sz="1000" dirty="0" err="1">
                          <a:effectLst/>
                          <a:latin typeface="+mn-lt"/>
                        </a:rPr>
                        <a:t>regulation</a:t>
                      </a:r>
                      <a:r>
                        <a:rPr lang="es-ES" sz="1000" dirty="0">
                          <a:effectLst/>
                          <a:latin typeface="+mn-lt"/>
                        </a:rPr>
                        <a:t> of </a:t>
                      </a:r>
                      <a:r>
                        <a:rPr lang="es-ES" sz="1000" dirty="0" err="1">
                          <a:effectLst/>
                          <a:latin typeface="+mn-lt"/>
                        </a:rPr>
                        <a:t>glucocorticoid</a:t>
                      </a:r>
                      <a:r>
                        <a:rPr lang="es-ES" sz="1000" dirty="0">
                          <a:effectLst/>
                          <a:latin typeface="+mn-lt"/>
                        </a:rPr>
                        <a:t> receptor </a:t>
                      </a:r>
                      <a:r>
                        <a:rPr lang="es-ES" sz="1000" dirty="0" err="1">
                          <a:effectLst/>
                          <a:latin typeface="+mn-lt"/>
                        </a:rPr>
                        <a:t>signaling</a:t>
                      </a:r>
                      <a:r>
                        <a:rPr lang="es-ES" sz="1000" dirty="0">
                          <a:effectLst/>
                          <a:latin typeface="+mn-lt"/>
                        </a:rPr>
                        <a:t> </a:t>
                      </a:r>
                      <a:r>
                        <a:rPr lang="es-ES" sz="1000" dirty="0" err="1">
                          <a:effectLst/>
                          <a:latin typeface="+mn-lt"/>
                        </a:rPr>
                        <a:t>pathway</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0.751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dirty="0">
                          <a:effectLst/>
                          <a:latin typeface="+mn-lt"/>
                        </a:rPr>
                        <a:t>GO:0010519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negative</a:t>
                      </a:r>
                      <a:r>
                        <a:rPr lang="es-ES" sz="1000" dirty="0">
                          <a:effectLst/>
                          <a:latin typeface="+mn-lt"/>
                        </a:rPr>
                        <a:t> </a:t>
                      </a:r>
                      <a:r>
                        <a:rPr lang="es-ES" sz="1000" dirty="0" err="1">
                          <a:effectLst/>
                          <a:latin typeface="+mn-lt"/>
                        </a:rPr>
                        <a:t>regulation</a:t>
                      </a:r>
                      <a:r>
                        <a:rPr lang="es-ES" sz="1000" dirty="0">
                          <a:effectLst/>
                          <a:latin typeface="+mn-lt"/>
                        </a:rPr>
                        <a:t> of </a:t>
                      </a:r>
                      <a:r>
                        <a:rPr lang="es-ES" sz="1000" dirty="0" err="1">
                          <a:effectLst/>
                          <a:latin typeface="+mn-lt"/>
                        </a:rPr>
                        <a:t>phospholipase</a:t>
                      </a:r>
                      <a:r>
                        <a:rPr lang="es-ES" sz="1000" dirty="0">
                          <a:effectLst/>
                          <a:latin typeface="+mn-lt"/>
                        </a:rPr>
                        <a:t> </a:t>
                      </a:r>
                      <a:r>
                        <a:rPr lang="es-ES" sz="1000" dirty="0" err="1">
                          <a:effectLst/>
                          <a:latin typeface="+mn-lt"/>
                        </a:rPr>
                        <a:t>activity</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a:effectLst/>
                          <a:latin typeface="+mn-lt"/>
                        </a:rPr>
                        <a:t>0.739</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GO:0009912</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auditory</a:t>
                      </a:r>
                      <a:r>
                        <a:rPr lang="es-ES" sz="1000" dirty="0">
                          <a:effectLst/>
                          <a:latin typeface="+mn-lt"/>
                        </a:rPr>
                        <a:t> receptor </a:t>
                      </a:r>
                      <a:r>
                        <a:rPr lang="es-ES" sz="1000" dirty="0" err="1">
                          <a:effectLst/>
                          <a:latin typeface="+mn-lt"/>
                        </a:rPr>
                        <a:t>cell</a:t>
                      </a:r>
                      <a:r>
                        <a:rPr lang="es-ES" sz="1000" dirty="0">
                          <a:effectLst/>
                          <a:latin typeface="+mn-lt"/>
                        </a:rPr>
                        <a:t> </a:t>
                      </a:r>
                      <a:r>
                        <a:rPr lang="es-ES" sz="1000" dirty="0" err="1">
                          <a:effectLst/>
                          <a:latin typeface="+mn-lt"/>
                        </a:rPr>
                        <a:t>fate</a:t>
                      </a:r>
                      <a:r>
                        <a:rPr lang="es-ES" sz="1000" dirty="0">
                          <a:effectLst/>
                          <a:latin typeface="+mn-lt"/>
                        </a:rPr>
                        <a:t> </a:t>
                      </a:r>
                      <a:r>
                        <a:rPr lang="es-ES" sz="1000" dirty="0" err="1">
                          <a:effectLst/>
                          <a:latin typeface="+mn-lt"/>
                        </a:rPr>
                        <a:t>commitment</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a:effectLst/>
                          <a:latin typeface="+mn-lt"/>
                        </a:rPr>
                        <a:t>0.69</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GO:0001768</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a:effectLst/>
                          <a:latin typeface="+mn-lt"/>
                        </a:rPr>
                        <a:t>establishment of T </a:t>
                      </a:r>
                      <a:r>
                        <a:rPr lang="es-ES" sz="1000" dirty="0" err="1">
                          <a:effectLst/>
                          <a:latin typeface="+mn-lt"/>
                        </a:rPr>
                        <a:t>cell</a:t>
                      </a:r>
                      <a:r>
                        <a:rPr lang="es-ES" sz="1000" dirty="0">
                          <a:effectLst/>
                          <a:latin typeface="+mn-lt"/>
                        </a:rPr>
                        <a:t> </a:t>
                      </a:r>
                      <a:r>
                        <a:rPr lang="es-ES" sz="1000" dirty="0" err="1">
                          <a:effectLst/>
                          <a:latin typeface="+mn-lt"/>
                        </a:rPr>
                        <a:t>polarity</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a:effectLst/>
                          <a:latin typeface="+mn-lt"/>
                        </a:rPr>
                        <a:t>0.669</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GO:0035912</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a:effectLst/>
                          <a:latin typeface="+mn-lt"/>
                        </a:rPr>
                        <a:t>dorsal aorta </a:t>
                      </a:r>
                      <a:r>
                        <a:rPr lang="es-ES" sz="1000" dirty="0" err="1">
                          <a:effectLst/>
                          <a:latin typeface="+mn-lt"/>
                        </a:rPr>
                        <a:t>morphogenesis</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0.66</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GO:0036072</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direct</a:t>
                      </a:r>
                      <a:r>
                        <a:rPr lang="es-ES" sz="1000" dirty="0">
                          <a:effectLst/>
                          <a:latin typeface="+mn-lt"/>
                        </a:rPr>
                        <a:t> </a:t>
                      </a:r>
                      <a:r>
                        <a:rPr lang="es-ES" sz="1000" dirty="0" err="1">
                          <a:effectLst/>
                          <a:latin typeface="+mn-lt"/>
                        </a:rPr>
                        <a:t>ossification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0.659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GO:0072592</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oxygen</a:t>
                      </a:r>
                      <a:r>
                        <a:rPr lang="es-ES" sz="1000" dirty="0">
                          <a:effectLst/>
                          <a:latin typeface="+mn-lt"/>
                        </a:rPr>
                        <a:t> </a:t>
                      </a:r>
                      <a:r>
                        <a:rPr lang="es-ES" sz="1000" dirty="0" err="1">
                          <a:effectLst/>
                          <a:latin typeface="+mn-lt"/>
                        </a:rPr>
                        <a:t>metabolic</a:t>
                      </a:r>
                      <a:r>
                        <a:rPr lang="es-ES" sz="1000" dirty="0">
                          <a:effectLst/>
                          <a:latin typeface="+mn-lt"/>
                        </a:rPr>
                        <a:t> </a:t>
                      </a:r>
                      <a:r>
                        <a:rPr lang="es-ES" sz="1000" dirty="0" err="1">
                          <a:effectLst/>
                          <a:latin typeface="+mn-lt"/>
                        </a:rPr>
                        <a:t>process</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0.656</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325430">
                <a:tc>
                  <a:txBody>
                    <a:bodyPr/>
                    <a:lstStyle/>
                    <a:p>
                      <a:pPr algn="ctr">
                        <a:lnSpc>
                          <a:spcPct val="106000"/>
                        </a:lnSpc>
                        <a:spcAft>
                          <a:spcPts val="0"/>
                        </a:spcAft>
                      </a:pPr>
                      <a:r>
                        <a:rPr lang="es-ES" sz="1000" cap="all" dirty="0">
                          <a:effectLst/>
                          <a:latin typeface="+mn-lt"/>
                        </a:rPr>
                        <a:t>GO:1902231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a:t>
                      </a:r>
                      <a:r>
                        <a:rPr lang="es-ES" sz="1000" dirty="0" err="1">
                          <a:effectLst/>
                          <a:latin typeface="+mn-lt"/>
                        </a:rPr>
                        <a:t>intrinsic</a:t>
                      </a:r>
                      <a:r>
                        <a:rPr lang="es-ES" sz="1000" dirty="0">
                          <a:effectLst/>
                          <a:latin typeface="+mn-lt"/>
                        </a:rPr>
                        <a:t> </a:t>
                      </a:r>
                      <a:r>
                        <a:rPr lang="es-ES" sz="1000" dirty="0" err="1">
                          <a:effectLst/>
                          <a:latin typeface="+mn-lt"/>
                        </a:rPr>
                        <a:t>apoptotic</a:t>
                      </a:r>
                      <a:r>
                        <a:rPr lang="es-ES" sz="1000" dirty="0">
                          <a:effectLst/>
                          <a:latin typeface="+mn-lt"/>
                        </a:rPr>
                        <a:t> </a:t>
                      </a:r>
                      <a:r>
                        <a:rPr lang="es-ES" sz="1000" dirty="0" err="1">
                          <a:effectLst/>
                          <a:latin typeface="+mn-lt"/>
                        </a:rPr>
                        <a:t>signaling</a:t>
                      </a:r>
                      <a:r>
                        <a:rPr lang="es-ES" sz="1000" dirty="0">
                          <a:effectLst/>
                          <a:latin typeface="+mn-lt"/>
                        </a:rPr>
                        <a:t> </a:t>
                      </a:r>
                      <a:r>
                        <a:rPr lang="es-ES" sz="1000" dirty="0" err="1">
                          <a:effectLst/>
                          <a:latin typeface="+mn-lt"/>
                        </a:rPr>
                        <a:t>pathway</a:t>
                      </a:r>
                      <a:r>
                        <a:rPr lang="es-ES" sz="1000" dirty="0">
                          <a:effectLst/>
                          <a:latin typeface="+mn-lt"/>
                        </a:rPr>
                        <a:t> in response to DNA </a:t>
                      </a:r>
                      <a:r>
                        <a:rPr lang="es-ES" sz="1000" dirty="0" err="1">
                          <a:effectLst/>
                          <a:latin typeface="+mn-lt"/>
                        </a:rPr>
                        <a:t>damage</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a:effectLst/>
                          <a:latin typeface="+mn-lt"/>
                        </a:rPr>
                        <a:t>0.641</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390517">
                <a:tc>
                  <a:txBody>
                    <a:bodyPr/>
                    <a:lstStyle/>
                    <a:p>
                      <a:pPr algn="ctr">
                        <a:lnSpc>
                          <a:spcPct val="106000"/>
                        </a:lnSpc>
                        <a:spcAft>
                          <a:spcPts val="0"/>
                        </a:spcAft>
                      </a:pPr>
                      <a:r>
                        <a:rPr lang="es-ES" sz="1000" cap="all" dirty="0">
                          <a:effectLst/>
                          <a:latin typeface="+mn-lt"/>
                        </a:rPr>
                        <a:t>GO:1902237</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a:t>
                      </a:r>
                      <a:r>
                        <a:rPr lang="es-ES" sz="1000" dirty="0" err="1">
                          <a:effectLst/>
                          <a:latin typeface="+mn-lt"/>
                        </a:rPr>
                        <a:t>endoplasmic</a:t>
                      </a:r>
                      <a:r>
                        <a:rPr lang="es-ES" sz="1000" dirty="0">
                          <a:effectLst/>
                          <a:latin typeface="+mn-lt"/>
                        </a:rPr>
                        <a:t> </a:t>
                      </a:r>
                      <a:r>
                        <a:rPr lang="es-ES" sz="1000" dirty="0" err="1">
                          <a:effectLst/>
                          <a:latin typeface="+mn-lt"/>
                        </a:rPr>
                        <a:t>reticulum</a:t>
                      </a:r>
                      <a:r>
                        <a:rPr lang="es-ES" sz="1000" dirty="0">
                          <a:effectLst/>
                          <a:latin typeface="+mn-lt"/>
                        </a:rPr>
                        <a:t> stress-</a:t>
                      </a:r>
                      <a:r>
                        <a:rPr lang="es-ES" sz="1000" dirty="0" err="1">
                          <a:effectLst/>
                          <a:latin typeface="+mn-lt"/>
                        </a:rPr>
                        <a:t>induced</a:t>
                      </a:r>
                      <a:r>
                        <a:rPr lang="es-ES" sz="1000" dirty="0">
                          <a:effectLst/>
                          <a:latin typeface="+mn-lt"/>
                        </a:rPr>
                        <a:t> </a:t>
                      </a:r>
                      <a:r>
                        <a:rPr lang="es-ES" sz="1000" dirty="0" err="1">
                          <a:effectLst/>
                          <a:latin typeface="+mn-lt"/>
                        </a:rPr>
                        <a:t>intrinsic</a:t>
                      </a:r>
                      <a:r>
                        <a:rPr lang="es-ES" sz="1000" dirty="0">
                          <a:effectLst/>
                          <a:latin typeface="+mn-lt"/>
                        </a:rPr>
                        <a:t> </a:t>
                      </a:r>
                      <a:r>
                        <a:rPr lang="es-ES" sz="1000" dirty="0" err="1">
                          <a:effectLst/>
                          <a:latin typeface="+mn-lt"/>
                        </a:rPr>
                        <a:t>apoptotic</a:t>
                      </a:r>
                      <a:r>
                        <a:rPr lang="es-ES" sz="1000" dirty="0">
                          <a:effectLst/>
                          <a:latin typeface="+mn-lt"/>
                        </a:rPr>
                        <a:t> </a:t>
                      </a:r>
                      <a:r>
                        <a:rPr lang="es-ES" sz="1000" dirty="0" err="1">
                          <a:effectLst/>
                          <a:latin typeface="+mn-lt"/>
                        </a:rPr>
                        <a:t>signaling</a:t>
                      </a:r>
                      <a:r>
                        <a:rPr lang="es-ES" sz="1000" dirty="0">
                          <a:effectLst/>
                          <a:latin typeface="+mn-lt"/>
                        </a:rPr>
                        <a:t> </a:t>
                      </a:r>
                      <a:r>
                        <a:rPr lang="es-ES" sz="1000" dirty="0" err="1">
                          <a:effectLst/>
                          <a:latin typeface="+mn-lt"/>
                        </a:rPr>
                        <a:t>pathway</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s-ES" sz="1000" dirty="0" smtClean="0">
                          <a:effectLst/>
                          <a:latin typeface="+mn-lt"/>
                        </a:rPr>
                        <a:t>0.628</a:t>
                      </a:r>
                      <a:endParaRPr lang="es-ES" sz="1000" dirty="0" smtClean="0">
                        <a:effectLst/>
                        <a:latin typeface="+mn-lt"/>
                        <a:ea typeface="Calibri" panose="020F0502020204030204" pitchFamily="34" charset="0"/>
                        <a:cs typeface="Times New Roman" panose="02020603050405020304" pitchFamily="18" charset="0"/>
                      </a:endParaRPr>
                    </a:p>
                    <a:p>
                      <a:pPr algn="ctr">
                        <a:lnSpc>
                          <a:spcPct val="106000"/>
                        </a:lnSpc>
                        <a:spcAft>
                          <a:spcPts val="0"/>
                        </a:spcAft>
                      </a:pP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dirty="0">
                          <a:effectLst/>
                          <a:latin typeface="+mn-lt"/>
                        </a:rPr>
                        <a:t>GO:0038161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prolactin</a:t>
                      </a:r>
                      <a:r>
                        <a:rPr lang="es-ES" sz="1000" dirty="0">
                          <a:effectLst/>
                          <a:latin typeface="+mn-lt"/>
                        </a:rPr>
                        <a:t> </a:t>
                      </a:r>
                      <a:r>
                        <a:rPr lang="es-ES" sz="1000" dirty="0" err="1">
                          <a:effectLst/>
                          <a:latin typeface="+mn-lt"/>
                        </a:rPr>
                        <a:t>signaling</a:t>
                      </a:r>
                      <a:r>
                        <a:rPr lang="es-ES" sz="1000" dirty="0">
                          <a:effectLst/>
                          <a:latin typeface="+mn-lt"/>
                        </a:rPr>
                        <a:t> </a:t>
                      </a:r>
                      <a:r>
                        <a:rPr lang="es-ES" sz="1000" dirty="0" err="1">
                          <a:effectLst/>
                          <a:latin typeface="+mn-lt"/>
                        </a:rPr>
                        <a:t>pathway</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0.581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GO:0032633</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interleukin-4 </a:t>
                      </a:r>
                      <a:r>
                        <a:rPr lang="es-ES" sz="1000" dirty="0" err="1">
                          <a:effectLst/>
                          <a:latin typeface="+mn-lt"/>
                        </a:rPr>
                        <a:t>production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-0.529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a:effectLst/>
                          <a:latin typeface="+mn-lt"/>
                        </a:rPr>
                        <a:t>GO:0002836</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response to tumor </a:t>
                      </a:r>
                      <a:r>
                        <a:rPr lang="es-ES" sz="1000" dirty="0" err="1">
                          <a:effectLst/>
                          <a:latin typeface="+mn-lt"/>
                        </a:rPr>
                        <a:t>cell</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a:effectLst/>
                          <a:latin typeface="+mn-lt"/>
                        </a:rPr>
                        <a:t>-0.534</a:t>
                      </a:r>
                      <a:endParaRPr lang="es-ES" sz="100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95258">
                <a:tc>
                  <a:txBody>
                    <a:bodyPr/>
                    <a:lstStyle/>
                    <a:p>
                      <a:pPr algn="ctr">
                        <a:lnSpc>
                          <a:spcPct val="106000"/>
                        </a:lnSpc>
                        <a:spcAft>
                          <a:spcPts val="0"/>
                        </a:spcAft>
                      </a:pPr>
                      <a:r>
                        <a:rPr lang="es-ES" sz="1000" cap="all">
                          <a:effectLst/>
                          <a:latin typeface="+mn-lt"/>
                        </a:rPr>
                        <a:t>GO:0002839</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positive </a:t>
                      </a:r>
                      <a:r>
                        <a:rPr lang="es-ES" sz="1000" dirty="0" err="1">
                          <a:effectLst/>
                          <a:latin typeface="+mn-lt"/>
                        </a:rPr>
                        <a:t>regulation</a:t>
                      </a:r>
                      <a:r>
                        <a:rPr lang="es-ES" sz="1000" dirty="0">
                          <a:effectLst/>
                          <a:latin typeface="+mn-lt"/>
                        </a:rPr>
                        <a:t> of </a:t>
                      </a:r>
                      <a:r>
                        <a:rPr lang="es-ES" sz="1000" dirty="0" err="1">
                          <a:effectLst/>
                          <a:latin typeface="+mn-lt"/>
                        </a:rPr>
                        <a:t>immune</a:t>
                      </a:r>
                      <a:r>
                        <a:rPr lang="es-ES" sz="1000" dirty="0">
                          <a:effectLst/>
                          <a:latin typeface="+mn-lt"/>
                        </a:rPr>
                        <a:t> response to tumor </a:t>
                      </a:r>
                      <a:r>
                        <a:rPr lang="es-ES" sz="1000" dirty="0" err="1">
                          <a:effectLst/>
                          <a:latin typeface="+mn-lt"/>
                        </a:rPr>
                        <a:t>cell</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-0.534</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dirty="0">
                          <a:effectLst/>
                          <a:latin typeface="+mn-lt"/>
                        </a:rPr>
                        <a:t>GO:0015732</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60000"/>
                        <a:lumOff val="40000"/>
                      </a:schemeClr>
                    </a:solidFill>
                  </a:tcPr>
                </a:tc>
                <a:tc>
                  <a:txBody>
                    <a:bodyPr/>
                    <a:lstStyle/>
                    <a:p>
                      <a:pPr algn="ctr">
                        <a:lnSpc>
                          <a:spcPct val="106000"/>
                        </a:lnSpc>
                        <a:spcAft>
                          <a:spcPts val="0"/>
                        </a:spcAft>
                      </a:pPr>
                      <a:r>
                        <a:rPr lang="es-ES" sz="1000" dirty="0" err="1">
                          <a:effectLst/>
                          <a:latin typeface="+mn-lt"/>
                        </a:rPr>
                        <a:t>prostaglandin</a:t>
                      </a:r>
                      <a:r>
                        <a:rPr lang="es-ES" sz="1000" dirty="0">
                          <a:effectLst/>
                          <a:latin typeface="+mn-lt"/>
                        </a:rPr>
                        <a:t> </a:t>
                      </a:r>
                      <a:r>
                        <a:rPr lang="es-ES" sz="1000" dirty="0" err="1">
                          <a:effectLst/>
                          <a:latin typeface="+mn-lt"/>
                        </a:rPr>
                        <a:t>transport</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c>
                  <a:txBody>
                    <a:bodyPr/>
                    <a:lstStyle/>
                    <a:p>
                      <a:pPr algn="ctr">
                        <a:lnSpc>
                          <a:spcPct val="106000"/>
                        </a:lnSpc>
                        <a:spcAft>
                          <a:spcPts val="0"/>
                        </a:spcAft>
                      </a:pPr>
                      <a:r>
                        <a:rPr lang="es-ES" sz="1000" dirty="0">
                          <a:effectLst/>
                          <a:latin typeface="+mn-lt"/>
                        </a:rPr>
                        <a:t>-0.534</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5">
                        <a:lumMod val="40000"/>
                        <a:lumOff val="60000"/>
                      </a:schemeClr>
                    </a:solidFill>
                  </a:tcPr>
                </a:tc>
              </a:tr>
              <a:tr h="140672">
                <a:tc>
                  <a:txBody>
                    <a:bodyPr/>
                    <a:lstStyle/>
                    <a:p>
                      <a:pPr algn="ctr">
                        <a:lnSpc>
                          <a:spcPct val="106000"/>
                        </a:lnSpc>
                        <a:spcAft>
                          <a:spcPts val="0"/>
                        </a:spcAft>
                      </a:pPr>
                      <a:r>
                        <a:rPr lang="es-ES" sz="1000" cap="all">
                          <a:effectLst/>
                          <a:latin typeface="+mn-lt"/>
                        </a:rPr>
                        <a:t>GO:0002418</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immune</a:t>
                      </a:r>
                      <a:r>
                        <a:rPr lang="es-ES" sz="1000" dirty="0">
                          <a:effectLst/>
                          <a:latin typeface="+mn-lt"/>
                        </a:rPr>
                        <a:t> response to tumor </a:t>
                      </a:r>
                      <a:r>
                        <a:rPr lang="es-ES" sz="1000" dirty="0" err="1">
                          <a:effectLst/>
                          <a:latin typeface="+mn-lt"/>
                        </a:rPr>
                        <a:t>cell</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-0.574</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a:effectLst/>
                          <a:latin typeface="+mn-lt"/>
                        </a:rPr>
                        <a:t>GO:0002347</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response to tumor </a:t>
                      </a:r>
                      <a:r>
                        <a:rPr lang="es-ES" sz="1000" dirty="0" err="1">
                          <a:effectLst/>
                          <a:latin typeface="+mn-lt"/>
                        </a:rPr>
                        <a:t>cell</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-0.589</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a:effectLst/>
                          <a:latin typeface="+mn-lt"/>
                        </a:rPr>
                        <a:t>GO:2000319</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regulation</a:t>
                      </a:r>
                      <a:r>
                        <a:rPr lang="es-ES" sz="1000" dirty="0">
                          <a:effectLst/>
                          <a:latin typeface="+mn-lt"/>
                        </a:rPr>
                        <a:t> of T-</a:t>
                      </a:r>
                      <a:r>
                        <a:rPr lang="es-ES" sz="1000" dirty="0" err="1">
                          <a:effectLst/>
                          <a:latin typeface="+mn-lt"/>
                        </a:rPr>
                        <a:t>helper</a:t>
                      </a:r>
                      <a:r>
                        <a:rPr lang="es-ES" sz="1000" dirty="0">
                          <a:effectLst/>
                          <a:latin typeface="+mn-lt"/>
                        </a:rPr>
                        <a:t> 17 </a:t>
                      </a:r>
                      <a:r>
                        <a:rPr lang="es-ES" sz="1000" dirty="0" err="1">
                          <a:effectLst/>
                          <a:latin typeface="+mn-lt"/>
                        </a:rPr>
                        <a:t>cell</a:t>
                      </a:r>
                      <a:r>
                        <a:rPr lang="es-ES" sz="1000" dirty="0">
                          <a:effectLst/>
                          <a:latin typeface="+mn-lt"/>
                        </a:rPr>
                        <a:t> </a:t>
                      </a:r>
                      <a:r>
                        <a:rPr lang="es-ES" sz="1000" dirty="0" err="1">
                          <a:effectLst/>
                          <a:latin typeface="+mn-lt"/>
                        </a:rPr>
                        <a:t>differentiation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-0.604</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40672">
                <a:tc>
                  <a:txBody>
                    <a:bodyPr/>
                    <a:lstStyle/>
                    <a:p>
                      <a:pPr algn="ctr">
                        <a:lnSpc>
                          <a:spcPct val="106000"/>
                        </a:lnSpc>
                        <a:spcAft>
                          <a:spcPts val="0"/>
                        </a:spcAft>
                      </a:pPr>
                      <a:r>
                        <a:rPr lang="es-ES" sz="1000" cap="all">
                          <a:effectLst/>
                          <a:latin typeface="+mn-lt"/>
                        </a:rPr>
                        <a:t>GO:0002001</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renin</a:t>
                      </a:r>
                      <a:r>
                        <a:rPr lang="es-ES" sz="1000" dirty="0">
                          <a:effectLst/>
                          <a:latin typeface="+mn-lt"/>
                        </a:rPr>
                        <a:t> </a:t>
                      </a:r>
                      <a:r>
                        <a:rPr lang="es-ES" sz="1000" dirty="0" err="1">
                          <a:effectLst/>
                          <a:latin typeface="+mn-lt"/>
                        </a:rPr>
                        <a:t>secretion</a:t>
                      </a:r>
                      <a:r>
                        <a:rPr lang="es-ES" sz="1000" dirty="0">
                          <a:effectLst/>
                          <a:latin typeface="+mn-lt"/>
                        </a:rPr>
                        <a:t> </a:t>
                      </a:r>
                      <a:r>
                        <a:rPr lang="es-ES" sz="1000" dirty="0" err="1">
                          <a:effectLst/>
                          <a:latin typeface="+mn-lt"/>
                        </a:rPr>
                        <a:t>into</a:t>
                      </a:r>
                      <a:r>
                        <a:rPr lang="es-ES" sz="1000" dirty="0">
                          <a:effectLst/>
                          <a:latin typeface="+mn-lt"/>
                        </a:rPr>
                        <a:t> </a:t>
                      </a:r>
                      <a:r>
                        <a:rPr lang="es-ES" sz="1000" dirty="0" err="1">
                          <a:effectLst/>
                          <a:latin typeface="+mn-lt"/>
                        </a:rPr>
                        <a:t>blood</a:t>
                      </a:r>
                      <a:r>
                        <a:rPr lang="es-ES" sz="1000" dirty="0">
                          <a:effectLst/>
                          <a:latin typeface="+mn-lt"/>
                        </a:rPr>
                        <a:t> </a:t>
                      </a:r>
                      <a:r>
                        <a:rPr lang="es-ES" sz="1000" dirty="0" err="1">
                          <a:effectLst/>
                          <a:latin typeface="+mn-lt"/>
                        </a:rPr>
                        <a:t>stream</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-1.022</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95258">
                <a:tc>
                  <a:txBody>
                    <a:bodyPr/>
                    <a:lstStyle/>
                    <a:p>
                      <a:pPr algn="ctr">
                        <a:lnSpc>
                          <a:spcPct val="106000"/>
                        </a:lnSpc>
                        <a:spcAft>
                          <a:spcPts val="0"/>
                        </a:spcAft>
                      </a:pPr>
                      <a:r>
                        <a:rPr lang="es-ES" sz="1000" cap="all">
                          <a:effectLst/>
                          <a:latin typeface="+mn-lt"/>
                        </a:rPr>
                        <a:t>GO:2001185</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regulation</a:t>
                      </a:r>
                      <a:r>
                        <a:rPr lang="es-ES" sz="1000" dirty="0">
                          <a:effectLst/>
                          <a:latin typeface="+mn-lt"/>
                        </a:rPr>
                        <a:t> of CD8-positive, </a:t>
                      </a:r>
                      <a:r>
                        <a:rPr lang="es-ES" sz="1000" dirty="0" err="1">
                          <a:effectLst/>
                          <a:latin typeface="+mn-lt"/>
                        </a:rPr>
                        <a:t>alpha</a:t>
                      </a:r>
                      <a:r>
                        <a:rPr lang="es-ES" sz="1000" dirty="0">
                          <a:effectLst/>
                          <a:latin typeface="+mn-lt"/>
                        </a:rPr>
                        <a:t>-beta T </a:t>
                      </a:r>
                      <a:r>
                        <a:rPr lang="es-ES" sz="1000" dirty="0" err="1">
                          <a:effectLst/>
                          <a:latin typeface="+mn-lt"/>
                        </a:rPr>
                        <a:t>cell</a:t>
                      </a:r>
                      <a:r>
                        <a:rPr lang="es-ES" sz="1000" dirty="0">
                          <a:effectLst/>
                          <a:latin typeface="+mn-lt"/>
                        </a:rPr>
                        <a:t> </a:t>
                      </a:r>
                      <a:r>
                        <a:rPr lang="es-ES" sz="1000" dirty="0" err="1">
                          <a:effectLst/>
                          <a:latin typeface="+mn-lt"/>
                        </a:rPr>
                        <a:t>activation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-1.051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95258">
                <a:tc>
                  <a:txBody>
                    <a:bodyPr/>
                    <a:lstStyle/>
                    <a:p>
                      <a:pPr algn="ctr">
                        <a:lnSpc>
                          <a:spcPct val="106000"/>
                        </a:lnSpc>
                        <a:spcAft>
                          <a:spcPts val="0"/>
                        </a:spcAft>
                      </a:pPr>
                      <a:r>
                        <a:rPr lang="es-ES" sz="1000" cap="all">
                          <a:effectLst/>
                          <a:latin typeface="+mn-lt"/>
                        </a:rPr>
                        <a:t>GO:2000564</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err="1">
                          <a:effectLst/>
                          <a:latin typeface="+mn-lt"/>
                        </a:rPr>
                        <a:t>regulation</a:t>
                      </a:r>
                      <a:r>
                        <a:rPr lang="es-ES" sz="1000" dirty="0">
                          <a:effectLst/>
                          <a:latin typeface="+mn-lt"/>
                        </a:rPr>
                        <a:t> of CD8-positive, </a:t>
                      </a:r>
                      <a:r>
                        <a:rPr lang="es-ES" sz="1000" dirty="0" err="1">
                          <a:effectLst/>
                          <a:latin typeface="+mn-lt"/>
                        </a:rPr>
                        <a:t>alpha</a:t>
                      </a:r>
                      <a:r>
                        <a:rPr lang="es-ES" sz="1000" dirty="0">
                          <a:effectLst/>
                          <a:latin typeface="+mn-lt"/>
                        </a:rPr>
                        <a:t>-beta T </a:t>
                      </a:r>
                      <a:r>
                        <a:rPr lang="es-ES" sz="1000" dirty="0" err="1">
                          <a:effectLst/>
                          <a:latin typeface="+mn-lt"/>
                        </a:rPr>
                        <a:t>cell</a:t>
                      </a:r>
                      <a:r>
                        <a:rPr lang="es-ES" sz="1000" dirty="0">
                          <a:effectLst/>
                          <a:latin typeface="+mn-lt"/>
                        </a:rPr>
                        <a:t> </a:t>
                      </a:r>
                      <a:r>
                        <a:rPr lang="es-ES" sz="1000" dirty="0" err="1">
                          <a:effectLst/>
                          <a:latin typeface="+mn-lt"/>
                        </a:rPr>
                        <a:t>proliferation</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-1.144</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r h="195258">
                <a:tc>
                  <a:txBody>
                    <a:bodyPr/>
                    <a:lstStyle/>
                    <a:p>
                      <a:pPr algn="ctr">
                        <a:lnSpc>
                          <a:spcPct val="106000"/>
                        </a:lnSpc>
                        <a:spcAft>
                          <a:spcPts val="0"/>
                        </a:spcAft>
                      </a:pPr>
                      <a:r>
                        <a:rPr lang="es-ES" sz="1000" cap="all">
                          <a:effectLst/>
                          <a:latin typeface="+mn-lt"/>
                        </a:rPr>
                        <a:t>GO:0002309</a:t>
                      </a:r>
                      <a:endParaRPr lang="es-ES" sz="1000">
                        <a:effectLst/>
                        <a:latin typeface="+mn-lt"/>
                        <a:ea typeface="Calibri" panose="020F0502020204030204" pitchFamily="34" charset="0"/>
                        <a:cs typeface="Times New Roman" panose="02020603050405020304" pitchFamily="18" charset="0"/>
                      </a:endParaRPr>
                    </a:p>
                  </a:txBody>
                  <a:tcPr marL="21403" marR="21403" marT="0" marB="0"/>
                </a:tc>
                <a:tc>
                  <a:txBody>
                    <a:bodyPr/>
                    <a:lstStyle/>
                    <a:p>
                      <a:pPr algn="ctr">
                        <a:lnSpc>
                          <a:spcPct val="106000"/>
                        </a:lnSpc>
                        <a:spcAft>
                          <a:spcPts val="0"/>
                        </a:spcAft>
                      </a:pPr>
                      <a:r>
                        <a:rPr lang="es-ES" sz="1000" dirty="0">
                          <a:effectLst/>
                          <a:latin typeface="+mn-lt"/>
                        </a:rPr>
                        <a:t>T </a:t>
                      </a:r>
                      <a:r>
                        <a:rPr lang="es-ES" sz="1000" dirty="0" err="1">
                          <a:effectLst/>
                          <a:latin typeface="+mn-lt"/>
                        </a:rPr>
                        <a:t>cell</a:t>
                      </a:r>
                      <a:r>
                        <a:rPr lang="es-ES" sz="1000" dirty="0">
                          <a:effectLst/>
                          <a:latin typeface="+mn-lt"/>
                        </a:rPr>
                        <a:t> </a:t>
                      </a:r>
                      <a:r>
                        <a:rPr lang="es-ES" sz="1000" dirty="0" err="1">
                          <a:effectLst/>
                          <a:latin typeface="+mn-lt"/>
                        </a:rPr>
                        <a:t>proliferation</a:t>
                      </a:r>
                      <a:r>
                        <a:rPr lang="es-ES" sz="1000" dirty="0">
                          <a:effectLst/>
                          <a:latin typeface="+mn-lt"/>
                        </a:rPr>
                        <a:t> </a:t>
                      </a:r>
                      <a:r>
                        <a:rPr lang="es-ES" sz="1000" dirty="0" err="1">
                          <a:effectLst/>
                          <a:latin typeface="+mn-lt"/>
                        </a:rPr>
                        <a:t>involved</a:t>
                      </a:r>
                      <a:r>
                        <a:rPr lang="es-ES" sz="1000" dirty="0">
                          <a:effectLst/>
                          <a:latin typeface="+mn-lt"/>
                        </a:rPr>
                        <a:t> in </a:t>
                      </a:r>
                      <a:r>
                        <a:rPr lang="es-ES" sz="1000" dirty="0" err="1">
                          <a:effectLst/>
                          <a:latin typeface="+mn-lt"/>
                        </a:rPr>
                        <a:t>immune</a:t>
                      </a:r>
                      <a:r>
                        <a:rPr lang="es-ES" sz="1000" dirty="0">
                          <a:effectLst/>
                          <a:latin typeface="+mn-lt"/>
                        </a:rPr>
                        <a:t> response</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c>
                  <a:txBody>
                    <a:bodyPr/>
                    <a:lstStyle/>
                    <a:p>
                      <a:pPr algn="ctr">
                        <a:lnSpc>
                          <a:spcPct val="106000"/>
                        </a:lnSpc>
                        <a:spcAft>
                          <a:spcPts val="0"/>
                        </a:spcAft>
                      </a:pPr>
                      <a:r>
                        <a:rPr lang="es-ES" sz="1000" dirty="0">
                          <a:effectLst/>
                          <a:latin typeface="+mn-lt"/>
                        </a:rPr>
                        <a:t>-1.181</a:t>
                      </a:r>
                      <a:endParaRPr lang="es-ES" sz="1000" dirty="0">
                        <a:effectLst/>
                        <a:latin typeface="+mn-lt"/>
                        <a:ea typeface="Calibri" panose="020F0502020204030204" pitchFamily="34" charset="0"/>
                        <a:cs typeface="Times New Roman" panose="02020603050405020304" pitchFamily="18" charset="0"/>
                      </a:endParaRPr>
                    </a:p>
                  </a:txBody>
                  <a:tcPr marL="21403" marR="21403"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57709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Cáncer y cáncer de mama</a:t>
            </a:r>
            <a:endParaRPr lang="es-ES" dirty="0"/>
          </a:p>
        </p:txBody>
      </p:sp>
      <p:pic>
        <p:nvPicPr>
          <p:cNvPr id="4" name="Marcador de contenido 3" descr="Metástasis; en la ilustración, se muestra un cáncer primario que se diseminó desde el colon hasta otras partes del cuerpo (pulmón y cerebro). En el panel, se muestran células cancerosas que se diseminan desde el cáncer primario, por medio de sistema vascular y linfático, hasta otra parte del cuerpo donde se formó un tumor metastásic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334" y="1615574"/>
            <a:ext cx="3429000" cy="2790825"/>
          </a:xfrm>
          <a:prstGeom prst="rect">
            <a:avLst/>
          </a:prstGeom>
          <a:noFill/>
          <a:ln>
            <a:noFill/>
          </a:ln>
        </p:spPr>
      </p:pic>
      <p:pic>
        <p:nvPicPr>
          <p:cNvPr id="5" name="Imagen 4" descr="https://lh4.googleusercontent.com/e_dsp6nP1v4INbv1EfUOxqzAB_Op1aKsum_7vmUYhW_5TS7DcfVBhGnDtIr3qnAf4aCpQOyrxpP6U0jTXOl2gA8voJVPd-9Uk8-KN4AGcOJlPoIZx-Xk6MbLgoCDcrPH9oWpRX64"/>
          <p:cNvPicPr/>
          <p:nvPr/>
        </p:nvPicPr>
        <p:blipFill>
          <a:blip r:embed="rId4">
            <a:extLst>
              <a:ext uri="{28A0092B-C50C-407E-A947-70E740481C1C}">
                <a14:useLocalDpi xmlns:a14="http://schemas.microsoft.com/office/drawing/2010/main" val="0"/>
              </a:ext>
            </a:extLst>
          </a:blip>
          <a:srcRect/>
          <a:stretch>
            <a:fillRect/>
          </a:stretch>
        </p:blipFill>
        <p:spPr bwMode="auto">
          <a:xfrm>
            <a:off x="4106334" y="1801312"/>
            <a:ext cx="5181600" cy="2419350"/>
          </a:xfrm>
          <a:prstGeom prst="rect">
            <a:avLst/>
          </a:prstGeom>
          <a:noFill/>
          <a:ln>
            <a:noFill/>
          </a:ln>
        </p:spPr>
      </p:pic>
      <p:pic>
        <p:nvPicPr>
          <p:cNvPr id="1026" name="Picture 2" descr="http://www.lavanguardia.com/r/GODO/LV/p4/WebSite/2017/01/30/Recortada/img_lbernaus_20161017-175225_imagenes_lv_otras_fuentes_cancer19oct-k0jF--992x558@LaVanguardia-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364" y="4220662"/>
            <a:ext cx="3763282" cy="211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94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2669"/>
          </a:xfrm>
        </p:spPr>
        <p:txBody>
          <a:bodyPr/>
          <a:lstStyle/>
          <a:p>
            <a:r>
              <a:rPr lang="es-ES" dirty="0" smtClean="0"/>
              <a:t>Funciones moleculares – Valor absoluto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944757236"/>
              </p:ext>
            </p:extLst>
          </p:nvPr>
        </p:nvGraphicFramePr>
        <p:xfrm>
          <a:off x="677334" y="1766695"/>
          <a:ext cx="8596311" cy="1599057"/>
        </p:xfrm>
        <a:graphic>
          <a:graphicData uri="http://schemas.openxmlformats.org/drawingml/2006/table">
            <a:tbl>
              <a:tblPr firstRow="1" firstCol="1" bandRow="1">
                <a:tableStyleId>{5C22544A-7EE6-4342-B048-85BDC9FD1C3A}</a:tableStyleId>
              </a:tblPr>
              <a:tblGrid>
                <a:gridCol w="1972560"/>
                <a:gridCol w="4170784"/>
                <a:gridCol w="2452967"/>
              </a:tblGrid>
              <a:tr h="0">
                <a:tc>
                  <a:txBody>
                    <a:bodyPr/>
                    <a:lstStyle/>
                    <a:p>
                      <a:pPr algn="ctr">
                        <a:lnSpc>
                          <a:spcPct val="106000"/>
                        </a:lnSpc>
                        <a:spcAft>
                          <a:spcPts val="0"/>
                        </a:spcAft>
                      </a:pPr>
                      <a:r>
                        <a:rPr lang="es-ES" sz="1100" cap="all" dirty="0">
                          <a:effectLst/>
                        </a:rPr>
                        <a:t>ID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cap="all" dirty="0">
                          <a:effectLst/>
                        </a:rPr>
                        <a:t>nombre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cap="all">
                          <a:effectLst/>
                        </a:rPr>
                        <a:t>summary_LOR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GO:0001727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dirty="0" err="1">
                          <a:effectLst/>
                        </a:rPr>
                        <a:t>lipid</a:t>
                      </a:r>
                      <a:r>
                        <a:rPr lang="es-ES" sz="1100" dirty="0">
                          <a:effectLst/>
                        </a:rPr>
                        <a:t> </a:t>
                      </a:r>
                      <a:r>
                        <a:rPr lang="es-ES" sz="1100" dirty="0" err="1">
                          <a:effectLst/>
                        </a:rPr>
                        <a:t>kinase</a:t>
                      </a:r>
                      <a:r>
                        <a:rPr lang="es-ES" sz="1100" dirty="0">
                          <a:effectLst/>
                        </a:rPr>
                        <a:t> </a:t>
                      </a:r>
                      <a:r>
                        <a:rPr lang="es-ES" sz="1100" dirty="0" err="1">
                          <a:effectLst/>
                        </a:rPr>
                        <a:t>activity</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0.888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GO:0019966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interleukin-1 binding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dirty="0">
                          <a:effectLst/>
                        </a:rPr>
                        <a:t>0.595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GO:0030368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interleukin-17 receptor activity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0.564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GO:0042609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CD4 receptor binding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0.563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GO:0004716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receptor signaling protein tyrosine kinase activity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-0.521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GO:0004955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prostaglandin receptor activity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-0.649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GO:0035529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NADH pyrophosphatase activity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-0.678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GO:0004957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prostaglandin E receptor activity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dirty="0">
                          <a:effectLst/>
                        </a:rPr>
                        <a:t>-0.902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218" name="Picture 2" descr="Prostaglandi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64" y="3566627"/>
            <a:ext cx="4770989" cy="289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61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4008"/>
          </a:xfrm>
        </p:spPr>
        <p:txBody>
          <a:bodyPr/>
          <a:lstStyle/>
          <a:p>
            <a:r>
              <a:rPr lang="es-ES" dirty="0" smtClean="0"/>
              <a:t>Componentes celulares – Valor absoluto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36665592"/>
              </p:ext>
            </p:extLst>
          </p:nvPr>
        </p:nvGraphicFramePr>
        <p:xfrm>
          <a:off x="677691" y="1799940"/>
          <a:ext cx="8596311" cy="1243711"/>
        </p:xfrm>
        <a:graphic>
          <a:graphicData uri="http://schemas.openxmlformats.org/drawingml/2006/table">
            <a:tbl>
              <a:tblPr firstRow="1" firstCol="1" bandRow="1">
                <a:tableStyleId>{5C22544A-7EE6-4342-B048-85BDC9FD1C3A}</a:tableStyleId>
              </a:tblPr>
              <a:tblGrid>
                <a:gridCol w="1925378"/>
                <a:gridCol w="4544008"/>
                <a:gridCol w="2126925"/>
              </a:tblGrid>
              <a:tr h="0">
                <a:tc>
                  <a:txBody>
                    <a:bodyPr/>
                    <a:lstStyle/>
                    <a:p>
                      <a:pPr algn="ctr">
                        <a:lnSpc>
                          <a:spcPct val="106000"/>
                        </a:lnSpc>
                        <a:spcAft>
                          <a:spcPts val="0"/>
                        </a:spcAft>
                      </a:pPr>
                      <a:r>
                        <a:rPr lang="es-ES" sz="1100" cap="all">
                          <a:effectLst/>
                        </a:rPr>
                        <a:t>ID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cap="all">
                          <a:effectLst/>
                        </a:rPr>
                        <a:t>nombre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cap="all">
                          <a:effectLst/>
                        </a:rPr>
                        <a:t>summary_LOR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GO:0005915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zonula adherens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0.653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GO:0016342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catenin complex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0.517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GO:0042101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T cell receptor complex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-0.589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GO:0061702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inflammasome complex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-0.616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GO:0042105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alpha-beta T cell receptor complex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-0.62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100" cap="all">
                          <a:effectLst/>
                        </a:rPr>
                        <a:t>GO:0097169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a:effectLst/>
                        </a:rPr>
                        <a:t>AIM2 inflammasome complex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100" dirty="0">
                          <a:effectLst/>
                        </a:rPr>
                        <a:t>-0.678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42" name="Picture 2" descr="http://medifitbiologicals.com/wp-content/uploads/2016/01/Immune-Syste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0986"/>
            <a:ext cx="4572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de immun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744" y="3500484"/>
            <a:ext cx="4464258" cy="278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29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59363"/>
          </a:xfrm>
        </p:spPr>
        <p:txBody>
          <a:bodyPr/>
          <a:lstStyle/>
          <a:p>
            <a:pPr algn="ctr"/>
            <a:r>
              <a:rPr lang="es-ES" dirty="0" smtClean="0"/>
              <a:t>Rutas KEGG – Valor absoluto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830568925"/>
              </p:ext>
            </p:extLst>
          </p:nvPr>
        </p:nvGraphicFramePr>
        <p:xfrm>
          <a:off x="2478093" y="1584118"/>
          <a:ext cx="4995149" cy="387732"/>
        </p:xfrm>
        <a:graphic>
          <a:graphicData uri="http://schemas.openxmlformats.org/drawingml/2006/table">
            <a:tbl>
              <a:tblPr firstRow="1" firstCol="1" bandRow="1">
                <a:tableStyleId>{5C22544A-7EE6-4342-B048-85BDC9FD1C3A}</a:tableStyleId>
              </a:tblPr>
              <a:tblGrid>
                <a:gridCol w="1458847"/>
                <a:gridCol w="1866123"/>
                <a:gridCol w="1670179"/>
              </a:tblGrid>
              <a:tr h="0">
                <a:tc>
                  <a:txBody>
                    <a:bodyPr/>
                    <a:lstStyle/>
                    <a:p>
                      <a:pPr algn="ctr">
                        <a:lnSpc>
                          <a:spcPct val="106000"/>
                        </a:lnSpc>
                        <a:spcAft>
                          <a:spcPts val="0"/>
                        </a:spcAft>
                      </a:pPr>
                      <a:r>
                        <a:rPr lang="es-ES" sz="1200" cap="all">
                          <a:effectLst/>
                        </a:rPr>
                        <a:t>ID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nombre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cap="all">
                          <a:effectLst/>
                        </a:rPr>
                        <a:t>summary_LOR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6000"/>
                        </a:lnSpc>
                        <a:spcAft>
                          <a:spcPts val="0"/>
                        </a:spcAft>
                      </a:pPr>
                      <a:r>
                        <a:rPr lang="es-ES" sz="1200" cap="all">
                          <a:effectLst/>
                        </a:rPr>
                        <a:t>hsa00780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a:effectLst/>
                        </a:rPr>
                        <a:t>Biotin metabolism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S" sz="1200" dirty="0">
                          <a:effectLst/>
                        </a:rPr>
                        <a:t>-0.75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n 3" descr="http://www.genome.jp/kegg/pathway/hsa/hsa00780.png"/>
          <p:cNvPicPr/>
          <p:nvPr/>
        </p:nvPicPr>
        <p:blipFill>
          <a:blip r:embed="rId3">
            <a:extLst>
              <a:ext uri="{28A0092B-C50C-407E-A947-70E740481C1C}">
                <a14:useLocalDpi xmlns:a14="http://schemas.microsoft.com/office/drawing/2010/main" val="0"/>
              </a:ext>
            </a:extLst>
          </a:blip>
          <a:srcRect/>
          <a:stretch>
            <a:fillRect/>
          </a:stretch>
        </p:blipFill>
        <p:spPr bwMode="auto">
          <a:xfrm>
            <a:off x="1820020" y="2108719"/>
            <a:ext cx="6367278" cy="4385388"/>
          </a:xfrm>
          <a:prstGeom prst="rect">
            <a:avLst/>
          </a:prstGeom>
          <a:noFill/>
          <a:ln>
            <a:noFill/>
          </a:ln>
        </p:spPr>
      </p:pic>
    </p:spTree>
    <p:extLst>
      <p:ext uri="{BB962C8B-B14F-4D97-AF65-F5344CB8AC3E}">
        <p14:creationId xmlns:p14="http://schemas.microsoft.com/office/powerpoint/2010/main" val="2676156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59363"/>
          </a:xfrm>
        </p:spPr>
        <p:txBody>
          <a:bodyPr/>
          <a:lstStyle/>
          <a:p>
            <a:pPr algn="ctr"/>
            <a:r>
              <a:rPr lang="es-ES" dirty="0" smtClean="0"/>
              <a:t>Rutas KEGG – Valor absoluto</a:t>
            </a:r>
            <a:endParaRPr lang="es-ES" dirty="0"/>
          </a:p>
        </p:txBody>
      </p:sp>
      <p:pic>
        <p:nvPicPr>
          <p:cNvPr id="3" name="Imagen 2" descr="http://www.genome.jp/kegg/pathway/hsa/hsa05217.png"/>
          <p:cNvPicPr/>
          <p:nvPr/>
        </p:nvPicPr>
        <p:blipFill>
          <a:blip r:embed="rId3">
            <a:extLst>
              <a:ext uri="{28A0092B-C50C-407E-A947-70E740481C1C}">
                <a14:useLocalDpi xmlns:a14="http://schemas.microsoft.com/office/drawing/2010/main" val="0"/>
              </a:ext>
            </a:extLst>
          </a:blip>
          <a:srcRect/>
          <a:stretch>
            <a:fillRect/>
          </a:stretch>
        </p:blipFill>
        <p:spPr bwMode="auto">
          <a:xfrm>
            <a:off x="301669" y="1268963"/>
            <a:ext cx="5669923" cy="3955175"/>
          </a:xfrm>
          <a:prstGeom prst="rect">
            <a:avLst/>
          </a:prstGeom>
          <a:noFill/>
          <a:ln>
            <a:noFill/>
          </a:ln>
        </p:spPr>
      </p:pic>
      <p:pic>
        <p:nvPicPr>
          <p:cNvPr id="4" name="Imagen 3" descr="http://www.genome.jp/kegg/pathway/hsa/hsa05215.png"/>
          <p:cNvPicPr/>
          <p:nvPr/>
        </p:nvPicPr>
        <p:blipFill>
          <a:blip r:embed="rId4">
            <a:extLst>
              <a:ext uri="{28A0092B-C50C-407E-A947-70E740481C1C}">
                <a14:useLocalDpi xmlns:a14="http://schemas.microsoft.com/office/drawing/2010/main" val="0"/>
              </a:ext>
            </a:extLst>
          </a:blip>
          <a:srcRect/>
          <a:stretch>
            <a:fillRect/>
          </a:stretch>
        </p:blipFill>
        <p:spPr bwMode="auto">
          <a:xfrm>
            <a:off x="6245270" y="2557591"/>
            <a:ext cx="5697914" cy="3955175"/>
          </a:xfrm>
          <a:prstGeom prst="rect">
            <a:avLst/>
          </a:prstGeom>
          <a:noFill/>
          <a:ln>
            <a:noFill/>
          </a:ln>
        </p:spPr>
      </p:pic>
    </p:spTree>
    <p:extLst>
      <p:ext uri="{BB962C8B-B14F-4D97-AF65-F5344CB8AC3E}">
        <p14:creationId xmlns:p14="http://schemas.microsoft.com/office/powerpoint/2010/main" val="3490979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pPr algn="r"/>
            <a:r>
              <a:rPr lang="es-ES" sz="6600" dirty="0" smtClean="0"/>
              <a:t>Conclusiones y perspectivas futuras</a:t>
            </a:r>
            <a:endParaRPr lang="es-ES" sz="6600" dirty="0"/>
          </a:p>
        </p:txBody>
      </p:sp>
      <p:sp>
        <p:nvSpPr>
          <p:cNvPr id="5" name="Marcador de texto 4"/>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9804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S" dirty="0" smtClean="0"/>
              <a:t>Conclusiones y perspectivas futuras</a:t>
            </a:r>
            <a:endParaRPr lang="es-ES" dirty="0"/>
          </a:p>
        </p:txBody>
      </p:sp>
      <p:sp>
        <p:nvSpPr>
          <p:cNvPr id="2" name="Marcador de contenido 1"/>
          <p:cNvSpPr>
            <a:spLocks noGrp="1"/>
          </p:cNvSpPr>
          <p:nvPr>
            <p:ph sz="half" idx="1"/>
          </p:nvPr>
        </p:nvSpPr>
        <p:spPr>
          <a:xfrm>
            <a:off x="791631" y="1531258"/>
            <a:ext cx="8688269" cy="2202024"/>
          </a:xfrm>
        </p:spPr>
        <p:txBody>
          <a:bodyPr>
            <a:normAutofit fontScale="85000" lnSpcReduction="20000"/>
          </a:bodyPr>
          <a:lstStyle/>
          <a:p>
            <a:pPr marL="0" indent="0" algn="ctr">
              <a:buNone/>
            </a:pPr>
            <a:r>
              <a:rPr lang="es-ES" b="1" i="1" dirty="0" smtClean="0"/>
              <a:t>Conclusiones</a:t>
            </a:r>
          </a:p>
          <a:p>
            <a:pPr algn="just">
              <a:buFont typeface="Wingdings" panose="05000000000000000000" pitchFamily="2" charset="2"/>
              <a:buChar char="Ø"/>
            </a:pPr>
            <a:r>
              <a:rPr lang="es-ES" dirty="0" smtClean="0"/>
              <a:t>Hemos obtenido una mejor caracterización funcional de los mecanismos de esta enfermedad gracias al </a:t>
            </a:r>
            <a:r>
              <a:rPr lang="es-ES" dirty="0" err="1" smtClean="0"/>
              <a:t>metaanálisis</a:t>
            </a:r>
            <a:r>
              <a:rPr lang="es-ES" dirty="0" smtClean="0"/>
              <a:t> funcional aplicado a datos de metilación.</a:t>
            </a:r>
          </a:p>
          <a:p>
            <a:pPr algn="just">
              <a:buFont typeface="Wingdings" panose="05000000000000000000" pitchFamily="2" charset="2"/>
              <a:buChar char="Ø"/>
            </a:pPr>
            <a:r>
              <a:rPr lang="es-ES" dirty="0" smtClean="0"/>
              <a:t>La </a:t>
            </a:r>
            <a:r>
              <a:rPr lang="es-ES" dirty="0" err="1" smtClean="0"/>
              <a:t>sobreactivación</a:t>
            </a:r>
            <a:r>
              <a:rPr lang="es-ES" dirty="0" smtClean="0"/>
              <a:t> del sistema inmune junto a varios </a:t>
            </a:r>
            <a:r>
              <a:rPr lang="es-ES" i="1" dirty="0" err="1" smtClean="0"/>
              <a:t>hallmarks</a:t>
            </a:r>
            <a:r>
              <a:rPr lang="es-ES" dirty="0" smtClean="0"/>
              <a:t> del cáncer sugieren una inflamación crónica que promueve la angiogénesis en un microambiente tumoral.</a:t>
            </a:r>
          </a:p>
          <a:p>
            <a:pPr algn="just">
              <a:buFont typeface="Wingdings" panose="05000000000000000000" pitchFamily="2" charset="2"/>
              <a:buChar char="Ø"/>
            </a:pPr>
            <a:r>
              <a:rPr lang="es-ES" dirty="0" smtClean="0"/>
              <a:t>El estudio de datos de metilación resulta actualmente costoso en términos de tiempo de computación.</a:t>
            </a:r>
          </a:p>
        </p:txBody>
      </p:sp>
      <p:sp>
        <p:nvSpPr>
          <p:cNvPr id="3" name="Marcador de contenido 2"/>
          <p:cNvSpPr>
            <a:spLocks noGrp="1"/>
          </p:cNvSpPr>
          <p:nvPr>
            <p:ph sz="half" idx="2"/>
          </p:nvPr>
        </p:nvSpPr>
        <p:spPr>
          <a:xfrm>
            <a:off x="791631" y="3733282"/>
            <a:ext cx="8688269" cy="2369975"/>
          </a:xfrm>
        </p:spPr>
        <p:txBody>
          <a:bodyPr>
            <a:normAutofit fontScale="85000" lnSpcReduction="20000"/>
          </a:bodyPr>
          <a:lstStyle/>
          <a:p>
            <a:pPr marL="0" indent="0" algn="ctr">
              <a:buNone/>
            </a:pPr>
            <a:r>
              <a:rPr lang="es-ES" b="1" i="1" dirty="0" smtClean="0"/>
              <a:t>Perspectivas futuras</a:t>
            </a:r>
          </a:p>
          <a:p>
            <a:pPr algn="just">
              <a:buFont typeface="Wingdings" panose="05000000000000000000" pitchFamily="2" charset="2"/>
              <a:buChar char="Ø"/>
            </a:pPr>
            <a:r>
              <a:rPr lang="es-ES" sz="1900" dirty="0" smtClean="0"/>
              <a:t>Análisis de estos datos con otro tipo de </a:t>
            </a:r>
            <a:r>
              <a:rPr lang="es-ES" sz="1900" dirty="0" err="1" smtClean="0"/>
              <a:t>ómicas</a:t>
            </a:r>
            <a:r>
              <a:rPr lang="es-ES" sz="1900" dirty="0" smtClean="0"/>
              <a:t> y puesta en común.</a:t>
            </a:r>
          </a:p>
          <a:p>
            <a:pPr algn="just">
              <a:buFont typeface="Wingdings" panose="05000000000000000000" pitchFamily="2" charset="2"/>
              <a:buChar char="Ø"/>
            </a:pPr>
            <a:r>
              <a:rPr lang="es-ES" sz="1900" dirty="0" smtClean="0"/>
              <a:t>Futuro trabajo con expertos oncólogos que nos guíen a través del gran volumen de resultados obtenidos.</a:t>
            </a:r>
          </a:p>
          <a:p>
            <a:pPr algn="just">
              <a:buFont typeface="Wingdings" panose="05000000000000000000" pitchFamily="2" charset="2"/>
              <a:buChar char="Ø"/>
            </a:pPr>
            <a:r>
              <a:rPr lang="es-ES" sz="1900" dirty="0" smtClean="0"/>
              <a:t>Evaluaciones complementarias para el resumen de las </a:t>
            </a:r>
            <a:r>
              <a:rPr lang="es-ES" sz="1900" i="1" dirty="0" smtClean="0"/>
              <a:t>DMR</a:t>
            </a:r>
            <a:r>
              <a:rPr lang="es-ES" sz="1900" dirty="0" smtClean="0"/>
              <a:t> a nivel de gen.</a:t>
            </a:r>
          </a:p>
          <a:p>
            <a:pPr algn="just">
              <a:buFont typeface="Wingdings" panose="05000000000000000000" pitchFamily="2" charset="2"/>
              <a:buChar char="Ø"/>
            </a:pPr>
            <a:r>
              <a:rPr lang="es-ES" sz="1900" dirty="0" smtClean="0"/>
              <a:t>Mejora de las estrategias computacionales para optimizar el tiempo de </a:t>
            </a:r>
            <a:r>
              <a:rPr lang="es-ES" sz="1900" dirty="0" err="1" smtClean="0"/>
              <a:t>ejecuación</a:t>
            </a:r>
            <a:r>
              <a:rPr lang="es-ES" sz="1900" dirty="0" smtClean="0"/>
              <a:t> de los análisis </a:t>
            </a:r>
            <a:r>
              <a:rPr lang="es-ES" sz="1900" dirty="0" err="1" smtClean="0"/>
              <a:t>bioinformáticos</a:t>
            </a:r>
            <a:r>
              <a:rPr lang="es-ES" sz="1900" dirty="0" smtClean="0"/>
              <a:t> (nuevas máquinas con mayor potencia</a:t>
            </a:r>
            <a:r>
              <a:rPr lang="es-ES" sz="1900" dirty="0" smtClean="0"/>
              <a:t>).</a:t>
            </a:r>
          </a:p>
          <a:p>
            <a:pPr algn="just">
              <a:buFont typeface="Wingdings" panose="05000000000000000000" pitchFamily="2" charset="2"/>
              <a:buChar char="Ø"/>
            </a:pPr>
            <a:r>
              <a:rPr lang="es-ES" sz="1900" dirty="0" smtClean="0"/>
              <a:t>Uso del chip </a:t>
            </a:r>
            <a:r>
              <a:rPr lang="es-ES" sz="1900" dirty="0" err="1" smtClean="0"/>
              <a:t>MethylEPIC</a:t>
            </a:r>
            <a:r>
              <a:rPr lang="es-ES" sz="1900" dirty="0" smtClean="0"/>
              <a:t> (850k </a:t>
            </a:r>
            <a:r>
              <a:rPr lang="es-ES" sz="1900" smtClean="0"/>
              <a:t>sitios frente a 450k).</a:t>
            </a:r>
            <a:endParaRPr lang="es-ES" sz="1900" dirty="0"/>
          </a:p>
        </p:txBody>
      </p:sp>
    </p:spTree>
    <p:extLst>
      <p:ext uri="{BB962C8B-B14F-4D97-AF65-F5344CB8AC3E}">
        <p14:creationId xmlns:p14="http://schemas.microsoft.com/office/powerpoint/2010/main" val="2859645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11500" b="1" i="1" dirty="0" smtClean="0">
                <a:effectLst>
                  <a:outerShdw blurRad="38100" dist="38100" dir="2700000" algn="tl">
                    <a:srgbClr val="000000">
                      <a:alpha val="43137"/>
                    </a:srgbClr>
                  </a:outerShdw>
                </a:effectLst>
              </a:rPr>
              <a:t>FIN</a:t>
            </a:r>
            <a:endParaRPr lang="es-ES" sz="11500" b="1" i="1" dirty="0">
              <a:effectLst>
                <a:outerShdw blurRad="38100" dist="38100" dir="2700000" algn="tl">
                  <a:srgbClr val="000000">
                    <a:alpha val="43137"/>
                  </a:srgbClr>
                </a:outerShdw>
              </a:effectLst>
            </a:endParaRPr>
          </a:p>
        </p:txBody>
      </p:sp>
      <p:sp>
        <p:nvSpPr>
          <p:cNvPr id="6" name="Marcador de texto 5"/>
          <p:cNvSpPr>
            <a:spLocks noGrp="1"/>
          </p:cNvSpPr>
          <p:nvPr>
            <p:ph type="body" idx="1"/>
          </p:nvPr>
        </p:nvSpPr>
        <p:spPr/>
        <p:txBody>
          <a:bodyPr>
            <a:normAutofit/>
          </a:bodyPr>
          <a:lstStyle/>
          <a:p>
            <a:pPr algn="ctr"/>
            <a:r>
              <a:rPr lang="es-ES" sz="3600" b="1" i="1" dirty="0" smtClean="0"/>
              <a:t>Gracias por su tiempo</a:t>
            </a:r>
            <a:endParaRPr lang="es-ES" sz="3600" b="1" i="1" dirty="0"/>
          </a:p>
        </p:txBody>
      </p:sp>
    </p:spTree>
    <p:extLst>
      <p:ext uri="{BB962C8B-B14F-4D97-AF65-F5344CB8AC3E}">
        <p14:creationId xmlns:p14="http://schemas.microsoft.com/office/powerpoint/2010/main" val="779694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La </a:t>
            </a:r>
            <a:r>
              <a:rPr lang="es-ES" dirty="0" err="1" smtClean="0"/>
              <a:t>epigenética</a:t>
            </a:r>
            <a:endParaRPr lang="es-ES" dirty="0"/>
          </a:p>
        </p:txBody>
      </p:sp>
      <p:pic>
        <p:nvPicPr>
          <p:cNvPr id="2050" name="Picture 2" descr="Resultado de imagen de epigenetic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88" y="2889203"/>
            <a:ext cx="412979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A schematic diagram shows the promoter region of a tumor suppressor gene in normal DNA. This region of DNA undergoes hypermethylation and hypomethylation at specific sites, resulting in the instability and loss of gene expression characteristic of cancer. DNA is depicted as a long horizontal line. One region of the DNA is a region of hypermethylated pericentromeric heterochromatin, depicted as six beige rectangles representing methylated DNA repeats. Another region of the DNA is a hypomethylated CpG island, depicted as a red line with four circles attached to sticks protruding from the line. The circles represent unmethylated DNA. An orange rectangle labeled TSG is positioned on the DNA to the right of the CpG island. An arrow indicates that hypomethylation of the normally hypermethylated pericentromeric heterochromatin can lead to mitotic recombination and genomic instability. Another arrow indicates that hypermethylation of the CpG island leads to transcriptional repression and loss of TSG expression. Arrows point from both text descriptions to a red oval labeled cancer, indicating that the combination of these effects can lead to cancer."/>
          <p:cNvPicPr/>
          <p:nvPr/>
        </p:nvPicPr>
        <p:blipFill>
          <a:blip r:embed="rId4">
            <a:extLst>
              <a:ext uri="{28A0092B-C50C-407E-A947-70E740481C1C}">
                <a14:useLocalDpi xmlns:a14="http://schemas.microsoft.com/office/drawing/2010/main" val="0"/>
              </a:ext>
            </a:extLst>
          </a:blip>
          <a:srcRect/>
          <a:stretch>
            <a:fillRect/>
          </a:stretch>
        </p:blipFill>
        <p:spPr bwMode="auto">
          <a:xfrm>
            <a:off x="4153163" y="1270000"/>
            <a:ext cx="5400040" cy="2780665"/>
          </a:xfrm>
          <a:prstGeom prst="rect">
            <a:avLst/>
          </a:prstGeom>
          <a:noFill/>
          <a:ln>
            <a:noFill/>
          </a:ln>
        </p:spPr>
      </p:pic>
    </p:spTree>
    <p:extLst>
      <p:ext uri="{BB962C8B-B14F-4D97-AF65-F5344CB8AC3E}">
        <p14:creationId xmlns:p14="http://schemas.microsoft.com/office/powerpoint/2010/main" val="3506789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 dirty="0" smtClean="0"/>
              <a:t>Objetivos e hipótesis iniciales</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243562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S" dirty="0" smtClean="0"/>
              <a:t>Objetivos e hipótesis iniciales</a:t>
            </a:r>
            <a:endParaRPr lang="es-ES" dirty="0"/>
          </a:p>
        </p:txBody>
      </p:sp>
      <p:sp>
        <p:nvSpPr>
          <p:cNvPr id="5" name="Marcador de contenido 4"/>
          <p:cNvSpPr>
            <a:spLocks noGrp="1"/>
          </p:cNvSpPr>
          <p:nvPr>
            <p:ph idx="1"/>
          </p:nvPr>
        </p:nvSpPr>
        <p:spPr/>
        <p:txBody>
          <a:bodyPr>
            <a:normAutofit/>
          </a:bodyPr>
          <a:lstStyle/>
          <a:p>
            <a:pPr marL="400050" indent="-400050" algn="just">
              <a:buFont typeface="+mj-lt"/>
              <a:buAutoNum type="romanUcPeriod"/>
            </a:pPr>
            <a:r>
              <a:rPr lang="es-ES" sz="2400" dirty="0" smtClean="0"/>
              <a:t>Mejor caracterización de las funciones y mecanismos moleculares del </a:t>
            </a:r>
            <a:r>
              <a:rPr lang="es-ES" sz="2400" dirty="0" err="1" smtClean="0"/>
              <a:t>cácer</a:t>
            </a:r>
            <a:r>
              <a:rPr lang="es-ES" sz="2400" dirty="0" smtClean="0"/>
              <a:t> de mama.</a:t>
            </a:r>
          </a:p>
          <a:p>
            <a:pPr marL="400050" indent="-400050" algn="just">
              <a:buFont typeface="+mj-lt"/>
              <a:buAutoNum type="romanUcPeriod"/>
            </a:pPr>
            <a:r>
              <a:rPr lang="es-ES" sz="2400" dirty="0" smtClean="0"/>
              <a:t>Para su consecución:</a:t>
            </a:r>
          </a:p>
          <a:p>
            <a:pPr marL="857250" lvl="1" indent="-400050" algn="just">
              <a:buFont typeface="+mj-lt"/>
              <a:buAutoNum type="romanUcPeriod"/>
            </a:pPr>
            <a:r>
              <a:rPr lang="es-ES" sz="2400" dirty="0" smtClean="0"/>
              <a:t>Evaluación de dos metodologías de aproximación (promedio y </a:t>
            </a:r>
            <a:r>
              <a:rPr lang="es-ES" sz="2400" dirty="0" err="1" smtClean="0"/>
              <a:t>v.absoluto</a:t>
            </a:r>
            <a:r>
              <a:rPr lang="es-ES" sz="2400" dirty="0" smtClean="0"/>
              <a:t>) como resumen de la información de varias DMR a nivel de gen.</a:t>
            </a:r>
          </a:p>
          <a:p>
            <a:pPr marL="857250" lvl="1" indent="-400050" algn="just">
              <a:buFont typeface="+mj-lt"/>
              <a:buAutoNum type="romanUcPeriod"/>
            </a:pPr>
            <a:r>
              <a:rPr lang="es-ES" sz="2400" dirty="0" smtClean="0"/>
              <a:t>Análisis de enriquecimiento funcional que sirve de nexo con el </a:t>
            </a:r>
            <a:r>
              <a:rPr lang="es-ES" sz="2400" dirty="0" err="1" smtClean="0"/>
              <a:t>metaanálisis</a:t>
            </a:r>
            <a:r>
              <a:rPr lang="es-ES" sz="2400" dirty="0" smtClean="0"/>
              <a:t> funcional.</a:t>
            </a:r>
            <a:endParaRPr lang="es-ES" sz="2400" dirty="0"/>
          </a:p>
        </p:txBody>
      </p:sp>
    </p:spTree>
    <p:extLst>
      <p:ext uri="{BB962C8B-B14F-4D97-AF65-F5344CB8AC3E}">
        <p14:creationId xmlns:p14="http://schemas.microsoft.com/office/powerpoint/2010/main" val="322712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r"/>
            <a:r>
              <a:rPr lang="es-ES" sz="6600" dirty="0" smtClean="0"/>
              <a:t>Materiales y métodos</a:t>
            </a:r>
            <a:endParaRPr lang="es-ES" sz="6600"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60662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1508</TotalTime>
  <Words>10904</Words>
  <Application>Microsoft Office PowerPoint</Application>
  <PresentationFormat>Panorámica</PresentationFormat>
  <Paragraphs>1384</Paragraphs>
  <Slides>56</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56</vt:i4>
      </vt:variant>
    </vt:vector>
  </HeadingPairs>
  <TitlesOfParts>
    <vt:vector size="63" baseType="lpstr">
      <vt:lpstr>Arial</vt:lpstr>
      <vt:lpstr>Calibri</vt:lpstr>
      <vt:lpstr>Times New Roman</vt:lpstr>
      <vt:lpstr>Trebuchet MS</vt:lpstr>
      <vt:lpstr>Wingdings</vt:lpstr>
      <vt:lpstr>Wingdings 3</vt:lpstr>
      <vt:lpstr>Faceta</vt:lpstr>
      <vt:lpstr>Metaanálisis funcional de estudios de metilación de cáncer de mama</vt:lpstr>
      <vt:lpstr>Índice</vt:lpstr>
      <vt:lpstr>Introducción</vt:lpstr>
      <vt:lpstr>Introducción</vt:lpstr>
      <vt:lpstr>Cáncer y cáncer de mama</vt:lpstr>
      <vt:lpstr>La epigenética</vt:lpstr>
      <vt:lpstr>Objetivos e hipótesis iniciales</vt:lpstr>
      <vt:lpstr>Objetivos e hipótesis iniciales</vt:lpstr>
      <vt:lpstr>Materiales y métodos</vt:lpstr>
      <vt:lpstr>Presentación de PowerPoint</vt:lpstr>
      <vt:lpstr>Revisión sistemática y selección de estudios</vt:lpstr>
      <vt:lpstr>Presentación de PowerPoint</vt:lpstr>
      <vt:lpstr>Control de calidad y normalización de los datos</vt:lpstr>
      <vt:lpstr>Control de calidad y normalización de los datos</vt:lpstr>
      <vt:lpstr>Presentación de PowerPoint</vt:lpstr>
      <vt:lpstr>Análisis de metilación diferencial</vt:lpstr>
      <vt:lpstr>Análisis de metilación diferencial</vt:lpstr>
      <vt:lpstr>Presentación de PowerPoint</vt:lpstr>
      <vt:lpstr>Anotación (DMR a gen)</vt:lpstr>
      <vt:lpstr>Presentación de PowerPoint</vt:lpstr>
      <vt:lpstr>Análisis de enriquecimiento funcional</vt:lpstr>
      <vt:lpstr>Presentación de PowerPoint</vt:lpstr>
      <vt:lpstr>Resultados</vt:lpstr>
      <vt:lpstr>Presentación de PowerPoint</vt:lpstr>
      <vt:lpstr>Revisión sistemática y selección de estudios</vt:lpstr>
      <vt:lpstr>Presentación de PowerPoint</vt:lpstr>
      <vt:lpstr>Control de calidad y normalización de los datos</vt:lpstr>
      <vt:lpstr>Control de calidad y normalización de los datos</vt:lpstr>
      <vt:lpstr>Control de calidad y normalización de los datos</vt:lpstr>
      <vt:lpstr>Presentación de PowerPoint</vt:lpstr>
      <vt:lpstr>Análisis de metilación diferencial</vt:lpstr>
      <vt:lpstr>Presentación de PowerPoint</vt:lpstr>
      <vt:lpstr>Anotación</vt:lpstr>
      <vt:lpstr>Presentación de PowerPoint</vt:lpstr>
      <vt:lpstr>Análisis de enriquecimiento funcional</vt:lpstr>
      <vt:lpstr>Presentación de PowerPoint</vt:lpstr>
      <vt:lpstr>Metaanálisis funcional – Valor absoluto</vt:lpstr>
      <vt:lpstr>Metaanálisis funcional – Valor absoluto</vt:lpstr>
      <vt:lpstr>Metaanálisis funcional – Promedio</vt:lpstr>
      <vt:lpstr>Metaanálisis funcional – Promedio</vt:lpstr>
      <vt:lpstr>Metaanálisis funcional – Valor absoluto Niveles de resultados pb</vt:lpstr>
      <vt:lpstr>Metaanálisis funcional – Valor absoluto Niveles de resultados pb</vt:lpstr>
      <vt:lpstr>Metaanálisis funcional – Valor absoluto Niveles de resultados pb</vt:lpstr>
      <vt:lpstr>Metaanálisis funcional – Valor absoluto Niveles de resultados pb</vt:lpstr>
      <vt:lpstr>Discusión de los resultados</vt:lpstr>
      <vt:lpstr>Procesos biológicos – Valor absoluto</vt:lpstr>
      <vt:lpstr>Procesos biológicos – Valor absoluto (2)</vt:lpstr>
      <vt:lpstr>Procesos biológicos – Valor absoluto (3)</vt:lpstr>
      <vt:lpstr>Procesos biológicos - Promedio</vt:lpstr>
      <vt:lpstr>Funciones moleculares – Valor absoluto</vt:lpstr>
      <vt:lpstr>Componentes celulares – Valor absoluto</vt:lpstr>
      <vt:lpstr>Rutas KEGG – Valor absoluto</vt:lpstr>
      <vt:lpstr>Rutas KEGG – Valor absoluto</vt:lpstr>
      <vt:lpstr>Conclusiones y perspectivas futuras</vt:lpstr>
      <vt:lpstr>Conclusiones y perspectivas futuras</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Metaanálisis funcional de estudios de metilación de cáncer de mama</dc:title>
  <dc:creator>Antonio Manuel Trassierra Fresco</dc:creator>
  <cp:lastModifiedBy>Antonio Manuel Trassierra Fresco</cp:lastModifiedBy>
  <cp:revision>66</cp:revision>
  <dcterms:created xsi:type="dcterms:W3CDTF">2017-08-24T08:05:01Z</dcterms:created>
  <dcterms:modified xsi:type="dcterms:W3CDTF">2017-09-12T15:03:53Z</dcterms:modified>
</cp:coreProperties>
</file>