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7"/>
  </p:notesMasterIdLst>
  <p:handoutMasterIdLst>
    <p:handoutMasterId r:id="rId38"/>
  </p:handoutMasterIdLst>
  <p:sldIdLst>
    <p:sldId id="256" r:id="rId2"/>
    <p:sldId id="257" r:id="rId3"/>
    <p:sldId id="302" r:id="rId4"/>
    <p:sldId id="259" r:id="rId5"/>
    <p:sldId id="258" r:id="rId6"/>
    <p:sldId id="284" r:id="rId7"/>
    <p:sldId id="260" r:id="rId8"/>
    <p:sldId id="267" r:id="rId9"/>
    <p:sldId id="273" r:id="rId10"/>
    <p:sldId id="278" r:id="rId11"/>
    <p:sldId id="301" r:id="rId12"/>
    <p:sldId id="261" r:id="rId13"/>
    <p:sldId id="300" r:id="rId14"/>
    <p:sldId id="287" r:id="rId15"/>
    <p:sldId id="286" r:id="rId16"/>
    <p:sldId id="303" r:id="rId17"/>
    <p:sldId id="271" r:id="rId18"/>
    <p:sldId id="289" r:id="rId19"/>
    <p:sldId id="276" r:id="rId20"/>
    <p:sldId id="279" r:id="rId21"/>
    <p:sldId id="288" r:id="rId22"/>
    <p:sldId id="281" r:id="rId23"/>
    <p:sldId id="291" r:id="rId24"/>
    <p:sldId id="293" r:id="rId25"/>
    <p:sldId id="299" r:id="rId26"/>
    <p:sldId id="282" r:id="rId27"/>
    <p:sldId id="294" r:id="rId28"/>
    <p:sldId id="297" r:id="rId29"/>
    <p:sldId id="296" r:id="rId30"/>
    <p:sldId id="280" r:id="rId31"/>
    <p:sldId id="306" r:id="rId32"/>
    <p:sldId id="304" r:id="rId33"/>
    <p:sldId id="262" r:id="rId34"/>
    <p:sldId id="263" r:id="rId35"/>
    <p:sldId id="307" r:id="rId36"/>
  </p:sldIdLst>
  <p:sldSz cx="9144000" cy="5143500" type="screen16x9"/>
  <p:notesSz cx="9926638" cy="67976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AF21"/>
    <a:srgbClr val="C5F3CC"/>
    <a:srgbClr val="66CCFF"/>
    <a:srgbClr val="008AF2"/>
    <a:srgbClr val="AA96DC"/>
    <a:srgbClr val="5C9343"/>
    <a:srgbClr val="0000E1"/>
    <a:srgbClr val="F1A817"/>
    <a:srgbClr val="F1C717"/>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42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ownloads\GHE2015_Deaths_Global_2000_2015%20(1).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uario\Downloads\GHE2015_Deaths_Global_2000_2015%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037080115251273E-2"/>
          <c:y val="1.344888195281896E-2"/>
          <c:w val="0.56473916451198114"/>
          <c:h val="0.797927257966628"/>
        </c:manualLayout>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57684555021431949"/>
          <c:y val="5.2553340742317121E-2"/>
          <c:w val="0.37088120361150395"/>
          <c:h val="0.86736657917760285"/>
        </c:manualLayout>
      </c:layout>
      <c:overlay val="0"/>
    </c:legend>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0"/>
    <c:plotArea>
      <c:layout>
        <c:manualLayout>
          <c:layoutTarget val="inner"/>
          <c:xMode val="edge"/>
          <c:yMode val="edge"/>
          <c:x val="3.6037080115251273E-2"/>
          <c:y val="1.344888195281896E-2"/>
          <c:w val="0.56473916451198114"/>
          <c:h val="0.797927257966628"/>
        </c:manualLayout>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E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0.54745</cdr:x>
      <cdr:y>0.12818</cdr:y>
    </cdr:from>
    <cdr:to>
      <cdr:x>0.86115</cdr:x>
      <cdr:y>0.65223</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719182" y="722784"/>
          <a:ext cx="3277289" cy="2955032"/>
        </a:xfrm>
        <a:prstGeom xmlns:a="http://schemas.openxmlformats.org/drawingml/2006/main" prst="rect">
          <a:avLst/>
        </a:prstGeom>
      </cdr:spPr>
    </cdr:pic>
  </cdr:relSizeAnchor>
  <cdr:relSizeAnchor xmlns:cdr="http://schemas.openxmlformats.org/drawingml/2006/chartDrawing">
    <cdr:from>
      <cdr:x>0.76112</cdr:x>
      <cdr:y>0.61478</cdr:y>
    </cdr:from>
    <cdr:to>
      <cdr:x>0.94033</cdr:x>
      <cdr:y>0.74248</cdr:y>
    </cdr:to>
    <cdr:sp macro="" textlink="">
      <cdr:nvSpPr>
        <cdr:cNvPr id="4" name="3 CuadroTexto"/>
        <cdr:cNvSpPr txBox="1"/>
      </cdr:nvSpPr>
      <cdr:spPr>
        <a:xfrm xmlns:a="http://schemas.openxmlformats.org/drawingml/2006/main">
          <a:off x="7951430" y="3466638"/>
          <a:ext cx="187220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1000" b="1" dirty="0" err="1" smtClean="0">
              <a:solidFill>
                <a:schemeClr val="tx2">
                  <a:lumMod val="50000"/>
                </a:schemeClr>
              </a:solidFill>
            </a:rPr>
            <a:t>Enf</a:t>
          </a:r>
          <a:r>
            <a:rPr lang="es-ES" sz="1000" b="1" dirty="0" smtClean="0">
              <a:solidFill>
                <a:schemeClr val="tx2">
                  <a:lumMod val="50000"/>
                </a:schemeClr>
              </a:solidFill>
            </a:rPr>
            <a:t>. cardiovasculares</a:t>
          </a:r>
          <a:endParaRPr lang="es-ES" sz="1000" b="1" dirty="0">
            <a:solidFill>
              <a:schemeClr val="tx2">
                <a:lumMod val="50000"/>
              </a:schemeClr>
            </a:solidFill>
          </a:endParaRPr>
        </a:p>
      </cdr:txBody>
    </cdr:sp>
  </cdr:relSizeAnchor>
  <cdr:relSizeAnchor xmlns:cdr="http://schemas.openxmlformats.org/drawingml/2006/chartDrawing">
    <cdr:from>
      <cdr:x>0.44486</cdr:x>
      <cdr:y>0.40912</cdr:y>
    </cdr:from>
    <cdr:to>
      <cdr:x>0.5957</cdr:x>
      <cdr:y>0.53682</cdr:y>
    </cdr:to>
    <cdr:sp macro="" textlink="">
      <cdr:nvSpPr>
        <cdr:cNvPr id="5" name="1 CuadroTexto"/>
        <cdr:cNvSpPr txBox="1"/>
      </cdr:nvSpPr>
      <cdr:spPr>
        <a:xfrm xmlns:a="http://schemas.openxmlformats.org/drawingml/2006/main">
          <a:off x="4647446" y="2306960"/>
          <a:ext cx="1575792" cy="720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1000" b="1" dirty="0" smtClean="0">
              <a:solidFill>
                <a:schemeClr val="tx2">
                  <a:lumMod val="50000"/>
                </a:schemeClr>
              </a:solidFill>
            </a:rPr>
            <a:t>Otras enfermedades </a:t>
          </a:r>
        </a:p>
        <a:p xmlns:a="http://schemas.openxmlformats.org/drawingml/2006/main">
          <a:pPr algn="ctr"/>
          <a:r>
            <a:rPr lang="es-ES" sz="1000" b="1" dirty="0" smtClean="0">
              <a:solidFill>
                <a:schemeClr val="tx2">
                  <a:lumMod val="50000"/>
                </a:schemeClr>
              </a:solidFill>
            </a:rPr>
            <a:t>no transmisibles</a:t>
          </a:r>
          <a:endParaRPr lang="es-ES" sz="1000" b="1" dirty="0">
            <a:solidFill>
              <a:schemeClr val="tx2">
                <a:lumMod val="50000"/>
              </a:schemeClr>
            </a:solidFill>
          </a:endParaRPr>
        </a:p>
      </cdr:txBody>
    </cdr:sp>
  </cdr:relSizeAnchor>
  <cdr:relSizeAnchor xmlns:cdr="http://schemas.openxmlformats.org/drawingml/2006/chartDrawing">
    <cdr:from>
      <cdr:x>0.7818</cdr:x>
      <cdr:y>0.16709</cdr:y>
    </cdr:from>
    <cdr:to>
      <cdr:x>0.96101</cdr:x>
      <cdr:y>0.29479</cdr:y>
    </cdr:to>
    <cdr:sp macro="" textlink="">
      <cdr:nvSpPr>
        <cdr:cNvPr id="6" name="1 CuadroTexto"/>
        <cdr:cNvSpPr txBox="1"/>
      </cdr:nvSpPr>
      <cdr:spPr>
        <a:xfrm xmlns:a="http://schemas.openxmlformats.org/drawingml/2006/main">
          <a:off x="8167454" y="942196"/>
          <a:ext cx="1872208" cy="720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1000" b="1" dirty="0" err="1" smtClean="0">
              <a:solidFill>
                <a:schemeClr val="tx2">
                  <a:lumMod val="50000"/>
                </a:schemeClr>
              </a:solidFill>
            </a:rPr>
            <a:t>Enf</a:t>
          </a:r>
          <a:r>
            <a:rPr lang="es-ES" sz="1000" b="1" dirty="0" smtClean="0">
              <a:solidFill>
                <a:schemeClr val="tx2">
                  <a:lumMod val="50000"/>
                </a:schemeClr>
              </a:solidFill>
            </a:rPr>
            <a:t>. transmisibles</a:t>
          </a:r>
          <a:endParaRPr lang="es-ES" sz="1000" b="1" dirty="0">
            <a:solidFill>
              <a:schemeClr val="tx2">
                <a:lumMod val="50000"/>
              </a:schemeClr>
            </a:solidFill>
          </a:endParaRPr>
        </a:p>
      </cdr:txBody>
    </cdr:sp>
  </cdr:relSizeAnchor>
  <cdr:relSizeAnchor xmlns:cdr="http://schemas.openxmlformats.org/drawingml/2006/chartDrawing">
    <cdr:from>
      <cdr:x>0.50731</cdr:x>
      <cdr:y>0.10933</cdr:y>
    </cdr:from>
    <cdr:to>
      <cdr:x>0.68652</cdr:x>
      <cdr:y>0.23703</cdr:y>
    </cdr:to>
    <cdr:sp macro="" textlink="">
      <cdr:nvSpPr>
        <cdr:cNvPr id="7" name="1 CuadroTexto"/>
        <cdr:cNvSpPr txBox="1"/>
      </cdr:nvSpPr>
      <cdr:spPr>
        <a:xfrm xmlns:a="http://schemas.openxmlformats.org/drawingml/2006/main">
          <a:off x="5299928" y="616466"/>
          <a:ext cx="1872208" cy="720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1000" b="1" dirty="0" smtClean="0">
              <a:solidFill>
                <a:schemeClr val="tx2">
                  <a:lumMod val="50000"/>
                </a:schemeClr>
              </a:solidFill>
            </a:rPr>
            <a:t>Neoplasmas malignos</a:t>
          </a:r>
          <a:endParaRPr lang="es-ES" sz="1000" b="1" dirty="0">
            <a:solidFill>
              <a:schemeClr val="tx2">
                <a:lumMod val="50000"/>
              </a:schemeClr>
            </a:solidFill>
          </a:endParaRPr>
        </a:p>
      </cdr:txBody>
    </cdr:sp>
  </cdr:relSizeAnchor>
  <cdr:relSizeAnchor xmlns:cdr="http://schemas.openxmlformats.org/drawingml/2006/chartDrawing">
    <cdr:from>
      <cdr:x>0.83085</cdr:x>
      <cdr:y>0.34577</cdr:y>
    </cdr:from>
    <cdr:to>
      <cdr:x>0.96181</cdr:x>
      <cdr:y>0.47347</cdr:y>
    </cdr:to>
    <cdr:sp macro="" textlink="">
      <cdr:nvSpPr>
        <cdr:cNvPr id="9" name="1 CuadroTexto"/>
        <cdr:cNvSpPr txBox="1"/>
      </cdr:nvSpPr>
      <cdr:spPr>
        <a:xfrm xmlns:a="http://schemas.openxmlformats.org/drawingml/2006/main">
          <a:off x="8679894" y="1949719"/>
          <a:ext cx="1368152" cy="720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1000" b="1" dirty="0" smtClean="0">
              <a:solidFill>
                <a:schemeClr val="tx2">
                  <a:lumMod val="50000"/>
                </a:schemeClr>
              </a:solidFill>
            </a:rPr>
            <a:t>Traumatismos</a:t>
          </a:r>
          <a:endParaRPr lang="es-ES" sz="1000" b="1" dirty="0">
            <a:solidFill>
              <a:schemeClr val="tx2">
                <a:lumMod val="50000"/>
              </a:schemeClr>
            </a:solidFill>
          </a:endParaRPr>
        </a:p>
      </cdr:txBody>
    </cdr:sp>
  </cdr:relSizeAnchor>
  <cdr:relSizeAnchor xmlns:cdr="http://schemas.openxmlformats.org/drawingml/2006/chartDrawing">
    <cdr:from>
      <cdr:x>0.70598</cdr:x>
      <cdr:y>0.06582</cdr:y>
    </cdr:from>
    <cdr:to>
      <cdr:x>0.88519</cdr:x>
      <cdr:y>0.15372</cdr:y>
    </cdr:to>
    <cdr:sp macro="" textlink="">
      <cdr:nvSpPr>
        <cdr:cNvPr id="10" name="1 CuadroTexto"/>
        <cdr:cNvSpPr txBox="1"/>
      </cdr:nvSpPr>
      <cdr:spPr>
        <a:xfrm xmlns:a="http://schemas.openxmlformats.org/drawingml/2006/main">
          <a:off x="7375366" y="371128"/>
          <a:ext cx="1872208" cy="4956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1000" b="1" dirty="0" smtClean="0">
              <a:solidFill>
                <a:schemeClr val="tx2">
                  <a:lumMod val="50000"/>
                </a:schemeClr>
              </a:solidFill>
            </a:rPr>
            <a:t>Cond. Maternas, perinatales y deficiencias nutricionales</a:t>
          </a:r>
          <a:endParaRPr lang="es-ES" sz="1000" b="1" dirty="0">
            <a:solidFill>
              <a:schemeClr val="tx2">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AB59D890-CBC8-43E3-B885-D36D81ABD181}" type="datetimeFigureOut">
              <a:rPr lang="es-ES" smtClean="0"/>
              <a:t>21/09/2017</a:t>
            </a:fld>
            <a:endParaRPr lang="es-ES"/>
          </a:p>
        </p:txBody>
      </p:sp>
      <p:sp>
        <p:nvSpPr>
          <p:cNvPr id="4" name="3 Marcador de pie de página"/>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5195910E-AD5F-410C-ACA0-2E2D1767F9A7}" type="slidenum">
              <a:rPr lang="es-ES" smtClean="0"/>
              <a:t>‹Nº›</a:t>
            </a:fld>
            <a:endParaRPr lang="es-ES"/>
          </a:p>
        </p:txBody>
      </p:sp>
    </p:spTree>
    <p:extLst>
      <p:ext uri="{BB962C8B-B14F-4D97-AF65-F5344CB8AC3E}">
        <p14:creationId xmlns:p14="http://schemas.microsoft.com/office/powerpoint/2010/main" val="4005897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92664" y="3228895"/>
            <a:ext cx="7941310" cy="3058954"/>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5250358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992664" y="3228895"/>
            <a:ext cx="7941310" cy="3058954"/>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992664" y="3228895"/>
            <a:ext cx="7941310" cy="3058954"/>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992664" y="3228895"/>
            <a:ext cx="7941310" cy="3058954"/>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992664" y="3228895"/>
            <a:ext cx="7941310" cy="3058954"/>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992664" y="3228895"/>
            <a:ext cx="7941310" cy="3058954"/>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92664" y="3228895"/>
            <a:ext cx="7941310" cy="3058954"/>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992664" y="3228895"/>
            <a:ext cx="7941310" cy="3058954"/>
          </a:xfrm>
          <a:prstGeom prst="rect">
            <a:avLst/>
          </a:prstGeom>
        </p:spPr>
        <p:txBody>
          <a:bodyPr wrap="square" lIns="91425" tIns="91425" rIns="91425" bIns="91425" anchor="t" anchorCtr="0">
            <a:noAutofit/>
          </a:bodyPr>
          <a:lstStyle/>
          <a:p>
            <a:pPr lvl="0">
              <a:spcBef>
                <a:spcPts val="0"/>
              </a:spcBef>
              <a:buNone/>
            </a:pPr>
            <a:r>
              <a:rPr lang="es" dirty="0"/>
              <a:t>El cáncer es la principal causa de muerte en los países industrializados, sólo detrás de las enfermedades cardiovasculares. En la última década, se han realizado importantes avances en el conocimiento de las bases moleculares del cáncer. Sin embargo, los métodos tradicionales de diagnóstico del cáncer presentan importantes limitaciones para conocer el pronóstico del paciente y predecir la respuesta individual a los tratamiento disponibles.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992664" y="3228895"/>
            <a:ext cx="7941310" cy="3058954"/>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992664" y="3228895"/>
            <a:ext cx="7941310" cy="3058954"/>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992664" y="3228895"/>
            <a:ext cx="7941310" cy="3058954"/>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992664" y="3228895"/>
            <a:ext cx="7941310" cy="3058954"/>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992664" y="3228895"/>
            <a:ext cx="7941310" cy="3058954"/>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s"/>
              <a:t>‹Nº›</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s" sz="1000">
                <a:solidFill>
                  <a:schemeClr val="dk2"/>
                </a:solidFill>
              </a:rPr>
              <a:t>‹Nº›</a:t>
            </a:fld>
            <a:endParaRPr lang="e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file:///C:\Users\Usuario\Downloads\Image_4" TargetMode="External"/><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file:///C:\Users\Usuario\Downloads\Image_6"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file:///C:\Users\Usuario\Downloads\Image_30"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file:///C:\Users\Usuario\Downloads\Image_7" TargetMode="External"/><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file:///C:\Users\Usuario\Downloads\Image_1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file:///C:\Users\Usuario\Downloads\Image_1"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file:///C:\Users\Usuario\Downloads\Image_11"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gif"/><Relationship Id="rId5" Type="http://schemas.microsoft.com/office/2007/relationships/hdphoto" Target="../media/hdphoto2.wdp"/><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4" name="Shape 54"/>
          <p:cNvGrpSpPr/>
          <p:nvPr/>
        </p:nvGrpSpPr>
        <p:grpSpPr>
          <a:xfrm>
            <a:off x="1801317" y="407779"/>
            <a:ext cx="2349704" cy="674089"/>
            <a:chOff x="3439100" y="1689225"/>
            <a:chExt cx="3629448" cy="1041225"/>
          </a:xfrm>
        </p:grpSpPr>
        <p:pic>
          <p:nvPicPr>
            <p:cNvPr id="55" name="Shape 55"/>
            <p:cNvPicPr preferRelativeResize="0"/>
            <p:nvPr/>
          </p:nvPicPr>
          <p:blipFill>
            <a:blip r:embed="rId3">
              <a:alphaModFix/>
            </a:blip>
            <a:stretch>
              <a:fillRect/>
            </a:stretch>
          </p:blipFill>
          <p:spPr>
            <a:xfrm>
              <a:off x="3439100" y="1689225"/>
              <a:ext cx="3629448" cy="1041225"/>
            </a:xfrm>
            <a:prstGeom prst="rect">
              <a:avLst/>
            </a:prstGeom>
            <a:noFill/>
            <a:ln>
              <a:noFill/>
            </a:ln>
          </p:spPr>
        </p:pic>
        <p:pic>
          <p:nvPicPr>
            <p:cNvPr id="56" name="Shape 56"/>
            <p:cNvPicPr preferRelativeResize="0"/>
            <p:nvPr/>
          </p:nvPicPr>
          <p:blipFill rotWithShape="1">
            <a:blip r:embed="rId4">
              <a:alphaModFix/>
            </a:blip>
            <a:srcRect l="12631" r="13283"/>
            <a:stretch/>
          </p:blipFill>
          <p:spPr>
            <a:xfrm>
              <a:off x="6111097" y="1736788"/>
              <a:ext cx="734100" cy="629400"/>
            </a:xfrm>
            <a:prstGeom prst="plaque">
              <a:avLst>
                <a:gd name="adj" fmla="val 16667"/>
              </a:avLst>
            </a:prstGeom>
            <a:noFill/>
            <a:ln>
              <a:noFill/>
            </a:ln>
          </p:spPr>
        </p:pic>
      </p:grpSp>
      <p:pic>
        <p:nvPicPr>
          <p:cNvPr id="57" name="Shape 57"/>
          <p:cNvPicPr preferRelativeResize="0"/>
          <p:nvPr/>
        </p:nvPicPr>
        <p:blipFill>
          <a:blip r:embed="rId5">
            <a:alphaModFix/>
          </a:blip>
          <a:stretch>
            <a:fillRect/>
          </a:stretch>
        </p:blipFill>
        <p:spPr>
          <a:xfrm>
            <a:off x="478664" y="140350"/>
            <a:ext cx="971136" cy="960138"/>
          </a:xfrm>
          <a:prstGeom prst="rect">
            <a:avLst/>
          </a:prstGeom>
          <a:noFill/>
          <a:ln>
            <a:noFill/>
          </a:ln>
        </p:spPr>
      </p:pic>
      <p:pic>
        <p:nvPicPr>
          <p:cNvPr id="58" name="Shape 58"/>
          <p:cNvPicPr preferRelativeResize="0"/>
          <p:nvPr/>
        </p:nvPicPr>
        <p:blipFill>
          <a:blip r:embed="rId6">
            <a:alphaModFix/>
          </a:blip>
          <a:stretch>
            <a:fillRect/>
          </a:stretch>
        </p:blipFill>
        <p:spPr>
          <a:xfrm>
            <a:off x="330250" y="1081873"/>
            <a:ext cx="1267975" cy="484026"/>
          </a:xfrm>
          <a:prstGeom prst="rect">
            <a:avLst/>
          </a:prstGeom>
          <a:noFill/>
          <a:ln>
            <a:noFill/>
          </a:ln>
        </p:spPr>
      </p:pic>
      <p:sp>
        <p:nvSpPr>
          <p:cNvPr id="59" name="Shape 59"/>
          <p:cNvSpPr txBox="1"/>
          <p:nvPr/>
        </p:nvSpPr>
        <p:spPr>
          <a:xfrm>
            <a:off x="1178700" y="1727275"/>
            <a:ext cx="6786600" cy="14877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spcAft>
                <a:spcPts val="300"/>
              </a:spcAft>
              <a:buNone/>
            </a:pPr>
            <a:r>
              <a:rPr lang="es" sz="2400" b="1">
                <a:solidFill>
                  <a:schemeClr val="dk1"/>
                </a:solidFill>
              </a:rPr>
              <a:t>INTEGRACIÓN DE DATOS TRANSCRIPTÓMICOS Y METABOLÓMICOS EN ESTUDIOS ONCOLÓGICOS</a:t>
            </a:r>
          </a:p>
        </p:txBody>
      </p:sp>
      <p:sp>
        <p:nvSpPr>
          <p:cNvPr id="60" name="Shape 60"/>
          <p:cNvSpPr txBox="1"/>
          <p:nvPr/>
        </p:nvSpPr>
        <p:spPr>
          <a:xfrm>
            <a:off x="76200" y="3573200"/>
            <a:ext cx="3414300" cy="1560300"/>
          </a:xfrm>
          <a:prstGeom prst="rect">
            <a:avLst/>
          </a:prstGeom>
          <a:noFill/>
          <a:ln>
            <a:noFill/>
          </a:ln>
        </p:spPr>
        <p:txBody>
          <a:bodyPr wrap="square" lIns="91425" tIns="91425" rIns="91425" bIns="91425" anchor="ctr" anchorCtr="0">
            <a:noAutofit/>
          </a:bodyPr>
          <a:lstStyle/>
          <a:p>
            <a:pPr lvl="0" rtl="0">
              <a:spcBef>
                <a:spcPts val="0"/>
              </a:spcBef>
              <a:buNone/>
            </a:pPr>
            <a:r>
              <a:rPr lang="es"/>
              <a:t/>
            </a:r>
            <a:br>
              <a:rPr lang="es"/>
            </a:br>
            <a:r>
              <a:rPr lang="es"/>
              <a:t/>
            </a:r>
            <a:br>
              <a:rPr lang="es"/>
            </a:br>
            <a:r>
              <a:rPr lang="es"/>
              <a:t>DIRECTORES:</a:t>
            </a:r>
            <a:br>
              <a:rPr lang="es"/>
            </a:br>
            <a:r>
              <a:rPr lang="es"/>
              <a:t>FRANCISCO GARCÍA-GARCÍA</a:t>
            </a:r>
            <a:br>
              <a:rPr lang="es"/>
            </a:br>
            <a:r>
              <a:rPr lang="es"/>
              <a:t>LEONOR PUCHADES-CARRASCO</a:t>
            </a:r>
            <a:br>
              <a:rPr lang="es"/>
            </a:br>
            <a:r>
              <a:rPr lang="es"/>
              <a:t/>
            </a:r>
            <a:br>
              <a:rPr lang="es"/>
            </a:br>
            <a:r>
              <a:rPr lang="es"/>
              <a:t>TUTOR:</a:t>
            </a:r>
            <a:br>
              <a:rPr lang="es"/>
            </a:br>
            <a:r>
              <a:rPr lang="es"/>
              <a:t>VICENTE ARNAU LLOMBART</a:t>
            </a:r>
            <a:br>
              <a:rPr lang="es"/>
            </a:br>
            <a:r>
              <a:rPr lang="es"/>
              <a:t/>
            </a:r>
            <a:br>
              <a:rPr lang="es"/>
            </a:br>
            <a:endParaRPr lang="es"/>
          </a:p>
        </p:txBody>
      </p:sp>
      <p:sp>
        <p:nvSpPr>
          <p:cNvPr id="61" name="Shape 61"/>
          <p:cNvSpPr txBox="1"/>
          <p:nvPr/>
        </p:nvSpPr>
        <p:spPr>
          <a:xfrm>
            <a:off x="5812250" y="2914375"/>
            <a:ext cx="3000000" cy="3000000"/>
          </a:xfrm>
          <a:prstGeom prst="rect">
            <a:avLst/>
          </a:prstGeom>
          <a:noFill/>
          <a:ln>
            <a:noFill/>
          </a:ln>
        </p:spPr>
        <p:txBody>
          <a:bodyPr wrap="square" lIns="91425" tIns="91425" rIns="91425" bIns="91425" anchor="ctr" anchorCtr="0">
            <a:noAutofit/>
          </a:bodyPr>
          <a:lstStyle/>
          <a:p>
            <a:pPr lvl="0" rtl="0">
              <a:spcBef>
                <a:spcPts val="0"/>
              </a:spcBef>
              <a:buNone/>
            </a:pPr>
            <a:r>
              <a:rPr lang="es" b="1">
                <a:solidFill>
                  <a:schemeClr val="dk1"/>
                </a:solidFill>
              </a:rPr>
              <a:t>AYELÉN I. ROJAS BENEDICTO</a:t>
            </a:r>
          </a:p>
        </p:txBody>
      </p:sp>
      <p:sp>
        <p:nvSpPr>
          <p:cNvPr id="62" name="Shape 62"/>
          <p:cNvSpPr txBox="1"/>
          <p:nvPr/>
        </p:nvSpPr>
        <p:spPr>
          <a:xfrm>
            <a:off x="4615100" y="2815275"/>
            <a:ext cx="3000000" cy="1275900"/>
          </a:xfrm>
          <a:prstGeom prst="rect">
            <a:avLst/>
          </a:prstGeom>
          <a:noFill/>
          <a:ln>
            <a:noFill/>
          </a:ln>
        </p:spPr>
        <p:txBody>
          <a:bodyPr wrap="square" lIns="91425" tIns="91425" rIns="91425" bIns="91425" anchor="ctr" anchorCtr="0">
            <a:noAutofit/>
          </a:bodyPr>
          <a:lstStyle/>
          <a:p>
            <a:pPr lvl="0" algn="ctr" rtl="0">
              <a:spcBef>
                <a:spcPts val="0"/>
              </a:spcBef>
              <a:buNone/>
            </a:pPr>
            <a:r>
              <a:rPr lang="es" b="1">
                <a:solidFill>
                  <a:srgbClr val="999999"/>
                </a:solidFill>
              </a:rPr>
              <a:t>SEPTIEMBRE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95486"/>
            <a:ext cx="4572000" cy="369332"/>
          </a:xfrm>
          <a:prstGeom prst="rect">
            <a:avLst/>
          </a:prstGeom>
        </p:spPr>
        <p:txBody>
          <a:bodyPr>
            <a:spAutoFit/>
          </a:bodyPr>
          <a:lstStyle/>
          <a:p>
            <a:pPr marL="361950" lvl="0" algn="just">
              <a:spcBef>
                <a:spcPts val="1000"/>
              </a:spcBef>
              <a:buClr>
                <a:schemeClr val="dk1"/>
              </a:buClr>
            </a:pPr>
            <a:r>
              <a:rPr lang="es-ES" sz="1800" b="1" dirty="0">
                <a:solidFill>
                  <a:schemeClr val="tx1"/>
                </a:solidFill>
              </a:rPr>
              <a:t>4</a:t>
            </a:r>
            <a:r>
              <a:rPr lang="es-ES" sz="1800" b="1" dirty="0" smtClean="0">
                <a:solidFill>
                  <a:schemeClr val="tx1"/>
                </a:solidFill>
              </a:rPr>
              <a:t> Integración de datos </a:t>
            </a:r>
            <a:r>
              <a:rPr lang="es-ES" sz="1800" b="1" dirty="0" err="1" smtClean="0">
                <a:solidFill>
                  <a:schemeClr val="tx1"/>
                </a:solidFill>
              </a:rPr>
              <a:t>ómicos</a:t>
            </a:r>
            <a:endParaRPr lang="es-ES" sz="1800" b="1" dirty="0">
              <a:solidFill>
                <a:schemeClr val="tx1"/>
              </a:solidFill>
            </a:endParaRPr>
          </a:p>
        </p:txBody>
      </p:sp>
      <p:sp>
        <p:nvSpPr>
          <p:cNvPr id="6" name="5 Rectángulo"/>
          <p:cNvSpPr/>
          <p:nvPr/>
        </p:nvSpPr>
        <p:spPr>
          <a:xfrm>
            <a:off x="251520" y="555526"/>
            <a:ext cx="8640960" cy="461665"/>
          </a:xfrm>
          <a:prstGeom prst="rect">
            <a:avLst/>
          </a:prstGeom>
        </p:spPr>
        <p:txBody>
          <a:bodyPr wrap="square">
            <a:spAutoFit/>
          </a:bodyPr>
          <a:lstStyle/>
          <a:p>
            <a:pPr>
              <a:spcAft>
                <a:spcPts val="600"/>
              </a:spcAft>
            </a:pPr>
            <a:r>
              <a:rPr lang="es-ES" sz="1200" dirty="0"/>
              <a:t>La integración es el uso de información de </a:t>
            </a:r>
            <a:r>
              <a:rPr lang="es-ES" sz="1200" b="1" dirty="0">
                <a:solidFill>
                  <a:srgbClr val="C00000"/>
                </a:solidFill>
              </a:rPr>
              <a:t>diferente origen</a:t>
            </a:r>
            <a:r>
              <a:rPr lang="es-ES" sz="1200" dirty="0"/>
              <a:t> para obtener una perspectiva más informativa de un </a:t>
            </a:r>
            <a:r>
              <a:rPr lang="es-ES" sz="1200" dirty="0" smtClean="0"/>
              <a:t>sistema/situación/asociación, próximo al punto de vista de la </a:t>
            </a:r>
            <a:r>
              <a:rPr lang="es-ES" sz="1200" b="1" dirty="0" smtClean="0">
                <a:solidFill>
                  <a:srgbClr val="C00000"/>
                </a:solidFill>
              </a:rPr>
              <a:t>biología de sistemas</a:t>
            </a:r>
            <a:r>
              <a:rPr lang="es-ES" sz="1200" dirty="0" smtClean="0"/>
              <a:t>.</a:t>
            </a:r>
          </a:p>
        </p:txBody>
      </p:sp>
      <p:grpSp>
        <p:nvGrpSpPr>
          <p:cNvPr id="246" name="245 Grupo"/>
          <p:cNvGrpSpPr/>
          <p:nvPr/>
        </p:nvGrpSpPr>
        <p:grpSpPr>
          <a:xfrm>
            <a:off x="407130" y="2067694"/>
            <a:ext cx="4092862" cy="1615725"/>
            <a:chOff x="261950" y="2178162"/>
            <a:chExt cx="4092862" cy="1615725"/>
          </a:xfrm>
        </p:grpSpPr>
        <p:grpSp>
          <p:nvGrpSpPr>
            <p:cNvPr id="166" name="Shape 112"/>
            <p:cNvGrpSpPr/>
            <p:nvPr/>
          </p:nvGrpSpPr>
          <p:grpSpPr>
            <a:xfrm>
              <a:off x="2912725" y="2178162"/>
              <a:ext cx="1442087" cy="1615725"/>
              <a:chOff x="814262" y="5142650"/>
              <a:chExt cx="1442087" cy="1615725"/>
            </a:xfrm>
          </p:grpSpPr>
          <p:sp>
            <p:nvSpPr>
              <p:cNvPr id="167" name="Shape 113"/>
              <p:cNvSpPr/>
              <p:nvPr/>
            </p:nvSpPr>
            <p:spPr>
              <a:xfrm>
                <a:off x="865800" y="5218850"/>
                <a:ext cx="1247700" cy="1466700"/>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8" name="Shape 114"/>
              <p:cNvSpPr txBox="1"/>
              <p:nvPr/>
            </p:nvSpPr>
            <p:spPr>
              <a:xfrm>
                <a:off x="865800" y="5142650"/>
                <a:ext cx="1277400" cy="388800"/>
              </a:xfrm>
              <a:prstGeom prst="rect">
                <a:avLst/>
              </a:prstGeom>
              <a:noFill/>
              <a:ln>
                <a:noFill/>
              </a:ln>
            </p:spPr>
            <p:txBody>
              <a:bodyPr wrap="square" lIns="91425" tIns="91425" rIns="91425" bIns="91425" anchor="t" anchorCtr="0">
                <a:noAutofit/>
              </a:bodyPr>
              <a:lstStyle/>
              <a:p>
                <a:pPr lvl="0" algn="ctr" rtl="0">
                  <a:spcBef>
                    <a:spcPts val="0"/>
                  </a:spcBef>
                  <a:buNone/>
                </a:pPr>
                <a:r>
                  <a:rPr lang="es" sz="900"/>
                  <a:t>Integración basada en modelos</a:t>
                </a:r>
              </a:p>
            </p:txBody>
          </p:sp>
          <p:grpSp>
            <p:nvGrpSpPr>
              <p:cNvPr id="169" name="Shape 115"/>
              <p:cNvGrpSpPr/>
              <p:nvPr/>
            </p:nvGrpSpPr>
            <p:grpSpPr>
              <a:xfrm>
                <a:off x="814275" y="6047500"/>
                <a:ext cx="557100" cy="423900"/>
                <a:chOff x="519125" y="2562225"/>
                <a:chExt cx="557100" cy="423900"/>
              </a:xfrm>
            </p:grpSpPr>
            <p:sp>
              <p:nvSpPr>
                <p:cNvPr id="181" name="Shape 116"/>
                <p:cNvSpPr/>
                <p:nvPr/>
              </p:nvSpPr>
              <p:spPr>
                <a:xfrm>
                  <a:off x="938225" y="2619400"/>
                  <a:ext cx="138000" cy="252300"/>
                </a:xfrm>
                <a:prstGeom prst="rect">
                  <a:avLst/>
                </a:prstGeom>
                <a:solidFill>
                  <a:srgbClr val="666666"/>
                </a:solidFill>
                <a:ln w="9525"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2" name="Shape 117"/>
                <p:cNvSpPr txBox="1"/>
                <p:nvPr/>
              </p:nvSpPr>
              <p:spPr>
                <a:xfrm>
                  <a:off x="519125" y="2562225"/>
                  <a:ext cx="528600" cy="423900"/>
                </a:xfrm>
                <a:prstGeom prst="rect">
                  <a:avLst/>
                </a:prstGeom>
                <a:noFill/>
                <a:ln>
                  <a:noFill/>
                </a:ln>
              </p:spPr>
              <p:txBody>
                <a:bodyPr wrap="square" lIns="91425" tIns="91425" rIns="91425" bIns="91425" anchor="t" anchorCtr="0">
                  <a:noAutofit/>
                </a:bodyPr>
                <a:lstStyle/>
                <a:p>
                  <a:pPr lvl="0" algn="l" rtl="0">
                    <a:spcBef>
                      <a:spcPts val="0"/>
                    </a:spcBef>
                    <a:buNone/>
                  </a:pPr>
                  <a:r>
                    <a:rPr lang="es" sz="600"/>
                    <a:t>Datos</a:t>
                  </a:r>
                </a:p>
                <a:p>
                  <a:pPr lvl="0" algn="l" rtl="0">
                    <a:spcBef>
                      <a:spcPts val="0"/>
                    </a:spcBef>
                    <a:buNone/>
                  </a:pPr>
                  <a:r>
                    <a:rPr lang="es" sz="600"/>
                    <a:t>ómicos 1</a:t>
                  </a:r>
                </a:p>
              </p:txBody>
            </p:sp>
          </p:grpSp>
          <p:grpSp>
            <p:nvGrpSpPr>
              <p:cNvPr id="170" name="Shape 118"/>
              <p:cNvGrpSpPr/>
              <p:nvPr/>
            </p:nvGrpSpPr>
            <p:grpSpPr>
              <a:xfrm>
                <a:off x="814262" y="6334475"/>
                <a:ext cx="557100" cy="423900"/>
                <a:chOff x="519125" y="2519350"/>
                <a:chExt cx="557100" cy="423900"/>
              </a:xfrm>
            </p:grpSpPr>
            <p:sp>
              <p:nvSpPr>
                <p:cNvPr id="179" name="Shape 119"/>
                <p:cNvSpPr/>
                <p:nvPr/>
              </p:nvSpPr>
              <p:spPr>
                <a:xfrm>
                  <a:off x="938225" y="2576525"/>
                  <a:ext cx="138000" cy="252300"/>
                </a:xfrm>
                <a:prstGeom prst="rect">
                  <a:avLst/>
                </a:prstGeom>
                <a:solidFill>
                  <a:srgbClr val="666666"/>
                </a:solidFill>
                <a:ln w="9525"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0" name="Shape 120"/>
                <p:cNvSpPr txBox="1"/>
                <p:nvPr/>
              </p:nvSpPr>
              <p:spPr>
                <a:xfrm>
                  <a:off x="519125" y="2519350"/>
                  <a:ext cx="528600" cy="423900"/>
                </a:xfrm>
                <a:prstGeom prst="rect">
                  <a:avLst/>
                </a:prstGeom>
                <a:noFill/>
                <a:ln>
                  <a:noFill/>
                </a:ln>
              </p:spPr>
              <p:txBody>
                <a:bodyPr wrap="square" lIns="91425" tIns="91425" rIns="91425" bIns="91425" anchor="t" anchorCtr="0">
                  <a:noAutofit/>
                </a:bodyPr>
                <a:lstStyle/>
                <a:p>
                  <a:pPr lvl="0" algn="l" rtl="0">
                    <a:spcBef>
                      <a:spcPts val="0"/>
                    </a:spcBef>
                    <a:buNone/>
                  </a:pPr>
                  <a:r>
                    <a:rPr lang="es" sz="600"/>
                    <a:t>Datos</a:t>
                  </a:r>
                </a:p>
                <a:p>
                  <a:pPr lvl="0" algn="l" rtl="0">
                    <a:spcBef>
                      <a:spcPts val="0"/>
                    </a:spcBef>
                    <a:buNone/>
                  </a:pPr>
                  <a:r>
                    <a:rPr lang="es" sz="600"/>
                    <a:t>ómicos 2</a:t>
                  </a:r>
                </a:p>
              </p:txBody>
            </p:sp>
          </p:grpSp>
          <p:sp>
            <p:nvSpPr>
              <p:cNvPr id="171" name="Shape 121"/>
              <p:cNvSpPr txBox="1"/>
              <p:nvPr/>
            </p:nvSpPr>
            <p:spPr>
              <a:xfrm>
                <a:off x="1576675" y="5985000"/>
                <a:ext cx="604800" cy="246000"/>
              </a:xfrm>
              <a:prstGeom prst="rect">
                <a:avLst/>
              </a:prstGeom>
              <a:noFill/>
              <a:ln>
                <a:noFill/>
              </a:ln>
            </p:spPr>
            <p:txBody>
              <a:bodyPr wrap="square" lIns="91425" tIns="91425" rIns="91425" bIns="91425" anchor="t" anchorCtr="0">
                <a:noAutofit/>
              </a:bodyPr>
              <a:lstStyle/>
              <a:p>
                <a:pPr lvl="0" algn="ctr" rtl="0">
                  <a:spcBef>
                    <a:spcPts val="0"/>
                  </a:spcBef>
                  <a:buNone/>
                </a:pPr>
                <a:r>
                  <a:rPr lang="es" sz="600"/>
                  <a:t>Refinado del modelo</a:t>
                </a:r>
              </a:p>
            </p:txBody>
          </p:sp>
          <p:sp>
            <p:nvSpPr>
              <p:cNvPr id="172" name="Shape 122"/>
              <p:cNvSpPr txBox="1"/>
              <p:nvPr/>
            </p:nvSpPr>
            <p:spPr>
              <a:xfrm>
                <a:off x="1388150" y="6263750"/>
                <a:ext cx="868200" cy="450300"/>
              </a:xfrm>
              <a:prstGeom prst="rect">
                <a:avLst/>
              </a:prstGeom>
              <a:noFill/>
              <a:ln>
                <a:noFill/>
              </a:ln>
            </p:spPr>
            <p:txBody>
              <a:bodyPr wrap="square" lIns="91425" tIns="91425" rIns="91425" bIns="91425" anchor="t" anchorCtr="0">
                <a:noAutofit/>
              </a:bodyPr>
              <a:lstStyle/>
              <a:p>
                <a:pPr lvl="0" algn="l" rtl="0">
                  <a:spcBef>
                    <a:spcPts val="0"/>
                  </a:spcBef>
                  <a:buNone/>
                </a:pPr>
                <a:r>
                  <a:rPr lang="es" sz="600"/>
                  <a:t>Visión de los mecanismos biológicos</a:t>
                </a:r>
              </a:p>
            </p:txBody>
          </p:sp>
          <p:grpSp>
            <p:nvGrpSpPr>
              <p:cNvPr id="173" name="Shape 123"/>
              <p:cNvGrpSpPr/>
              <p:nvPr/>
            </p:nvGrpSpPr>
            <p:grpSpPr>
              <a:xfrm>
                <a:off x="1091550" y="5440537"/>
                <a:ext cx="796200" cy="511713"/>
                <a:chOff x="-58150" y="6516150"/>
                <a:chExt cx="796200" cy="562075"/>
              </a:xfrm>
            </p:grpSpPr>
            <p:sp>
              <p:nvSpPr>
                <p:cNvPr id="177" name="Shape 124"/>
                <p:cNvSpPr/>
                <p:nvPr/>
              </p:nvSpPr>
              <p:spPr>
                <a:xfrm>
                  <a:off x="-34325" y="6584425"/>
                  <a:ext cx="750000" cy="493800"/>
                </a:xfrm>
                <a:prstGeom prst="rect">
                  <a:avLst/>
                </a:prstGeom>
                <a:solidFill>
                  <a:srgbClr val="B45F06"/>
                </a:solidFill>
                <a:ln>
                  <a:noFill/>
                </a:ln>
              </p:spPr>
              <p:txBody>
                <a:bodyPr wrap="square" lIns="91425" tIns="91425" rIns="91425" bIns="91425" anchor="ctr" anchorCtr="0">
                  <a:noAutofit/>
                </a:bodyPr>
                <a:lstStyle/>
                <a:p>
                  <a:pPr lvl="0">
                    <a:spcBef>
                      <a:spcPts val="0"/>
                    </a:spcBef>
                    <a:buNone/>
                  </a:pPr>
                  <a:endParaRPr/>
                </a:p>
              </p:txBody>
            </p:sp>
            <p:sp>
              <p:nvSpPr>
                <p:cNvPr id="178" name="Shape 125"/>
                <p:cNvSpPr txBox="1"/>
                <p:nvPr/>
              </p:nvSpPr>
              <p:spPr>
                <a:xfrm>
                  <a:off x="-58150" y="6516150"/>
                  <a:ext cx="796200" cy="493800"/>
                </a:xfrm>
                <a:prstGeom prst="rect">
                  <a:avLst/>
                </a:prstGeom>
                <a:noFill/>
                <a:ln>
                  <a:noFill/>
                </a:ln>
              </p:spPr>
              <p:txBody>
                <a:bodyPr wrap="square" lIns="91425" tIns="91425" rIns="91425" bIns="91425" anchor="t" anchorCtr="0">
                  <a:noAutofit/>
                </a:bodyPr>
                <a:lstStyle/>
                <a:p>
                  <a:pPr lvl="0" algn="ctr" rtl="0">
                    <a:spcBef>
                      <a:spcPts val="0"/>
                    </a:spcBef>
                    <a:buNone/>
                  </a:pPr>
                  <a:r>
                    <a:rPr lang="es" sz="600" b="1">
                      <a:solidFill>
                        <a:srgbClr val="D9D9D9"/>
                      </a:solidFill>
                    </a:rPr>
                    <a:t>Modelo previo del sistema,  </a:t>
                  </a:r>
                </a:p>
                <a:p>
                  <a:pPr lvl="0" algn="ctr" rtl="0">
                    <a:spcBef>
                      <a:spcPts val="0"/>
                    </a:spcBef>
                    <a:buNone/>
                  </a:pPr>
                  <a:r>
                    <a:rPr lang="es" sz="600" b="1">
                      <a:solidFill>
                        <a:srgbClr val="D9D9D9"/>
                      </a:solidFill>
                    </a:rPr>
                    <a:t>matemático o computacional</a:t>
                  </a:r>
                </a:p>
              </p:txBody>
            </p:sp>
          </p:grpSp>
          <p:sp>
            <p:nvSpPr>
              <p:cNvPr id="174" name="Shape 126"/>
              <p:cNvSpPr/>
              <p:nvPr/>
            </p:nvSpPr>
            <p:spPr>
              <a:xfrm rot="10800000">
                <a:off x="1141386" y="5975591"/>
                <a:ext cx="81300" cy="100200"/>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5" name="Shape 127"/>
              <p:cNvSpPr/>
              <p:nvPr/>
            </p:nvSpPr>
            <p:spPr>
              <a:xfrm>
                <a:off x="1548100" y="5975597"/>
                <a:ext cx="81300" cy="359100"/>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6" name="Shape 128"/>
              <p:cNvSpPr/>
              <p:nvPr/>
            </p:nvSpPr>
            <p:spPr>
              <a:xfrm rot="-2227214">
                <a:off x="1795663" y="5919871"/>
                <a:ext cx="219722" cy="142201"/>
              </a:xfrm>
              <a:prstGeom prst="curvedUpArrow">
                <a:avLst>
                  <a:gd name="adj1" fmla="val 25000"/>
                  <a:gd name="adj2" fmla="val 50000"/>
                  <a:gd name="adj3" fmla="val 25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83" name="Shape 129"/>
            <p:cNvGrpSpPr/>
            <p:nvPr/>
          </p:nvGrpSpPr>
          <p:grpSpPr>
            <a:xfrm>
              <a:off x="1540550" y="2252675"/>
              <a:ext cx="1548000" cy="1466700"/>
              <a:chOff x="1404950" y="2100275"/>
              <a:chExt cx="1548000" cy="1466700"/>
            </a:xfrm>
          </p:grpSpPr>
          <p:sp>
            <p:nvSpPr>
              <p:cNvPr id="184" name="Shape 130"/>
              <p:cNvSpPr/>
              <p:nvPr/>
            </p:nvSpPr>
            <p:spPr>
              <a:xfrm>
                <a:off x="1555100" y="2100275"/>
                <a:ext cx="1247700" cy="1466700"/>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5" name="Shape 131"/>
              <p:cNvSpPr txBox="1"/>
              <p:nvPr/>
            </p:nvSpPr>
            <p:spPr>
              <a:xfrm>
                <a:off x="1404950" y="2100275"/>
                <a:ext cx="1548000" cy="320100"/>
              </a:xfrm>
              <a:prstGeom prst="rect">
                <a:avLst/>
              </a:prstGeom>
              <a:noFill/>
              <a:ln>
                <a:noFill/>
              </a:ln>
            </p:spPr>
            <p:txBody>
              <a:bodyPr wrap="square" lIns="91425" tIns="91425" rIns="91425" bIns="91425" anchor="t" anchorCtr="0">
                <a:noAutofit/>
              </a:bodyPr>
              <a:lstStyle/>
              <a:p>
                <a:pPr lvl="0" algn="ctr" rtl="0">
                  <a:spcBef>
                    <a:spcPts val="0"/>
                  </a:spcBef>
                  <a:buNone/>
                </a:pPr>
                <a:r>
                  <a:rPr lang="es" sz="900"/>
                  <a:t>Integración estadística</a:t>
                </a:r>
              </a:p>
            </p:txBody>
          </p:sp>
          <p:grpSp>
            <p:nvGrpSpPr>
              <p:cNvPr id="186" name="Shape 132"/>
              <p:cNvGrpSpPr/>
              <p:nvPr/>
            </p:nvGrpSpPr>
            <p:grpSpPr>
              <a:xfrm>
                <a:off x="1552575" y="2376475"/>
                <a:ext cx="557100" cy="423900"/>
                <a:chOff x="519125" y="2519350"/>
                <a:chExt cx="557100" cy="423900"/>
              </a:xfrm>
            </p:grpSpPr>
            <p:sp>
              <p:nvSpPr>
                <p:cNvPr id="206" name="Shape 133"/>
                <p:cNvSpPr/>
                <p:nvPr/>
              </p:nvSpPr>
              <p:spPr>
                <a:xfrm>
                  <a:off x="938225" y="2576525"/>
                  <a:ext cx="138000" cy="252300"/>
                </a:xfrm>
                <a:prstGeom prst="rect">
                  <a:avLst/>
                </a:prstGeom>
                <a:solidFill>
                  <a:srgbClr val="666666"/>
                </a:solidFill>
                <a:ln w="9525"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7" name="Shape 134"/>
                <p:cNvSpPr txBox="1"/>
                <p:nvPr/>
              </p:nvSpPr>
              <p:spPr>
                <a:xfrm>
                  <a:off x="519125" y="2519350"/>
                  <a:ext cx="528600" cy="423900"/>
                </a:xfrm>
                <a:prstGeom prst="rect">
                  <a:avLst/>
                </a:prstGeom>
                <a:noFill/>
                <a:ln>
                  <a:noFill/>
                </a:ln>
              </p:spPr>
              <p:txBody>
                <a:bodyPr wrap="square" lIns="91425" tIns="91425" rIns="91425" bIns="91425" anchor="t" anchorCtr="0">
                  <a:noAutofit/>
                </a:bodyPr>
                <a:lstStyle/>
                <a:p>
                  <a:pPr lvl="0" algn="l" rtl="0">
                    <a:spcBef>
                      <a:spcPts val="0"/>
                    </a:spcBef>
                    <a:buNone/>
                  </a:pPr>
                  <a:r>
                    <a:rPr lang="es" sz="600"/>
                    <a:t>Datos</a:t>
                  </a:r>
                </a:p>
                <a:p>
                  <a:pPr lvl="0" algn="l" rtl="0">
                    <a:spcBef>
                      <a:spcPts val="0"/>
                    </a:spcBef>
                    <a:buNone/>
                  </a:pPr>
                  <a:r>
                    <a:rPr lang="es" sz="600"/>
                    <a:t>ómicos 1</a:t>
                  </a:r>
                </a:p>
              </p:txBody>
            </p:sp>
          </p:grpSp>
          <p:grpSp>
            <p:nvGrpSpPr>
              <p:cNvPr id="187" name="Shape 135"/>
              <p:cNvGrpSpPr/>
              <p:nvPr/>
            </p:nvGrpSpPr>
            <p:grpSpPr>
              <a:xfrm>
                <a:off x="2062148" y="2889117"/>
                <a:ext cx="452526" cy="296703"/>
                <a:chOff x="614348" y="6165717"/>
                <a:chExt cx="452526" cy="296703"/>
              </a:xfrm>
            </p:grpSpPr>
            <p:grpSp>
              <p:nvGrpSpPr>
                <p:cNvPr id="194" name="Shape 136"/>
                <p:cNvGrpSpPr/>
                <p:nvPr/>
              </p:nvGrpSpPr>
              <p:grpSpPr>
                <a:xfrm>
                  <a:off x="614348" y="6165725"/>
                  <a:ext cx="195310" cy="195300"/>
                  <a:chOff x="642923" y="3353475"/>
                  <a:chExt cx="195310" cy="195300"/>
                </a:xfrm>
              </p:grpSpPr>
              <p:sp>
                <p:nvSpPr>
                  <p:cNvPr id="202" name="Shape 137"/>
                  <p:cNvSpPr/>
                  <p:nvPr/>
                </p:nvSpPr>
                <p:spPr>
                  <a:xfrm>
                    <a:off x="642933" y="3353475"/>
                    <a:ext cx="195300" cy="195300"/>
                  </a:xfrm>
                  <a:prstGeom prst="ellipse">
                    <a:avLst/>
                  </a:prstGeom>
                  <a:solidFill>
                    <a:srgbClr val="674EA7"/>
                  </a:solidFill>
                  <a:ln w="9525" cap="flat" cmpd="sng">
                    <a:solidFill>
                      <a:srgbClr val="CFE2F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203" name="Shape 138"/>
                  <p:cNvCxnSpPr/>
                  <p:nvPr/>
                </p:nvCxnSpPr>
                <p:spPr>
                  <a:xfrm rot="10800000" flipH="1">
                    <a:off x="642923" y="3450212"/>
                    <a:ext cx="101700" cy="900"/>
                  </a:xfrm>
                  <a:prstGeom prst="straightConnector1">
                    <a:avLst/>
                  </a:prstGeom>
                  <a:noFill/>
                  <a:ln w="9525" cap="flat" cmpd="sng">
                    <a:solidFill>
                      <a:srgbClr val="CCCCCC"/>
                    </a:solidFill>
                    <a:prstDash val="solid"/>
                    <a:round/>
                    <a:headEnd type="none" w="lg" len="lg"/>
                    <a:tailEnd type="none" w="lg" len="lg"/>
                  </a:ln>
                </p:spPr>
              </p:cxnSp>
              <p:cxnSp>
                <p:nvCxnSpPr>
                  <p:cNvPr id="204" name="Shape 139"/>
                  <p:cNvCxnSpPr/>
                  <p:nvPr/>
                </p:nvCxnSpPr>
                <p:spPr>
                  <a:xfrm>
                    <a:off x="741548" y="3452158"/>
                    <a:ext cx="67800" cy="67800"/>
                  </a:xfrm>
                  <a:prstGeom prst="straightConnector1">
                    <a:avLst/>
                  </a:prstGeom>
                  <a:noFill/>
                  <a:ln w="9525" cap="flat" cmpd="sng">
                    <a:solidFill>
                      <a:srgbClr val="CCCCCC"/>
                    </a:solidFill>
                    <a:prstDash val="solid"/>
                    <a:round/>
                    <a:headEnd type="none" w="lg" len="lg"/>
                    <a:tailEnd type="none" w="lg" len="lg"/>
                  </a:ln>
                </p:spPr>
              </p:cxnSp>
              <p:cxnSp>
                <p:nvCxnSpPr>
                  <p:cNvPr id="205" name="Shape 140"/>
                  <p:cNvCxnSpPr/>
                  <p:nvPr/>
                </p:nvCxnSpPr>
                <p:spPr>
                  <a:xfrm rot="10800000" flipH="1">
                    <a:off x="740587" y="3382133"/>
                    <a:ext cx="69000" cy="69000"/>
                  </a:xfrm>
                  <a:prstGeom prst="straightConnector1">
                    <a:avLst/>
                  </a:prstGeom>
                  <a:noFill/>
                  <a:ln w="9525" cap="flat" cmpd="sng">
                    <a:solidFill>
                      <a:srgbClr val="CCCCCC"/>
                    </a:solidFill>
                    <a:prstDash val="solid"/>
                    <a:round/>
                    <a:headEnd type="none" w="lg" len="lg"/>
                    <a:tailEnd type="none" w="lg" len="lg"/>
                  </a:ln>
                </p:spPr>
              </p:cxnSp>
            </p:grpSp>
            <p:grpSp>
              <p:nvGrpSpPr>
                <p:cNvPr id="195" name="Shape 141"/>
                <p:cNvGrpSpPr/>
                <p:nvPr/>
              </p:nvGrpSpPr>
              <p:grpSpPr>
                <a:xfrm>
                  <a:off x="638175" y="6165717"/>
                  <a:ext cx="428700" cy="296703"/>
                  <a:chOff x="714375" y="1638300"/>
                  <a:chExt cx="428700" cy="333300"/>
                </a:xfrm>
              </p:grpSpPr>
              <p:grpSp>
                <p:nvGrpSpPr>
                  <p:cNvPr id="196" name="Shape 142"/>
                  <p:cNvGrpSpPr/>
                  <p:nvPr/>
                </p:nvGrpSpPr>
                <p:grpSpPr>
                  <a:xfrm>
                    <a:off x="819150" y="1638300"/>
                    <a:ext cx="228600" cy="333300"/>
                    <a:chOff x="1504950" y="1638300"/>
                    <a:chExt cx="228600" cy="333300"/>
                  </a:xfrm>
                </p:grpSpPr>
                <p:cxnSp>
                  <p:nvCxnSpPr>
                    <p:cNvPr id="198" name="Shape 143"/>
                    <p:cNvCxnSpPr/>
                    <p:nvPr/>
                  </p:nvCxnSpPr>
                  <p:spPr>
                    <a:xfrm>
                      <a:off x="1504950" y="1800225"/>
                      <a:ext cx="0" cy="171300"/>
                    </a:xfrm>
                    <a:prstGeom prst="straightConnector1">
                      <a:avLst/>
                    </a:prstGeom>
                    <a:noFill/>
                    <a:ln w="38100" cap="flat" cmpd="sng">
                      <a:solidFill>
                        <a:srgbClr val="F1C232"/>
                      </a:solidFill>
                      <a:prstDash val="solid"/>
                      <a:round/>
                      <a:headEnd type="none" w="lg" len="lg"/>
                      <a:tailEnd type="none" w="lg" len="lg"/>
                    </a:ln>
                  </p:spPr>
                </p:cxnSp>
                <p:cxnSp>
                  <p:nvCxnSpPr>
                    <p:cNvPr id="199" name="Shape 144"/>
                    <p:cNvCxnSpPr/>
                    <p:nvPr/>
                  </p:nvCxnSpPr>
                  <p:spPr>
                    <a:xfrm>
                      <a:off x="1581150" y="1638300"/>
                      <a:ext cx="0" cy="333300"/>
                    </a:xfrm>
                    <a:prstGeom prst="straightConnector1">
                      <a:avLst/>
                    </a:prstGeom>
                    <a:noFill/>
                    <a:ln w="38100" cap="flat" cmpd="sng">
                      <a:solidFill>
                        <a:srgbClr val="0B5394"/>
                      </a:solidFill>
                      <a:prstDash val="solid"/>
                      <a:round/>
                      <a:headEnd type="none" w="lg" len="lg"/>
                      <a:tailEnd type="none" w="lg" len="lg"/>
                    </a:ln>
                  </p:spPr>
                </p:cxnSp>
                <p:cxnSp>
                  <p:nvCxnSpPr>
                    <p:cNvPr id="200" name="Shape 145"/>
                    <p:cNvCxnSpPr/>
                    <p:nvPr/>
                  </p:nvCxnSpPr>
                  <p:spPr>
                    <a:xfrm>
                      <a:off x="1657350" y="1866900"/>
                      <a:ext cx="0" cy="104700"/>
                    </a:xfrm>
                    <a:prstGeom prst="straightConnector1">
                      <a:avLst/>
                    </a:prstGeom>
                    <a:noFill/>
                    <a:ln w="38100" cap="flat" cmpd="sng">
                      <a:solidFill>
                        <a:srgbClr val="38761D"/>
                      </a:solidFill>
                      <a:prstDash val="solid"/>
                      <a:round/>
                      <a:headEnd type="none" w="lg" len="lg"/>
                      <a:tailEnd type="none" w="lg" len="lg"/>
                    </a:ln>
                  </p:spPr>
                </p:cxnSp>
                <p:cxnSp>
                  <p:nvCxnSpPr>
                    <p:cNvPr id="201" name="Shape 146"/>
                    <p:cNvCxnSpPr/>
                    <p:nvPr/>
                  </p:nvCxnSpPr>
                  <p:spPr>
                    <a:xfrm>
                      <a:off x="1733550" y="1714500"/>
                      <a:ext cx="0" cy="257100"/>
                    </a:xfrm>
                    <a:prstGeom prst="straightConnector1">
                      <a:avLst/>
                    </a:prstGeom>
                    <a:noFill/>
                    <a:ln w="38100" cap="flat" cmpd="sng">
                      <a:solidFill>
                        <a:srgbClr val="CC0000"/>
                      </a:solidFill>
                      <a:prstDash val="solid"/>
                      <a:round/>
                      <a:headEnd type="none" w="lg" len="lg"/>
                      <a:tailEnd type="none" w="lg" len="lg"/>
                    </a:ln>
                  </p:spPr>
                </p:cxnSp>
              </p:grpSp>
              <p:cxnSp>
                <p:nvCxnSpPr>
                  <p:cNvPr id="197" name="Shape 147"/>
                  <p:cNvCxnSpPr/>
                  <p:nvPr/>
                </p:nvCxnSpPr>
                <p:spPr>
                  <a:xfrm>
                    <a:off x="714375" y="1966925"/>
                    <a:ext cx="428700" cy="0"/>
                  </a:xfrm>
                  <a:prstGeom prst="straightConnector1">
                    <a:avLst/>
                  </a:prstGeom>
                  <a:noFill/>
                  <a:ln w="9525" cap="flat" cmpd="sng">
                    <a:solidFill>
                      <a:srgbClr val="666666"/>
                    </a:solidFill>
                    <a:prstDash val="solid"/>
                    <a:round/>
                    <a:headEnd type="none" w="lg" len="lg"/>
                    <a:tailEnd type="none" w="lg" len="lg"/>
                  </a:ln>
                </p:spPr>
              </p:cxnSp>
            </p:grpSp>
          </p:grpSp>
          <p:sp>
            <p:nvSpPr>
              <p:cNvPr id="188" name="Shape 148"/>
              <p:cNvSpPr/>
              <p:nvPr/>
            </p:nvSpPr>
            <p:spPr>
              <a:xfrm rot="-1520167">
                <a:off x="2028578" y="2715784"/>
                <a:ext cx="81322" cy="99972"/>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189" name="Shape 149"/>
              <p:cNvGrpSpPr/>
              <p:nvPr/>
            </p:nvGrpSpPr>
            <p:grpSpPr>
              <a:xfrm>
                <a:off x="2033600" y="2376475"/>
                <a:ext cx="557100" cy="423900"/>
                <a:chOff x="519125" y="2519350"/>
                <a:chExt cx="557100" cy="423900"/>
              </a:xfrm>
            </p:grpSpPr>
            <p:sp>
              <p:nvSpPr>
                <p:cNvPr id="192" name="Shape 150"/>
                <p:cNvSpPr/>
                <p:nvPr/>
              </p:nvSpPr>
              <p:spPr>
                <a:xfrm>
                  <a:off x="938225" y="2576525"/>
                  <a:ext cx="138000" cy="252300"/>
                </a:xfrm>
                <a:prstGeom prst="rect">
                  <a:avLst/>
                </a:prstGeom>
                <a:solidFill>
                  <a:srgbClr val="666666"/>
                </a:solidFill>
                <a:ln w="9525"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3" name="Shape 151"/>
                <p:cNvSpPr txBox="1"/>
                <p:nvPr/>
              </p:nvSpPr>
              <p:spPr>
                <a:xfrm>
                  <a:off x="519125" y="2519350"/>
                  <a:ext cx="528600" cy="423900"/>
                </a:xfrm>
                <a:prstGeom prst="rect">
                  <a:avLst/>
                </a:prstGeom>
                <a:noFill/>
                <a:ln>
                  <a:noFill/>
                </a:ln>
              </p:spPr>
              <p:txBody>
                <a:bodyPr wrap="square" lIns="91425" tIns="91425" rIns="91425" bIns="91425" anchor="t" anchorCtr="0">
                  <a:noAutofit/>
                </a:bodyPr>
                <a:lstStyle/>
                <a:p>
                  <a:pPr lvl="0" algn="l" rtl="0">
                    <a:spcBef>
                      <a:spcPts val="0"/>
                    </a:spcBef>
                    <a:buNone/>
                  </a:pPr>
                  <a:r>
                    <a:rPr lang="es" sz="600"/>
                    <a:t>Datos</a:t>
                  </a:r>
                </a:p>
                <a:p>
                  <a:pPr lvl="0" algn="l" rtl="0">
                    <a:spcBef>
                      <a:spcPts val="0"/>
                    </a:spcBef>
                    <a:buNone/>
                  </a:pPr>
                  <a:r>
                    <a:rPr lang="es" sz="600"/>
                    <a:t>ómicos 2</a:t>
                  </a:r>
                </a:p>
              </p:txBody>
            </p:sp>
          </p:grpSp>
          <p:sp>
            <p:nvSpPr>
              <p:cNvPr id="190" name="Shape 152"/>
              <p:cNvSpPr/>
              <p:nvPr/>
            </p:nvSpPr>
            <p:spPr>
              <a:xfrm rot="1520167" flipH="1">
                <a:off x="2433403" y="2715784"/>
                <a:ext cx="81322" cy="99972"/>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1" name="Shape 153"/>
              <p:cNvSpPr txBox="1"/>
              <p:nvPr/>
            </p:nvSpPr>
            <p:spPr>
              <a:xfrm>
                <a:off x="1555100" y="3111175"/>
                <a:ext cx="1059600" cy="320100"/>
              </a:xfrm>
              <a:prstGeom prst="rect">
                <a:avLst/>
              </a:prstGeom>
              <a:noFill/>
              <a:ln>
                <a:noFill/>
              </a:ln>
            </p:spPr>
            <p:txBody>
              <a:bodyPr wrap="square" lIns="91425" tIns="91425" rIns="91425" bIns="91425" anchor="t" anchorCtr="0">
                <a:noAutofit/>
              </a:bodyPr>
              <a:lstStyle/>
              <a:p>
                <a:pPr lvl="0" algn="ctr" rtl="0">
                  <a:spcBef>
                    <a:spcPts val="0"/>
                  </a:spcBef>
                  <a:buNone/>
                </a:pPr>
                <a:r>
                  <a:rPr lang="es" sz="600"/>
                  <a:t>Búsqueda de asociaciones estadísticas</a:t>
                </a:r>
              </a:p>
            </p:txBody>
          </p:sp>
        </p:grpSp>
        <p:sp>
          <p:nvSpPr>
            <p:cNvPr id="208" name="Shape 154"/>
            <p:cNvSpPr/>
            <p:nvPr/>
          </p:nvSpPr>
          <p:spPr>
            <a:xfrm>
              <a:off x="409575" y="2252675"/>
              <a:ext cx="1247700" cy="1466700"/>
            </a:xfrm>
            <a:prstGeom prst="roundRect">
              <a:avLst>
                <a:gd name="adj" fmla="val 16667"/>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9" name="Shape 155"/>
            <p:cNvSpPr txBox="1"/>
            <p:nvPr/>
          </p:nvSpPr>
          <p:spPr>
            <a:xfrm>
              <a:off x="261950" y="2252675"/>
              <a:ext cx="1548000" cy="320100"/>
            </a:xfrm>
            <a:prstGeom prst="rect">
              <a:avLst/>
            </a:prstGeom>
            <a:noFill/>
            <a:ln>
              <a:noFill/>
            </a:ln>
          </p:spPr>
          <p:txBody>
            <a:bodyPr wrap="square" lIns="91425" tIns="91425" rIns="91425" bIns="91425" anchor="t" anchorCtr="0">
              <a:noAutofit/>
            </a:bodyPr>
            <a:lstStyle/>
            <a:p>
              <a:pPr lvl="0" algn="ctr" rtl="0">
                <a:spcBef>
                  <a:spcPts val="0"/>
                </a:spcBef>
                <a:buNone/>
              </a:pPr>
              <a:r>
                <a:rPr lang="es" sz="900"/>
                <a:t>Integración conceptual</a:t>
              </a:r>
            </a:p>
          </p:txBody>
        </p:sp>
        <p:grpSp>
          <p:nvGrpSpPr>
            <p:cNvPr id="210" name="Shape 156"/>
            <p:cNvGrpSpPr/>
            <p:nvPr/>
          </p:nvGrpSpPr>
          <p:grpSpPr>
            <a:xfrm>
              <a:off x="409575" y="2528875"/>
              <a:ext cx="557100" cy="423900"/>
              <a:chOff x="519125" y="2519350"/>
              <a:chExt cx="557100" cy="423900"/>
            </a:xfrm>
          </p:grpSpPr>
          <p:sp>
            <p:nvSpPr>
              <p:cNvPr id="211" name="Shape 157"/>
              <p:cNvSpPr/>
              <p:nvPr/>
            </p:nvSpPr>
            <p:spPr>
              <a:xfrm>
                <a:off x="938225" y="2576525"/>
                <a:ext cx="138000" cy="252300"/>
              </a:xfrm>
              <a:prstGeom prst="rect">
                <a:avLst/>
              </a:prstGeom>
              <a:solidFill>
                <a:srgbClr val="666666"/>
              </a:solidFill>
              <a:ln w="9525"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2" name="Shape 158"/>
              <p:cNvSpPr txBox="1"/>
              <p:nvPr/>
            </p:nvSpPr>
            <p:spPr>
              <a:xfrm>
                <a:off x="519125" y="2519350"/>
                <a:ext cx="528600" cy="423900"/>
              </a:xfrm>
              <a:prstGeom prst="rect">
                <a:avLst/>
              </a:prstGeom>
              <a:noFill/>
              <a:ln>
                <a:noFill/>
              </a:ln>
            </p:spPr>
            <p:txBody>
              <a:bodyPr wrap="square" lIns="91425" tIns="91425" rIns="91425" bIns="91425" anchor="t" anchorCtr="0">
                <a:noAutofit/>
              </a:bodyPr>
              <a:lstStyle/>
              <a:p>
                <a:pPr lvl="0" algn="l" rtl="0">
                  <a:spcBef>
                    <a:spcPts val="0"/>
                  </a:spcBef>
                  <a:buNone/>
                </a:pPr>
                <a:r>
                  <a:rPr lang="es" sz="600"/>
                  <a:t>Datos</a:t>
                </a:r>
              </a:p>
              <a:p>
                <a:pPr lvl="0" algn="l" rtl="0">
                  <a:spcBef>
                    <a:spcPts val="0"/>
                  </a:spcBef>
                  <a:buNone/>
                </a:pPr>
                <a:r>
                  <a:rPr lang="es" sz="600"/>
                  <a:t>ómicos 1</a:t>
                </a:r>
              </a:p>
            </p:txBody>
          </p:sp>
        </p:grpSp>
        <p:sp>
          <p:nvSpPr>
            <p:cNvPr id="213" name="Shape 159"/>
            <p:cNvSpPr/>
            <p:nvPr/>
          </p:nvSpPr>
          <p:spPr>
            <a:xfrm>
              <a:off x="852225" y="2890825"/>
              <a:ext cx="81300" cy="99900"/>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214" name="Shape 160"/>
            <p:cNvGrpSpPr/>
            <p:nvPr/>
          </p:nvGrpSpPr>
          <p:grpSpPr>
            <a:xfrm>
              <a:off x="614348" y="3041525"/>
              <a:ext cx="195310" cy="195300"/>
              <a:chOff x="642923" y="3353475"/>
              <a:chExt cx="195310" cy="195300"/>
            </a:xfrm>
          </p:grpSpPr>
          <p:sp>
            <p:nvSpPr>
              <p:cNvPr id="215" name="Shape 161"/>
              <p:cNvSpPr/>
              <p:nvPr/>
            </p:nvSpPr>
            <p:spPr>
              <a:xfrm>
                <a:off x="642933" y="3353475"/>
                <a:ext cx="195300" cy="195300"/>
              </a:xfrm>
              <a:prstGeom prst="ellipse">
                <a:avLst/>
              </a:prstGeom>
              <a:solidFill>
                <a:srgbClr val="674EA7"/>
              </a:solidFill>
              <a:ln w="9525" cap="flat" cmpd="sng">
                <a:solidFill>
                  <a:srgbClr val="CFE2F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216" name="Shape 162"/>
              <p:cNvCxnSpPr/>
              <p:nvPr/>
            </p:nvCxnSpPr>
            <p:spPr>
              <a:xfrm rot="10800000" flipH="1">
                <a:off x="642923" y="3450212"/>
                <a:ext cx="101700" cy="900"/>
              </a:xfrm>
              <a:prstGeom prst="straightConnector1">
                <a:avLst/>
              </a:prstGeom>
              <a:noFill/>
              <a:ln w="9525" cap="flat" cmpd="sng">
                <a:solidFill>
                  <a:srgbClr val="CCCCCC"/>
                </a:solidFill>
                <a:prstDash val="solid"/>
                <a:round/>
                <a:headEnd type="none" w="lg" len="lg"/>
                <a:tailEnd type="none" w="lg" len="lg"/>
              </a:ln>
            </p:spPr>
          </p:cxnSp>
          <p:cxnSp>
            <p:nvCxnSpPr>
              <p:cNvPr id="217" name="Shape 163"/>
              <p:cNvCxnSpPr/>
              <p:nvPr/>
            </p:nvCxnSpPr>
            <p:spPr>
              <a:xfrm>
                <a:off x="741548" y="3452158"/>
                <a:ext cx="67800" cy="67800"/>
              </a:xfrm>
              <a:prstGeom prst="straightConnector1">
                <a:avLst/>
              </a:prstGeom>
              <a:noFill/>
              <a:ln w="9525" cap="flat" cmpd="sng">
                <a:solidFill>
                  <a:srgbClr val="CCCCCC"/>
                </a:solidFill>
                <a:prstDash val="solid"/>
                <a:round/>
                <a:headEnd type="none" w="lg" len="lg"/>
                <a:tailEnd type="none" w="lg" len="lg"/>
              </a:ln>
            </p:spPr>
          </p:cxnSp>
          <p:cxnSp>
            <p:nvCxnSpPr>
              <p:cNvPr id="218" name="Shape 164"/>
              <p:cNvCxnSpPr/>
              <p:nvPr/>
            </p:nvCxnSpPr>
            <p:spPr>
              <a:xfrm rot="10800000" flipH="1">
                <a:off x="740587" y="3382133"/>
                <a:ext cx="69000" cy="69000"/>
              </a:xfrm>
              <a:prstGeom prst="straightConnector1">
                <a:avLst/>
              </a:prstGeom>
              <a:noFill/>
              <a:ln w="9525" cap="flat" cmpd="sng">
                <a:solidFill>
                  <a:srgbClr val="CCCCCC"/>
                </a:solidFill>
                <a:prstDash val="solid"/>
                <a:round/>
                <a:headEnd type="none" w="lg" len="lg"/>
                <a:tailEnd type="none" w="lg" len="lg"/>
              </a:ln>
            </p:spPr>
          </p:cxnSp>
        </p:grpSp>
        <p:grpSp>
          <p:nvGrpSpPr>
            <p:cNvPr id="219" name="Shape 165"/>
            <p:cNvGrpSpPr/>
            <p:nvPr/>
          </p:nvGrpSpPr>
          <p:grpSpPr>
            <a:xfrm>
              <a:off x="638175" y="3041517"/>
              <a:ext cx="428700" cy="296703"/>
              <a:chOff x="714375" y="1638300"/>
              <a:chExt cx="428700" cy="333300"/>
            </a:xfrm>
          </p:grpSpPr>
          <p:grpSp>
            <p:nvGrpSpPr>
              <p:cNvPr id="220" name="Shape 166"/>
              <p:cNvGrpSpPr/>
              <p:nvPr/>
            </p:nvGrpSpPr>
            <p:grpSpPr>
              <a:xfrm>
                <a:off x="819150" y="1638300"/>
                <a:ext cx="228600" cy="333300"/>
                <a:chOff x="1504950" y="1638300"/>
                <a:chExt cx="228600" cy="333300"/>
              </a:xfrm>
            </p:grpSpPr>
            <p:cxnSp>
              <p:nvCxnSpPr>
                <p:cNvPr id="222" name="Shape 167"/>
                <p:cNvCxnSpPr/>
                <p:nvPr/>
              </p:nvCxnSpPr>
              <p:spPr>
                <a:xfrm>
                  <a:off x="1504950" y="1800225"/>
                  <a:ext cx="0" cy="171300"/>
                </a:xfrm>
                <a:prstGeom prst="straightConnector1">
                  <a:avLst/>
                </a:prstGeom>
                <a:noFill/>
                <a:ln w="38100" cap="flat" cmpd="sng">
                  <a:solidFill>
                    <a:srgbClr val="F1C232"/>
                  </a:solidFill>
                  <a:prstDash val="solid"/>
                  <a:round/>
                  <a:headEnd type="none" w="lg" len="lg"/>
                  <a:tailEnd type="none" w="lg" len="lg"/>
                </a:ln>
              </p:spPr>
            </p:cxnSp>
            <p:cxnSp>
              <p:nvCxnSpPr>
                <p:cNvPr id="223" name="Shape 168"/>
                <p:cNvCxnSpPr/>
                <p:nvPr/>
              </p:nvCxnSpPr>
              <p:spPr>
                <a:xfrm>
                  <a:off x="1581150" y="1638300"/>
                  <a:ext cx="0" cy="333300"/>
                </a:xfrm>
                <a:prstGeom prst="straightConnector1">
                  <a:avLst/>
                </a:prstGeom>
                <a:noFill/>
                <a:ln w="38100" cap="flat" cmpd="sng">
                  <a:solidFill>
                    <a:srgbClr val="0B5394"/>
                  </a:solidFill>
                  <a:prstDash val="solid"/>
                  <a:round/>
                  <a:headEnd type="none" w="lg" len="lg"/>
                  <a:tailEnd type="none" w="lg" len="lg"/>
                </a:ln>
              </p:spPr>
            </p:cxnSp>
            <p:cxnSp>
              <p:nvCxnSpPr>
                <p:cNvPr id="224" name="Shape 169"/>
                <p:cNvCxnSpPr/>
                <p:nvPr/>
              </p:nvCxnSpPr>
              <p:spPr>
                <a:xfrm>
                  <a:off x="1657350" y="1866900"/>
                  <a:ext cx="0" cy="104700"/>
                </a:xfrm>
                <a:prstGeom prst="straightConnector1">
                  <a:avLst/>
                </a:prstGeom>
                <a:noFill/>
                <a:ln w="38100" cap="flat" cmpd="sng">
                  <a:solidFill>
                    <a:srgbClr val="38761D"/>
                  </a:solidFill>
                  <a:prstDash val="solid"/>
                  <a:round/>
                  <a:headEnd type="none" w="lg" len="lg"/>
                  <a:tailEnd type="none" w="lg" len="lg"/>
                </a:ln>
              </p:spPr>
            </p:cxnSp>
            <p:cxnSp>
              <p:nvCxnSpPr>
                <p:cNvPr id="225" name="Shape 170"/>
                <p:cNvCxnSpPr/>
                <p:nvPr/>
              </p:nvCxnSpPr>
              <p:spPr>
                <a:xfrm>
                  <a:off x="1733550" y="1714500"/>
                  <a:ext cx="0" cy="257100"/>
                </a:xfrm>
                <a:prstGeom prst="straightConnector1">
                  <a:avLst/>
                </a:prstGeom>
                <a:noFill/>
                <a:ln w="38100" cap="flat" cmpd="sng">
                  <a:solidFill>
                    <a:srgbClr val="CC0000"/>
                  </a:solidFill>
                  <a:prstDash val="solid"/>
                  <a:round/>
                  <a:headEnd type="none" w="lg" len="lg"/>
                  <a:tailEnd type="none" w="lg" len="lg"/>
                </a:ln>
              </p:spPr>
            </p:cxnSp>
          </p:grpSp>
          <p:cxnSp>
            <p:nvCxnSpPr>
              <p:cNvPr id="221" name="Shape 171"/>
              <p:cNvCxnSpPr/>
              <p:nvPr/>
            </p:nvCxnSpPr>
            <p:spPr>
              <a:xfrm>
                <a:off x="714375" y="1966925"/>
                <a:ext cx="428700" cy="0"/>
              </a:xfrm>
              <a:prstGeom prst="straightConnector1">
                <a:avLst/>
              </a:prstGeom>
              <a:noFill/>
              <a:ln w="9525" cap="flat" cmpd="sng">
                <a:solidFill>
                  <a:srgbClr val="666666"/>
                </a:solidFill>
                <a:prstDash val="solid"/>
                <a:round/>
                <a:headEnd type="none" w="lg" len="lg"/>
                <a:tailEnd type="none" w="lg" len="lg"/>
              </a:ln>
            </p:spPr>
          </p:cxnSp>
        </p:grpSp>
        <p:sp>
          <p:nvSpPr>
            <p:cNvPr id="226" name="Shape 172"/>
            <p:cNvSpPr/>
            <p:nvPr/>
          </p:nvSpPr>
          <p:spPr>
            <a:xfrm rot="-1520167">
              <a:off x="885578" y="3401584"/>
              <a:ext cx="81322" cy="99972"/>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227" name="Shape 173"/>
            <p:cNvGrpSpPr/>
            <p:nvPr/>
          </p:nvGrpSpPr>
          <p:grpSpPr>
            <a:xfrm>
              <a:off x="890600" y="2528875"/>
              <a:ext cx="657300" cy="985245"/>
              <a:chOff x="671500" y="4176700"/>
              <a:chExt cx="657300" cy="985245"/>
            </a:xfrm>
          </p:grpSpPr>
          <p:grpSp>
            <p:nvGrpSpPr>
              <p:cNvPr id="228" name="Shape 174"/>
              <p:cNvGrpSpPr/>
              <p:nvPr/>
            </p:nvGrpSpPr>
            <p:grpSpPr>
              <a:xfrm>
                <a:off x="671500" y="4176700"/>
                <a:ext cx="557100" cy="423900"/>
                <a:chOff x="519125" y="2519350"/>
                <a:chExt cx="557100" cy="423900"/>
              </a:xfrm>
            </p:grpSpPr>
            <p:sp>
              <p:nvSpPr>
                <p:cNvPr id="243" name="Shape 175"/>
                <p:cNvSpPr/>
                <p:nvPr/>
              </p:nvSpPr>
              <p:spPr>
                <a:xfrm>
                  <a:off x="938225" y="2576525"/>
                  <a:ext cx="138000" cy="252300"/>
                </a:xfrm>
                <a:prstGeom prst="rect">
                  <a:avLst/>
                </a:prstGeom>
                <a:solidFill>
                  <a:srgbClr val="666666"/>
                </a:solidFill>
                <a:ln w="9525"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4" name="Shape 176"/>
                <p:cNvSpPr txBox="1"/>
                <p:nvPr/>
              </p:nvSpPr>
              <p:spPr>
                <a:xfrm>
                  <a:off x="519125" y="2519350"/>
                  <a:ext cx="528600" cy="423900"/>
                </a:xfrm>
                <a:prstGeom prst="rect">
                  <a:avLst/>
                </a:prstGeom>
                <a:noFill/>
                <a:ln>
                  <a:noFill/>
                </a:ln>
              </p:spPr>
              <p:txBody>
                <a:bodyPr wrap="square" lIns="91425" tIns="91425" rIns="91425" bIns="91425" anchor="t" anchorCtr="0">
                  <a:noAutofit/>
                </a:bodyPr>
                <a:lstStyle/>
                <a:p>
                  <a:pPr lvl="0" algn="l" rtl="0">
                    <a:spcBef>
                      <a:spcPts val="0"/>
                    </a:spcBef>
                    <a:buNone/>
                  </a:pPr>
                  <a:r>
                    <a:rPr lang="es" sz="600"/>
                    <a:t>Datos</a:t>
                  </a:r>
                </a:p>
                <a:p>
                  <a:pPr lvl="0" algn="l" rtl="0">
                    <a:spcBef>
                      <a:spcPts val="0"/>
                    </a:spcBef>
                    <a:buNone/>
                  </a:pPr>
                  <a:r>
                    <a:rPr lang="es" sz="600"/>
                    <a:t>ómicos 2</a:t>
                  </a:r>
                </a:p>
              </p:txBody>
            </p:sp>
          </p:grpSp>
          <p:sp>
            <p:nvSpPr>
              <p:cNvPr id="229" name="Shape 177"/>
              <p:cNvSpPr/>
              <p:nvPr/>
            </p:nvSpPr>
            <p:spPr>
              <a:xfrm>
                <a:off x="1114150" y="4538650"/>
                <a:ext cx="81300" cy="99900"/>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230" name="Shape 178"/>
              <p:cNvGrpSpPr/>
              <p:nvPr/>
            </p:nvGrpSpPr>
            <p:grpSpPr>
              <a:xfrm>
                <a:off x="876273" y="4689350"/>
                <a:ext cx="195310" cy="195300"/>
                <a:chOff x="642923" y="3353475"/>
                <a:chExt cx="195310" cy="195300"/>
              </a:xfrm>
            </p:grpSpPr>
            <p:sp>
              <p:nvSpPr>
                <p:cNvPr id="239" name="Shape 179"/>
                <p:cNvSpPr/>
                <p:nvPr/>
              </p:nvSpPr>
              <p:spPr>
                <a:xfrm>
                  <a:off x="642933" y="3353475"/>
                  <a:ext cx="195300" cy="195300"/>
                </a:xfrm>
                <a:prstGeom prst="ellipse">
                  <a:avLst/>
                </a:prstGeom>
                <a:solidFill>
                  <a:srgbClr val="674EA7"/>
                </a:solidFill>
                <a:ln w="9525" cap="flat" cmpd="sng">
                  <a:solidFill>
                    <a:srgbClr val="CFE2F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240" name="Shape 180"/>
                <p:cNvCxnSpPr/>
                <p:nvPr/>
              </p:nvCxnSpPr>
              <p:spPr>
                <a:xfrm rot="10800000" flipH="1">
                  <a:off x="642923" y="3450212"/>
                  <a:ext cx="101700" cy="900"/>
                </a:xfrm>
                <a:prstGeom prst="straightConnector1">
                  <a:avLst/>
                </a:prstGeom>
                <a:noFill/>
                <a:ln w="9525" cap="flat" cmpd="sng">
                  <a:solidFill>
                    <a:srgbClr val="CCCCCC"/>
                  </a:solidFill>
                  <a:prstDash val="solid"/>
                  <a:round/>
                  <a:headEnd type="none" w="lg" len="lg"/>
                  <a:tailEnd type="none" w="lg" len="lg"/>
                </a:ln>
              </p:spPr>
            </p:cxnSp>
            <p:cxnSp>
              <p:nvCxnSpPr>
                <p:cNvPr id="241" name="Shape 181"/>
                <p:cNvCxnSpPr/>
                <p:nvPr/>
              </p:nvCxnSpPr>
              <p:spPr>
                <a:xfrm>
                  <a:off x="741548" y="3452158"/>
                  <a:ext cx="67800" cy="67800"/>
                </a:xfrm>
                <a:prstGeom prst="straightConnector1">
                  <a:avLst/>
                </a:prstGeom>
                <a:noFill/>
                <a:ln w="9525" cap="flat" cmpd="sng">
                  <a:solidFill>
                    <a:srgbClr val="CCCCCC"/>
                  </a:solidFill>
                  <a:prstDash val="solid"/>
                  <a:round/>
                  <a:headEnd type="none" w="lg" len="lg"/>
                  <a:tailEnd type="none" w="lg" len="lg"/>
                </a:ln>
              </p:spPr>
            </p:cxnSp>
            <p:cxnSp>
              <p:nvCxnSpPr>
                <p:cNvPr id="242" name="Shape 182"/>
                <p:cNvCxnSpPr/>
                <p:nvPr/>
              </p:nvCxnSpPr>
              <p:spPr>
                <a:xfrm rot="10800000" flipH="1">
                  <a:off x="740587" y="3382133"/>
                  <a:ext cx="69000" cy="69000"/>
                </a:xfrm>
                <a:prstGeom prst="straightConnector1">
                  <a:avLst/>
                </a:prstGeom>
                <a:noFill/>
                <a:ln w="9525" cap="flat" cmpd="sng">
                  <a:solidFill>
                    <a:srgbClr val="CCCCCC"/>
                  </a:solidFill>
                  <a:prstDash val="solid"/>
                  <a:round/>
                  <a:headEnd type="none" w="lg" len="lg"/>
                  <a:tailEnd type="none" w="lg" len="lg"/>
                </a:ln>
              </p:spPr>
            </p:cxnSp>
          </p:grpSp>
          <p:grpSp>
            <p:nvGrpSpPr>
              <p:cNvPr id="231" name="Shape 183"/>
              <p:cNvGrpSpPr/>
              <p:nvPr/>
            </p:nvGrpSpPr>
            <p:grpSpPr>
              <a:xfrm>
                <a:off x="900100" y="4689342"/>
                <a:ext cx="428700" cy="296703"/>
                <a:chOff x="714375" y="1638300"/>
                <a:chExt cx="428700" cy="333300"/>
              </a:xfrm>
            </p:grpSpPr>
            <p:grpSp>
              <p:nvGrpSpPr>
                <p:cNvPr id="233" name="Shape 184"/>
                <p:cNvGrpSpPr/>
                <p:nvPr/>
              </p:nvGrpSpPr>
              <p:grpSpPr>
                <a:xfrm>
                  <a:off x="819150" y="1638300"/>
                  <a:ext cx="228600" cy="333300"/>
                  <a:chOff x="1504950" y="1638300"/>
                  <a:chExt cx="228600" cy="333300"/>
                </a:xfrm>
              </p:grpSpPr>
              <p:cxnSp>
                <p:nvCxnSpPr>
                  <p:cNvPr id="235" name="Shape 185"/>
                  <p:cNvCxnSpPr/>
                  <p:nvPr/>
                </p:nvCxnSpPr>
                <p:spPr>
                  <a:xfrm>
                    <a:off x="1504950" y="1800225"/>
                    <a:ext cx="0" cy="171300"/>
                  </a:xfrm>
                  <a:prstGeom prst="straightConnector1">
                    <a:avLst/>
                  </a:prstGeom>
                  <a:noFill/>
                  <a:ln w="38100" cap="flat" cmpd="sng">
                    <a:solidFill>
                      <a:srgbClr val="F1C232"/>
                    </a:solidFill>
                    <a:prstDash val="solid"/>
                    <a:round/>
                    <a:headEnd type="none" w="lg" len="lg"/>
                    <a:tailEnd type="none" w="lg" len="lg"/>
                  </a:ln>
                </p:spPr>
              </p:cxnSp>
              <p:cxnSp>
                <p:nvCxnSpPr>
                  <p:cNvPr id="236" name="Shape 186"/>
                  <p:cNvCxnSpPr/>
                  <p:nvPr/>
                </p:nvCxnSpPr>
                <p:spPr>
                  <a:xfrm>
                    <a:off x="1581150" y="1638300"/>
                    <a:ext cx="0" cy="333300"/>
                  </a:xfrm>
                  <a:prstGeom prst="straightConnector1">
                    <a:avLst/>
                  </a:prstGeom>
                  <a:noFill/>
                  <a:ln w="38100" cap="flat" cmpd="sng">
                    <a:solidFill>
                      <a:srgbClr val="0B5394"/>
                    </a:solidFill>
                    <a:prstDash val="solid"/>
                    <a:round/>
                    <a:headEnd type="none" w="lg" len="lg"/>
                    <a:tailEnd type="none" w="lg" len="lg"/>
                  </a:ln>
                </p:spPr>
              </p:cxnSp>
              <p:cxnSp>
                <p:nvCxnSpPr>
                  <p:cNvPr id="237" name="Shape 187"/>
                  <p:cNvCxnSpPr/>
                  <p:nvPr/>
                </p:nvCxnSpPr>
                <p:spPr>
                  <a:xfrm>
                    <a:off x="1657350" y="1866900"/>
                    <a:ext cx="0" cy="104700"/>
                  </a:xfrm>
                  <a:prstGeom prst="straightConnector1">
                    <a:avLst/>
                  </a:prstGeom>
                  <a:noFill/>
                  <a:ln w="38100" cap="flat" cmpd="sng">
                    <a:solidFill>
                      <a:srgbClr val="38761D"/>
                    </a:solidFill>
                    <a:prstDash val="solid"/>
                    <a:round/>
                    <a:headEnd type="none" w="lg" len="lg"/>
                    <a:tailEnd type="none" w="lg" len="lg"/>
                  </a:ln>
                </p:spPr>
              </p:cxnSp>
              <p:cxnSp>
                <p:nvCxnSpPr>
                  <p:cNvPr id="238" name="Shape 188"/>
                  <p:cNvCxnSpPr/>
                  <p:nvPr/>
                </p:nvCxnSpPr>
                <p:spPr>
                  <a:xfrm>
                    <a:off x="1733550" y="1714500"/>
                    <a:ext cx="0" cy="257100"/>
                  </a:xfrm>
                  <a:prstGeom prst="straightConnector1">
                    <a:avLst/>
                  </a:prstGeom>
                  <a:noFill/>
                  <a:ln w="38100" cap="flat" cmpd="sng">
                    <a:solidFill>
                      <a:srgbClr val="CC0000"/>
                    </a:solidFill>
                    <a:prstDash val="solid"/>
                    <a:round/>
                    <a:headEnd type="none" w="lg" len="lg"/>
                    <a:tailEnd type="none" w="lg" len="lg"/>
                  </a:ln>
                </p:spPr>
              </p:cxnSp>
            </p:grpSp>
            <p:cxnSp>
              <p:nvCxnSpPr>
                <p:cNvPr id="234" name="Shape 189"/>
                <p:cNvCxnSpPr/>
                <p:nvPr/>
              </p:nvCxnSpPr>
              <p:spPr>
                <a:xfrm>
                  <a:off x="714375" y="1966925"/>
                  <a:ext cx="428700" cy="0"/>
                </a:xfrm>
                <a:prstGeom prst="straightConnector1">
                  <a:avLst/>
                </a:prstGeom>
                <a:noFill/>
                <a:ln w="9525" cap="flat" cmpd="sng">
                  <a:solidFill>
                    <a:srgbClr val="666666"/>
                  </a:solidFill>
                  <a:prstDash val="solid"/>
                  <a:round/>
                  <a:headEnd type="none" w="lg" len="lg"/>
                  <a:tailEnd type="none" w="lg" len="lg"/>
                </a:ln>
              </p:spPr>
            </p:cxnSp>
          </p:grpSp>
          <p:sp>
            <p:nvSpPr>
              <p:cNvPr id="232" name="Shape 190"/>
              <p:cNvSpPr/>
              <p:nvPr/>
            </p:nvSpPr>
            <p:spPr>
              <a:xfrm rot="1520167" flipH="1">
                <a:off x="1071303" y="5049409"/>
                <a:ext cx="81322" cy="99972"/>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45" name="Shape 191"/>
            <p:cNvSpPr txBox="1"/>
            <p:nvPr/>
          </p:nvSpPr>
          <p:spPr>
            <a:xfrm>
              <a:off x="852225" y="3452225"/>
              <a:ext cx="604800" cy="195300"/>
            </a:xfrm>
            <a:prstGeom prst="rect">
              <a:avLst/>
            </a:prstGeom>
            <a:noFill/>
            <a:ln>
              <a:noFill/>
            </a:ln>
          </p:spPr>
          <p:txBody>
            <a:bodyPr wrap="square" lIns="91425" tIns="91425" rIns="91425" bIns="91425" anchor="t" anchorCtr="0">
              <a:noAutofit/>
            </a:bodyPr>
            <a:lstStyle/>
            <a:p>
              <a:pPr lvl="0" algn="l" rtl="0">
                <a:spcBef>
                  <a:spcPts val="0"/>
                </a:spcBef>
                <a:buNone/>
              </a:pPr>
              <a:r>
                <a:rPr lang="es" sz="600"/>
                <a:t>Explicación</a:t>
              </a:r>
            </a:p>
          </p:txBody>
        </p:sp>
      </p:grpSp>
      <p:grpSp>
        <p:nvGrpSpPr>
          <p:cNvPr id="247" name="246 Grupo"/>
          <p:cNvGrpSpPr/>
          <p:nvPr/>
        </p:nvGrpSpPr>
        <p:grpSpPr>
          <a:xfrm>
            <a:off x="5280868" y="1012385"/>
            <a:ext cx="3323580" cy="3807260"/>
            <a:chOff x="755577" y="51470"/>
            <a:chExt cx="3323580" cy="3807260"/>
          </a:xfrm>
        </p:grpSpPr>
        <p:sp>
          <p:nvSpPr>
            <p:cNvPr id="248" name="Shape 198"/>
            <p:cNvSpPr/>
            <p:nvPr/>
          </p:nvSpPr>
          <p:spPr>
            <a:xfrm>
              <a:off x="782327" y="94238"/>
              <a:ext cx="1573866" cy="1827286"/>
            </a:xfrm>
            <a:prstGeom prst="roundRect">
              <a:avLst>
                <a:gd name="adj" fmla="val 16667"/>
              </a:avLst>
            </a:prstGeom>
            <a:solidFill>
              <a:srgbClr val="FFF2C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49" name="Shape 199"/>
            <p:cNvSpPr/>
            <p:nvPr/>
          </p:nvSpPr>
          <p:spPr>
            <a:xfrm>
              <a:off x="898506" y="424208"/>
              <a:ext cx="307680" cy="555462"/>
            </a:xfrm>
            <a:prstGeom prst="rect">
              <a:avLst/>
            </a:prstGeom>
            <a:solidFill>
              <a:srgbClr val="999999"/>
            </a:solidFill>
            <a:ln w="9525" cap="flat" cmpd="sng">
              <a:solidFill>
                <a:srgbClr val="99999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50" name="Shape 200"/>
            <p:cNvSpPr/>
            <p:nvPr/>
          </p:nvSpPr>
          <p:spPr>
            <a:xfrm>
              <a:off x="1403839" y="424208"/>
              <a:ext cx="747365" cy="555462"/>
            </a:xfrm>
            <a:prstGeom prst="rect">
              <a:avLst/>
            </a:prstGeom>
            <a:solidFill>
              <a:srgbClr val="CCCCCC"/>
            </a:solidFill>
            <a:ln w="9525" cap="flat" cmpd="sng">
              <a:solidFill>
                <a:srgbClr val="CCCCC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51" name="Shape 201"/>
            <p:cNvSpPr txBox="1"/>
            <p:nvPr/>
          </p:nvSpPr>
          <p:spPr>
            <a:xfrm>
              <a:off x="755577" y="840695"/>
              <a:ext cx="699417" cy="211644"/>
            </a:xfrm>
            <a:prstGeom prst="rect">
              <a:avLst/>
            </a:prstGeom>
            <a:noFill/>
            <a:ln>
              <a:noFill/>
            </a:ln>
          </p:spPr>
          <p:txBody>
            <a:bodyPr wrap="square" lIns="91425" tIns="91425" rIns="91425" bIns="91425" anchor="t" anchorCtr="0">
              <a:noAutofit/>
            </a:bodyPr>
            <a:lstStyle/>
            <a:p>
              <a:pPr lvl="0" algn="l" rtl="0">
                <a:spcBef>
                  <a:spcPts val="0"/>
                </a:spcBef>
                <a:buNone/>
              </a:pPr>
              <a:r>
                <a:rPr lang="es" sz="700" b="1" dirty="0"/>
                <a:t>  Metabolitos</a:t>
              </a:r>
            </a:p>
          </p:txBody>
        </p:sp>
        <p:sp>
          <p:nvSpPr>
            <p:cNvPr id="252" name="Shape 202"/>
            <p:cNvSpPr txBox="1"/>
            <p:nvPr/>
          </p:nvSpPr>
          <p:spPr>
            <a:xfrm>
              <a:off x="1540902" y="956269"/>
              <a:ext cx="570185" cy="211644"/>
            </a:xfrm>
            <a:prstGeom prst="rect">
              <a:avLst/>
            </a:prstGeom>
            <a:noFill/>
            <a:ln>
              <a:noFill/>
            </a:ln>
          </p:spPr>
          <p:txBody>
            <a:bodyPr wrap="square" lIns="91425" tIns="91425" rIns="91425" bIns="91425" anchor="t" anchorCtr="0">
              <a:noAutofit/>
            </a:bodyPr>
            <a:lstStyle/>
            <a:p>
              <a:pPr lvl="0" algn="r" rtl="0">
                <a:spcBef>
                  <a:spcPts val="0"/>
                </a:spcBef>
                <a:buNone/>
              </a:pPr>
              <a:r>
                <a:rPr lang="es" sz="700" b="1" dirty="0"/>
                <a:t>Genes</a:t>
              </a:r>
            </a:p>
          </p:txBody>
        </p:sp>
        <p:sp>
          <p:nvSpPr>
            <p:cNvPr id="253" name="Shape 203"/>
            <p:cNvSpPr/>
            <p:nvPr/>
          </p:nvSpPr>
          <p:spPr>
            <a:xfrm>
              <a:off x="1870414" y="400150"/>
              <a:ext cx="55881" cy="606993"/>
            </a:xfrm>
            <a:prstGeom prst="rect">
              <a:avLst/>
            </a:prstGeom>
            <a:noFill/>
            <a:ln w="19050" cap="flat" cmpd="sng">
              <a:solidFill>
                <a:srgbClr val="98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54" name="Shape 204"/>
            <p:cNvSpPr/>
            <p:nvPr/>
          </p:nvSpPr>
          <p:spPr>
            <a:xfrm>
              <a:off x="976153" y="400150"/>
              <a:ext cx="55881" cy="606993"/>
            </a:xfrm>
            <a:prstGeom prst="rect">
              <a:avLst/>
            </a:prstGeom>
            <a:noFill/>
            <a:ln w="19050" cap="flat" cmpd="sng">
              <a:solidFill>
                <a:srgbClr val="98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cxnSp>
          <p:nvCxnSpPr>
            <p:cNvPr id="255" name="Shape 205"/>
            <p:cNvCxnSpPr/>
            <p:nvPr/>
          </p:nvCxnSpPr>
          <p:spPr>
            <a:xfrm>
              <a:off x="1261804" y="1292222"/>
              <a:ext cx="0" cy="484859"/>
            </a:xfrm>
            <a:prstGeom prst="straightConnector1">
              <a:avLst/>
            </a:prstGeom>
            <a:noFill/>
            <a:ln w="9525" cap="flat" cmpd="sng">
              <a:solidFill>
                <a:srgbClr val="000000"/>
              </a:solidFill>
              <a:prstDash val="solid"/>
              <a:round/>
              <a:headEnd type="triangle" w="sm" len="sm"/>
              <a:tailEnd type="none" w="sm" len="sm"/>
            </a:ln>
          </p:spPr>
        </p:cxnSp>
        <p:cxnSp>
          <p:nvCxnSpPr>
            <p:cNvPr id="256" name="Shape 206"/>
            <p:cNvCxnSpPr/>
            <p:nvPr/>
          </p:nvCxnSpPr>
          <p:spPr>
            <a:xfrm rot="10800000">
              <a:off x="1260382" y="1777052"/>
              <a:ext cx="676593" cy="0"/>
            </a:xfrm>
            <a:prstGeom prst="straightConnector1">
              <a:avLst/>
            </a:prstGeom>
            <a:noFill/>
            <a:ln w="9525" cap="flat" cmpd="sng">
              <a:solidFill>
                <a:srgbClr val="000000"/>
              </a:solidFill>
              <a:prstDash val="solid"/>
              <a:round/>
              <a:headEnd type="triangle" w="sm" len="sm"/>
              <a:tailEnd type="none" w="sm" len="sm"/>
            </a:ln>
          </p:spPr>
        </p:cxnSp>
        <p:sp>
          <p:nvSpPr>
            <p:cNvPr id="257" name="Shape 207"/>
            <p:cNvSpPr/>
            <p:nvPr/>
          </p:nvSpPr>
          <p:spPr>
            <a:xfrm>
              <a:off x="1348386" y="1681650"/>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58" name="Shape 208"/>
            <p:cNvSpPr/>
            <p:nvPr/>
          </p:nvSpPr>
          <p:spPr>
            <a:xfrm>
              <a:off x="1401690" y="1628344"/>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59" name="Shape 209"/>
            <p:cNvSpPr/>
            <p:nvPr/>
          </p:nvSpPr>
          <p:spPr>
            <a:xfrm>
              <a:off x="1401690" y="1575039"/>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60" name="Shape 210"/>
            <p:cNvSpPr/>
            <p:nvPr/>
          </p:nvSpPr>
          <p:spPr>
            <a:xfrm>
              <a:off x="1438329" y="1656343"/>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61" name="Shape 211"/>
            <p:cNvSpPr/>
            <p:nvPr/>
          </p:nvSpPr>
          <p:spPr>
            <a:xfrm>
              <a:off x="1491633" y="1603039"/>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62" name="Shape 212"/>
            <p:cNvSpPr/>
            <p:nvPr/>
          </p:nvSpPr>
          <p:spPr>
            <a:xfrm>
              <a:off x="1491633" y="1549733"/>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63" name="Shape 213"/>
            <p:cNvSpPr/>
            <p:nvPr/>
          </p:nvSpPr>
          <p:spPr>
            <a:xfrm>
              <a:off x="1454994" y="1575039"/>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64" name="Shape 214"/>
            <p:cNvSpPr/>
            <p:nvPr/>
          </p:nvSpPr>
          <p:spPr>
            <a:xfrm>
              <a:off x="1508298" y="1468429"/>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65" name="Shape 215"/>
            <p:cNvSpPr/>
            <p:nvPr/>
          </p:nvSpPr>
          <p:spPr>
            <a:xfrm>
              <a:off x="1544936" y="1549733"/>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66" name="Shape 216"/>
            <p:cNvSpPr/>
            <p:nvPr/>
          </p:nvSpPr>
          <p:spPr>
            <a:xfrm>
              <a:off x="1544936" y="1496429"/>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67" name="Shape 217"/>
            <p:cNvSpPr/>
            <p:nvPr/>
          </p:nvSpPr>
          <p:spPr>
            <a:xfrm>
              <a:off x="1438329" y="1496429"/>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68" name="Shape 218"/>
            <p:cNvSpPr/>
            <p:nvPr/>
          </p:nvSpPr>
          <p:spPr>
            <a:xfrm>
              <a:off x="1584426" y="1445136"/>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69" name="Shape 219"/>
            <p:cNvSpPr/>
            <p:nvPr/>
          </p:nvSpPr>
          <p:spPr>
            <a:xfrm>
              <a:off x="1598242" y="1496429"/>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70" name="Shape 220"/>
            <p:cNvSpPr/>
            <p:nvPr/>
          </p:nvSpPr>
          <p:spPr>
            <a:xfrm>
              <a:off x="1688184" y="1443124"/>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71" name="Shape 221"/>
            <p:cNvSpPr/>
            <p:nvPr/>
          </p:nvSpPr>
          <p:spPr>
            <a:xfrm>
              <a:off x="1651546" y="1468429"/>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72" name="Shape 222"/>
            <p:cNvSpPr/>
            <p:nvPr/>
          </p:nvSpPr>
          <p:spPr>
            <a:xfrm>
              <a:off x="1704850" y="1361820"/>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73" name="Shape 223"/>
            <p:cNvSpPr/>
            <p:nvPr/>
          </p:nvSpPr>
          <p:spPr>
            <a:xfrm>
              <a:off x="1741489" y="1443124"/>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74" name="Shape 224"/>
            <p:cNvSpPr/>
            <p:nvPr/>
          </p:nvSpPr>
          <p:spPr>
            <a:xfrm>
              <a:off x="1741489" y="1389819"/>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75" name="Shape 225"/>
            <p:cNvSpPr/>
            <p:nvPr/>
          </p:nvSpPr>
          <p:spPr>
            <a:xfrm>
              <a:off x="1634880" y="1389819"/>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76" name="Shape 226"/>
            <p:cNvSpPr/>
            <p:nvPr/>
          </p:nvSpPr>
          <p:spPr>
            <a:xfrm>
              <a:off x="1780977" y="1338525"/>
              <a:ext cx="23255" cy="23255"/>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77" name="Shape 227"/>
            <p:cNvSpPr txBox="1"/>
            <p:nvPr/>
          </p:nvSpPr>
          <p:spPr>
            <a:xfrm>
              <a:off x="793091" y="1343627"/>
              <a:ext cx="555295" cy="281747"/>
            </a:xfrm>
            <a:prstGeom prst="rect">
              <a:avLst/>
            </a:prstGeom>
            <a:noFill/>
            <a:ln>
              <a:noFill/>
            </a:ln>
          </p:spPr>
          <p:txBody>
            <a:bodyPr wrap="square" lIns="91425" tIns="91425" rIns="91425" bIns="91425" anchor="t" anchorCtr="0">
              <a:noAutofit/>
            </a:bodyPr>
            <a:lstStyle/>
            <a:p>
              <a:pPr lvl="0" algn="l" rtl="0">
                <a:spcBef>
                  <a:spcPts val="0"/>
                </a:spcBef>
                <a:buNone/>
              </a:pPr>
              <a:r>
                <a:rPr lang="es" sz="500" dirty="0"/>
                <a:t>Metabolitos</a:t>
              </a:r>
            </a:p>
          </p:txBody>
        </p:sp>
        <p:sp>
          <p:nvSpPr>
            <p:cNvPr id="278" name="Shape 228"/>
            <p:cNvSpPr/>
            <p:nvPr/>
          </p:nvSpPr>
          <p:spPr>
            <a:xfrm>
              <a:off x="2373351" y="94237"/>
              <a:ext cx="1573866" cy="1827286"/>
            </a:xfrm>
            <a:prstGeom prst="roundRect">
              <a:avLst>
                <a:gd name="adj" fmla="val 16667"/>
              </a:avLst>
            </a:prstGeom>
            <a:solidFill>
              <a:srgbClr val="FFF2C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79" name="Shape 229"/>
            <p:cNvSpPr/>
            <p:nvPr/>
          </p:nvSpPr>
          <p:spPr>
            <a:xfrm>
              <a:off x="2555858" y="424270"/>
              <a:ext cx="307680" cy="555462"/>
            </a:xfrm>
            <a:prstGeom prst="rect">
              <a:avLst/>
            </a:prstGeom>
            <a:solidFill>
              <a:srgbClr val="999999"/>
            </a:solidFill>
            <a:ln w="9525" cap="flat" cmpd="sng">
              <a:solidFill>
                <a:srgbClr val="99999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80" name="Shape 230"/>
            <p:cNvSpPr/>
            <p:nvPr/>
          </p:nvSpPr>
          <p:spPr>
            <a:xfrm>
              <a:off x="3061191" y="424270"/>
              <a:ext cx="747365" cy="555462"/>
            </a:xfrm>
            <a:prstGeom prst="rect">
              <a:avLst/>
            </a:prstGeom>
            <a:solidFill>
              <a:srgbClr val="CCCCCC"/>
            </a:solidFill>
            <a:ln w="9525" cap="flat" cmpd="sng">
              <a:solidFill>
                <a:srgbClr val="CCCCC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81" name="Shape 231"/>
            <p:cNvSpPr txBox="1"/>
            <p:nvPr/>
          </p:nvSpPr>
          <p:spPr>
            <a:xfrm>
              <a:off x="2339572" y="843762"/>
              <a:ext cx="914338" cy="211644"/>
            </a:xfrm>
            <a:prstGeom prst="rect">
              <a:avLst/>
            </a:prstGeom>
            <a:noFill/>
            <a:ln>
              <a:noFill/>
            </a:ln>
          </p:spPr>
          <p:txBody>
            <a:bodyPr wrap="square" lIns="91425" tIns="91425" rIns="91425" bIns="91425" anchor="t" anchorCtr="0">
              <a:noAutofit/>
            </a:bodyPr>
            <a:lstStyle/>
            <a:p>
              <a:pPr lvl="0" algn="l" rtl="0">
                <a:spcBef>
                  <a:spcPts val="0"/>
                </a:spcBef>
                <a:buNone/>
              </a:pPr>
              <a:r>
                <a:rPr lang="es" sz="700"/>
                <a:t>             </a:t>
              </a:r>
              <a:r>
                <a:rPr lang="es" sz="700" b="1"/>
                <a:t>Metabolómica</a:t>
              </a:r>
            </a:p>
          </p:txBody>
        </p:sp>
        <p:sp>
          <p:nvSpPr>
            <p:cNvPr id="282" name="Shape 232"/>
            <p:cNvSpPr txBox="1"/>
            <p:nvPr/>
          </p:nvSpPr>
          <p:spPr>
            <a:xfrm>
              <a:off x="3012330" y="927656"/>
              <a:ext cx="892443" cy="211644"/>
            </a:xfrm>
            <a:prstGeom prst="rect">
              <a:avLst/>
            </a:prstGeom>
            <a:noFill/>
            <a:ln>
              <a:noFill/>
            </a:ln>
          </p:spPr>
          <p:txBody>
            <a:bodyPr wrap="square" lIns="91425" tIns="91425" rIns="91425" bIns="91425" anchor="t" anchorCtr="0">
              <a:noAutofit/>
            </a:bodyPr>
            <a:lstStyle/>
            <a:p>
              <a:pPr lvl="0" algn="r" rtl="0">
                <a:spcBef>
                  <a:spcPts val="0"/>
                </a:spcBef>
                <a:buNone/>
              </a:pPr>
              <a:r>
                <a:rPr lang="es" sz="700" b="1" dirty="0"/>
                <a:t>Transcriptómica</a:t>
              </a:r>
            </a:p>
          </p:txBody>
        </p:sp>
        <p:sp>
          <p:nvSpPr>
            <p:cNvPr id="283" name="Shape 233"/>
            <p:cNvSpPr/>
            <p:nvPr/>
          </p:nvSpPr>
          <p:spPr>
            <a:xfrm rot="19378952">
              <a:off x="2773483" y="1145052"/>
              <a:ext cx="103931" cy="141442"/>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84" name="Shape 234"/>
            <p:cNvSpPr/>
            <p:nvPr/>
          </p:nvSpPr>
          <p:spPr>
            <a:xfrm rot="2221048" flipH="1">
              <a:off x="3113453" y="1145052"/>
              <a:ext cx="103931" cy="141442"/>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85" name="Shape 235"/>
            <p:cNvSpPr/>
            <p:nvPr/>
          </p:nvSpPr>
          <p:spPr>
            <a:xfrm>
              <a:off x="2460824" y="1317276"/>
              <a:ext cx="255144" cy="460431"/>
            </a:xfrm>
            <a:prstGeom prst="rect">
              <a:avLst/>
            </a:prstGeom>
            <a:solidFill>
              <a:srgbClr val="999999"/>
            </a:solidFill>
            <a:ln w="9525" cap="flat" cmpd="sng">
              <a:solidFill>
                <a:srgbClr val="99999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86" name="Shape 236"/>
            <p:cNvSpPr/>
            <p:nvPr/>
          </p:nvSpPr>
          <p:spPr>
            <a:xfrm>
              <a:off x="2714362" y="1317276"/>
              <a:ext cx="619708" cy="460431"/>
            </a:xfrm>
            <a:prstGeom prst="rect">
              <a:avLst/>
            </a:prstGeom>
            <a:solidFill>
              <a:srgbClr val="CCCCCC"/>
            </a:solidFill>
            <a:ln w="9525" cap="flat" cmpd="sng">
              <a:solidFill>
                <a:srgbClr val="CCCCC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87" name="Shape 237"/>
            <p:cNvSpPr/>
            <p:nvPr/>
          </p:nvSpPr>
          <p:spPr>
            <a:xfrm rot="16200000" flipH="1">
              <a:off x="3367066" y="1493837"/>
              <a:ext cx="103899" cy="141376"/>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88" name="Shape 239"/>
            <p:cNvSpPr txBox="1"/>
            <p:nvPr/>
          </p:nvSpPr>
          <p:spPr>
            <a:xfrm>
              <a:off x="1544930" y="1732562"/>
              <a:ext cx="822987" cy="281747"/>
            </a:xfrm>
            <a:prstGeom prst="rect">
              <a:avLst/>
            </a:prstGeom>
            <a:noFill/>
            <a:ln>
              <a:noFill/>
            </a:ln>
          </p:spPr>
          <p:txBody>
            <a:bodyPr wrap="square" lIns="91425" tIns="91425" rIns="91425" bIns="91425" anchor="t" anchorCtr="0">
              <a:noAutofit/>
            </a:bodyPr>
            <a:lstStyle/>
            <a:p>
              <a:pPr lvl="0" algn="l" rtl="0">
                <a:spcBef>
                  <a:spcPts val="0"/>
                </a:spcBef>
                <a:buNone/>
              </a:pPr>
              <a:r>
                <a:rPr lang="es" sz="500"/>
                <a:t>Genes</a:t>
              </a:r>
            </a:p>
          </p:txBody>
        </p:sp>
        <p:sp>
          <p:nvSpPr>
            <p:cNvPr id="289" name="Shape 238"/>
            <p:cNvSpPr txBox="1"/>
            <p:nvPr/>
          </p:nvSpPr>
          <p:spPr>
            <a:xfrm>
              <a:off x="3459281" y="1403286"/>
              <a:ext cx="619876" cy="211644"/>
            </a:xfrm>
            <a:prstGeom prst="rect">
              <a:avLst/>
            </a:prstGeom>
            <a:noFill/>
            <a:ln>
              <a:noFill/>
            </a:ln>
          </p:spPr>
          <p:txBody>
            <a:bodyPr wrap="square" lIns="91425" tIns="91425" rIns="91425" bIns="91425" anchor="t" anchorCtr="0">
              <a:noAutofit/>
            </a:bodyPr>
            <a:lstStyle/>
            <a:p>
              <a:pPr lvl="0" algn="l" rtl="0">
                <a:spcBef>
                  <a:spcPts val="0"/>
                </a:spcBef>
                <a:buNone/>
              </a:pPr>
              <a:r>
                <a:rPr lang="es" sz="500" b="1"/>
                <a:t>Análisis combinado</a:t>
              </a:r>
            </a:p>
          </p:txBody>
        </p:sp>
        <p:sp>
          <p:nvSpPr>
            <p:cNvPr id="290" name="Shape 240"/>
            <p:cNvSpPr/>
            <p:nvPr/>
          </p:nvSpPr>
          <p:spPr>
            <a:xfrm rot="19378952">
              <a:off x="1278510" y="1143366"/>
              <a:ext cx="103931" cy="141442"/>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91" name="Shape 241"/>
            <p:cNvSpPr/>
            <p:nvPr/>
          </p:nvSpPr>
          <p:spPr>
            <a:xfrm rot="2221048" flipH="1">
              <a:off x="1703472" y="1143366"/>
              <a:ext cx="103931" cy="141442"/>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92" name="Shape 243"/>
            <p:cNvSpPr/>
            <p:nvPr/>
          </p:nvSpPr>
          <p:spPr>
            <a:xfrm>
              <a:off x="781721" y="1978723"/>
              <a:ext cx="1573866" cy="1827286"/>
            </a:xfrm>
            <a:prstGeom prst="roundRect">
              <a:avLst>
                <a:gd name="adj" fmla="val 16667"/>
              </a:avLst>
            </a:prstGeom>
            <a:solidFill>
              <a:srgbClr val="FFF2C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93" name="Shape 244"/>
            <p:cNvSpPr/>
            <p:nvPr/>
          </p:nvSpPr>
          <p:spPr>
            <a:xfrm>
              <a:off x="1223979" y="3228662"/>
              <a:ext cx="676593" cy="325748"/>
            </a:xfrm>
            <a:prstGeom prst="rect">
              <a:avLst/>
            </a:prstGeom>
            <a:solidFill>
              <a:srgbClr val="3D85C6"/>
            </a:solidFill>
            <a:ln w="9525" cap="flat" cmpd="sng">
              <a:solidFill>
                <a:srgbClr val="3D85C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94" name="Shape 245"/>
            <p:cNvSpPr txBox="1"/>
            <p:nvPr/>
          </p:nvSpPr>
          <p:spPr>
            <a:xfrm>
              <a:off x="1229988" y="3198460"/>
              <a:ext cx="706987" cy="311949"/>
            </a:xfrm>
            <a:prstGeom prst="rect">
              <a:avLst/>
            </a:prstGeom>
            <a:noFill/>
            <a:ln>
              <a:noFill/>
            </a:ln>
          </p:spPr>
          <p:txBody>
            <a:bodyPr wrap="square" lIns="91425" tIns="91425" rIns="91425" bIns="91425" anchor="t" anchorCtr="0">
              <a:noAutofit/>
            </a:bodyPr>
            <a:lstStyle/>
            <a:p>
              <a:pPr lvl="0" algn="ctr" rtl="0">
                <a:spcBef>
                  <a:spcPts val="0"/>
                </a:spcBef>
                <a:buNone/>
              </a:pPr>
              <a:r>
                <a:rPr lang="es" sz="600" b="1" dirty="0"/>
                <a:t>Modelo multivariante</a:t>
              </a:r>
            </a:p>
          </p:txBody>
        </p:sp>
        <p:cxnSp>
          <p:nvCxnSpPr>
            <p:cNvPr id="295" name="Shape 246"/>
            <p:cNvCxnSpPr/>
            <p:nvPr/>
          </p:nvCxnSpPr>
          <p:spPr>
            <a:xfrm>
              <a:off x="978134" y="3185552"/>
              <a:ext cx="0" cy="325915"/>
            </a:xfrm>
            <a:prstGeom prst="straightConnector1">
              <a:avLst/>
            </a:prstGeom>
            <a:noFill/>
            <a:ln w="9525" cap="flat" cmpd="sng">
              <a:solidFill>
                <a:srgbClr val="000000"/>
              </a:solidFill>
              <a:prstDash val="solid"/>
              <a:round/>
              <a:headEnd type="triangle" w="sm" len="sm"/>
              <a:tailEnd type="none" w="sm" len="sm"/>
            </a:ln>
          </p:spPr>
        </p:cxnSp>
        <p:cxnSp>
          <p:nvCxnSpPr>
            <p:cNvPr id="296" name="Shape 247"/>
            <p:cNvCxnSpPr/>
            <p:nvPr/>
          </p:nvCxnSpPr>
          <p:spPr>
            <a:xfrm flipH="1">
              <a:off x="779934" y="3346274"/>
              <a:ext cx="405722" cy="3346"/>
            </a:xfrm>
            <a:prstGeom prst="straightConnector1">
              <a:avLst/>
            </a:prstGeom>
            <a:noFill/>
            <a:ln w="9525" cap="flat" cmpd="sng">
              <a:solidFill>
                <a:srgbClr val="000000"/>
              </a:solidFill>
              <a:prstDash val="solid"/>
              <a:round/>
              <a:headEnd type="triangle" w="sm" len="sm"/>
              <a:tailEnd type="none" w="sm" len="sm"/>
            </a:ln>
          </p:spPr>
        </p:cxnSp>
        <p:sp>
          <p:nvSpPr>
            <p:cNvPr id="297" name="Shape 248"/>
            <p:cNvSpPr/>
            <p:nvPr/>
          </p:nvSpPr>
          <p:spPr>
            <a:xfrm>
              <a:off x="853131" y="3260289"/>
              <a:ext cx="249958" cy="171993"/>
            </a:xfrm>
            <a:prstGeom prst="ellipse">
              <a:avLst/>
            </a:prstGeom>
            <a:no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98" name="Shape 249"/>
            <p:cNvSpPr/>
            <p:nvPr/>
          </p:nvSpPr>
          <p:spPr>
            <a:xfrm>
              <a:off x="905904" y="3354543"/>
              <a:ext cx="18906" cy="1890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299" name="Shape 250"/>
            <p:cNvSpPr/>
            <p:nvPr/>
          </p:nvSpPr>
          <p:spPr>
            <a:xfrm>
              <a:off x="974964" y="3423604"/>
              <a:ext cx="18906" cy="1890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00" name="Shape 251"/>
            <p:cNvSpPr/>
            <p:nvPr/>
          </p:nvSpPr>
          <p:spPr>
            <a:xfrm>
              <a:off x="1113086" y="3285482"/>
              <a:ext cx="18906" cy="1890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01" name="Shape 252"/>
            <p:cNvSpPr/>
            <p:nvPr/>
          </p:nvSpPr>
          <p:spPr>
            <a:xfrm>
              <a:off x="1009495" y="3285482"/>
              <a:ext cx="18906" cy="1890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02" name="Shape 253"/>
            <p:cNvSpPr/>
            <p:nvPr/>
          </p:nvSpPr>
          <p:spPr>
            <a:xfrm>
              <a:off x="1009495" y="3354543"/>
              <a:ext cx="18906" cy="1890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03" name="Shape 254"/>
            <p:cNvSpPr/>
            <p:nvPr/>
          </p:nvSpPr>
          <p:spPr>
            <a:xfrm>
              <a:off x="940434" y="3320013"/>
              <a:ext cx="18906" cy="1890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04" name="Shape 255"/>
            <p:cNvSpPr/>
            <p:nvPr/>
          </p:nvSpPr>
          <p:spPr>
            <a:xfrm>
              <a:off x="905904" y="3285482"/>
              <a:ext cx="18906" cy="1890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05" name="Shape 256"/>
            <p:cNvSpPr/>
            <p:nvPr/>
          </p:nvSpPr>
          <p:spPr>
            <a:xfrm>
              <a:off x="905904" y="3389073"/>
              <a:ext cx="18906" cy="1890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cxnSp>
          <p:nvCxnSpPr>
            <p:cNvPr id="306" name="Shape 257"/>
            <p:cNvCxnSpPr/>
            <p:nvPr/>
          </p:nvCxnSpPr>
          <p:spPr>
            <a:xfrm>
              <a:off x="2133952" y="3185552"/>
              <a:ext cx="0" cy="325748"/>
            </a:xfrm>
            <a:prstGeom prst="straightConnector1">
              <a:avLst/>
            </a:prstGeom>
            <a:noFill/>
            <a:ln w="9525" cap="flat" cmpd="sng">
              <a:solidFill>
                <a:srgbClr val="000000"/>
              </a:solidFill>
              <a:prstDash val="solid"/>
              <a:round/>
              <a:headEnd type="triangle" w="sm" len="sm"/>
              <a:tailEnd type="none" w="sm" len="sm"/>
            </a:ln>
          </p:spPr>
        </p:cxnSp>
        <p:cxnSp>
          <p:nvCxnSpPr>
            <p:cNvPr id="307" name="Shape 258"/>
            <p:cNvCxnSpPr/>
            <p:nvPr/>
          </p:nvCxnSpPr>
          <p:spPr>
            <a:xfrm flipH="1">
              <a:off x="1935886" y="3346249"/>
              <a:ext cx="405554" cy="3179"/>
            </a:xfrm>
            <a:prstGeom prst="straightConnector1">
              <a:avLst/>
            </a:prstGeom>
            <a:noFill/>
            <a:ln w="9525" cap="flat" cmpd="sng">
              <a:solidFill>
                <a:srgbClr val="000000"/>
              </a:solidFill>
              <a:prstDash val="solid"/>
              <a:round/>
              <a:headEnd type="triangle" w="sm" len="sm"/>
              <a:tailEnd type="none" w="sm" len="sm"/>
            </a:ln>
          </p:spPr>
        </p:cxnSp>
        <p:sp>
          <p:nvSpPr>
            <p:cNvPr id="308" name="Shape 259"/>
            <p:cNvSpPr/>
            <p:nvPr/>
          </p:nvSpPr>
          <p:spPr>
            <a:xfrm rot="9809738">
              <a:off x="2156813" y="3316273"/>
              <a:ext cx="18846" cy="1884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09" name="Shape 260"/>
            <p:cNvSpPr/>
            <p:nvPr/>
          </p:nvSpPr>
          <p:spPr>
            <a:xfrm rot="9809738">
              <a:off x="2070748" y="3270142"/>
              <a:ext cx="18846" cy="1884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10" name="Shape 261"/>
            <p:cNvSpPr/>
            <p:nvPr/>
          </p:nvSpPr>
          <p:spPr>
            <a:xfrm rot="9809738">
              <a:off x="1978482" y="3442274"/>
              <a:ext cx="18846" cy="1884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11" name="Shape 262"/>
            <p:cNvSpPr/>
            <p:nvPr/>
          </p:nvSpPr>
          <p:spPr>
            <a:xfrm rot="9809738">
              <a:off x="2077631" y="3412323"/>
              <a:ext cx="18846" cy="1884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12" name="Shape 263"/>
            <p:cNvSpPr/>
            <p:nvPr/>
          </p:nvSpPr>
          <p:spPr>
            <a:xfrm rot="9809738">
              <a:off x="2057664" y="3346224"/>
              <a:ext cx="18846" cy="1884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13" name="Shape 264"/>
            <p:cNvSpPr/>
            <p:nvPr/>
          </p:nvSpPr>
          <p:spPr>
            <a:xfrm rot="9809738">
              <a:off x="2133747" y="3359306"/>
              <a:ext cx="18846" cy="1884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14" name="Shape 265"/>
            <p:cNvSpPr/>
            <p:nvPr/>
          </p:nvSpPr>
          <p:spPr>
            <a:xfrm rot="9809738">
              <a:off x="2176780" y="3382372"/>
              <a:ext cx="18846" cy="1884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15" name="Shape 266"/>
            <p:cNvSpPr/>
            <p:nvPr/>
          </p:nvSpPr>
          <p:spPr>
            <a:xfrm rot="9809738">
              <a:off x="2215879" y="3248699"/>
              <a:ext cx="18846" cy="18846"/>
            </a:xfrm>
            <a:prstGeom prst="ellipse">
              <a:avLst/>
            </a:prstGeom>
            <a:solidFill>
              <a:srgbClr val="073763"/>
            </a:solidFill>
            <a:ln w="9525" cap="flat" cmpd="sng">
              <a:solidFill>
                <a:srgbClr val="073763"/>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16" name="Shape 267"/>
            <p:cNvSpPr txBox="1"/>
            <p:nvPr/>
          </p:nvSpPr>
          <p:spPr>
            <a:xfrm>
              <a:off x="764383" y="3492659"/>
              <a:ext cx="503596" cy="171993"/>
            </a:xfrm>
            <a:prstGeom prst="rect">
              <a:avLst/>
            </a:prstGeom>
            <a:noFill/>
            <a:ln>
              <a:noFill/>
            </a:ln>
          </p:spPr>
          <p:txBody>
            <a:bodyPr wrap="square" lIns="91425" tIns="91425" rIns="91425" bIns="91425" anchor="t" anchorCtr="0">
              <a:noAutofit/>
            </a:bodyPr>
            <a:lstStyle/>
            <a:p>
              <a:pPr lvl="0" algn="ctr" rtl="0">
                <a:spcBef>
                  <a:spcPts val="0"/>
                </a:spcBef>
                <a:buNone/>
              </a:pPr>
              <a:r>
                <a:rPr lang="es" sz="500" b="1"/>
                <a:t>Score plot</a:t>
              </a:r>
            </a:p>
          </p:txBody>
        </p:sp>
        <p:sp>
          <p:nvSpPr>
            <p:cNvPr id="317" name="Shape 268"/>
            <p:cNvSpPr txBox="1"/>
            <p:nvPr/>
          </p:nvSpPr>
          <p:spPr>
            <a:xfrm>
              <a:off x="1882153" y="3485207"/>
              <a:ext cx="503596" cy="171993"/>
            </a:xfrm>
            <a:prstGeom prst="rect">
              <a:avLst/>
            </a:prstGeom>
            <a:noFill/>
            <a:ln>
              <a:noFill/>
            </a:ln>
          </p:spPr>
          <p:txBody>
            <a:bodyPr wrap="square" lIns="91425" tIns="91425" rIns="91425" bIns="91425" anchor="t" anchorCtr="0">
              <a:noAutofit/>
            </a:bodyPr>
            <a:lstStyle/>
            <a:p>
              <a:pPr lvl="0" algn="ctr" rtl="0">
                <a:spcBef>
                  <a:spcPts val="0"/>
                </a:spcBef>
                <a:buNone/>
              </a:pPr>
              <a:r>
                <a:rPr lang="es" sz="500" b="1"/>
                <a:t>Loading plot</a:t>
              </a:r>
            </a:p>
          </p:txBody>
        </p:sp>
        <p:sp>
          <p:nvSpPr>
            <p:cNvPr id="318" name="Shape 269"/>
            <p:cNvSpPr/>
            <p:nvPr/>
          </p:nvSpPr>
          <p:spPr>
            <a:xfrm>
              <a:off x="2372743" y="1978721"/>
              <a:ext cx="1573866" cy="1827286"/>
            </a:xfrm>
            <a:prstGeom prst="roundRect">
              <a:avLst>
                <a:gd name="adj" fmla="val 16667"/>
              </a:avLst>
            </a:prstGeom>
            <a:solidFill>
              <a:srgbClr val="FFF2C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19" name="Shape 270"/>
            <p:cNvSpPr/>
            <p:nvPr/>
          </p:nvSpPr>
          <p:spPr>
            <a:xfrm>
              <a:off x="2534512" y="2337260"/>
              <a:ext cx="307680" cy="555462"/>
            </a:xfrm>
            <a:prstGeom prst="rect">
              <a:avLst/>
            </a:prstGeom>
            <a:solidFill>
              <a:srgbClr val="999999"/>
            </a:solidFill>
            <a:ln w="9525" cap="flat" cmpd="sng">
              <a:solidFill>
                <a:srgbClr val="99999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20" name="Shape 271"/>
            <p:cNvSpPr/>
            <p:nvPr/>
          </p:nvSpPr>
          <p:spPr>
            <a:xfrm>
              <a:off x="3039846" y="2337260"/>
              <a:ext cx="747365" cy="555462"/>
            </a:xfrm>
            <a:prstGeom prst="rect">
              <a:avLst/>
            </a:prstGeom>
            <a:solidFill>
              <a:srgbClr val="CCCCCC"/>
            </a:solidFill>
            <a:ln w="9525" cap="flat" cmpd="sng">
              <a:solidFill>
                <a:srgbClr val="CCCCC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21" name="Shape 272"/>
            <p:cNvSpPr txBox="1"/>
            <p:nvPr/>
          </p:nvSpPr>
          <p:spPr>
            <a:xfrm>
              <a:off x="2318226" y="2756752"/>
              <a:ext cx="914338" cy="211644"/>
            </a:xfrm>
            <a:prstGeom prst="rect">
              <a:avLst/>
            </a:prstGeom>
            <a:noFill/>
            <a:ln>
              <a:noFill/>
            </a:ln>
          </p:spPr>
          <p:txBody>
            <a:bodyPr wrap="square" lIns="91425" tIns="91425" rIns="91425" bIns="91425" anchor="t" anchorCtr="0">
              <a:noAutofit/>
            </a:bodyPr>
            <a:lstStyle/>
            <a:p>
              <a:pPr lvl="0" algn="l" rtl="0">
                <a:spcBef>
                  <a:spcPts val="0"/>
                </a:spcBef>
                <a:buNone/>
              </a:pPr>
              <a:r>
                <a:rPr lang="es" sz="700"/>
                <a:t>             </a:t>
              </a:r>
              <a:r>
                <a:rPr lang="es" sz="700" b="1"/>
                <a:t>Metabolómica</a:t>
              </a:r>
            </a:p>
          </p:txBody>
        </p:sp>
        <p:sp>
          <p:nvSpPr>
            <p:cNvPr id="322" name="Shape 273"/>
            <p:cNvSpPr txBox="1"/>
            <p:nvPr/>
          </p:nvSpPr>
          <p:spPr>
            <a:xfrm>
              <a:off x="2990984" y="2848852"/>
              <a:ext cx="892443" cy="211644"/>
            </a:xfrm>
            <a:prstGeom prst="rect">
              <a:avLst/>
            </a:prstGeom>
            <a:noFill/>
            <a:ln>
              <a:noFill/>
            </a:ln>
          </p:spPr>
          <p:txBody>
            <a:bodyPr wrap="square" lIns="91425" tIns="91425" rIns="91425" bIns="91425" anchor="t" anchorCtr="0">
              <a:noAutofit/>
            </a:bodyPr>
            <a:lstStyle/>
            <a:p>
              <a:pPr lvl="0" algn="r" rtl="0">
                <a:spcBef>
                  <a:spcPts val="0"/>
                </a:spcBef>
                <a:buNone/>
              </a:pPr>
              <a:r>
                <a:rPr lang="es" sz="700" b="1" dirty="0"/>
                <a:t>Transcriptómica</a:t>
              </a:r>
            </a:p>
          </p:txBody>
        </p:sp>
        <p:sp>
          <p:nvSpPr>
            <p:cNvPr id="323" name="Shape 274"/>
            <p:cNvSpPr/>
            <p:nvPr/>
          </p:nvSpPr>
          <p:spPr>
            <a:xfrm rot="19378952">
              <a:off x="2752137" y="3058043"/>
              <a:ext cx="103931" cy="141442"/>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24" name="Shape 275"/>
            <p:cNvSpPr/>
            <p:nvPr/>
          </p:nvSpPr>
          <p:spPr>
            <a:xfrm rot="2221048" flipH="1">
              <a:off x="3092107" y="3058043"/>
              <a:ext cx="103931" cy="141442"/>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25" name="Shape 276"/>
            <p:cNvSpPr txBox="1"/>
            <p:nvPr/>
          </p:nvSpPr>
          <p:spPr>
            <a:xfrm>
              <a:off x="2390226" y="3527628"/>
              <a:ext cx="747365" cy="331102"/>
            </a:xfrm>
            <a:prstGeom prst="rect">
              <a:avLst/>
            </a:prstGeom>
            <a:noFill/>
            <a:ln>
              <a:noFill/>
            </a:ln>
          </p:spPr>
          <p:txBody>
            <a:bodyPr wrap="square" lIns="91425" tIns="91425" rIns="91425" bIns="91425" anchor="t" anchorCtr="0">
              <a:noAutofit/>
            </a:bodyPr>
            <a:lstStyle/>
            <a:p>
              <a:pPr lvl="0" algn="ctr" rtl="0">
                <a:spcBef>
                  <a:spcPts val="0"/>
                </a:spcBef>
                <a:buNone/>
              </a:pPr>
              <a:r>
                <a:rPr lang="es" sz="500" b="1"/>
                <a:t>Rutas biológicas alteradas</a:t>
              </a:r>
            </a:p>
          </p:txBody>
        </p:sp>
        <p:sp>
          <p:nvSpPr>
            <p:cNvPr id="326" name="Shape 277"/>
            <p:cNvSpPr/>
            <p:nvPr/>
          </p:nvSpPr>
          <p:spPr>
            <a:xfrm>
              <a:off x="3590300" y="3050676"/>
              <a:ext cx="80141" cy="1991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cxnSp>
          <p:nvCxnSpPr>
            <p:cNvPr id="327" name="Shape 278"/>
            <p:cNvCxnSpPr>
              <a:stCxn id="326" idx="2"/>
            </p:cNvCxnSpPr>
            <p:nvPr/>
          </p:nvCxnSpPr>
          <p:spPr>
            <a:xfrm>
              <a:off x="3630371" y="3070585"/>
              <a:ext cx="0" cy="68931"/>
            </a:xfrm>
            <a:prstGeom prst="straightConnector1">
              <a:avLst/>
            </a:prstGeom>
            <a:noFill/>
            <a:ln w="9525" cap="flat" cmpd="sng">
              <a:solidFill>
                <a:srgbClr val="000000"/>
              </a:solidFill>
              <a:prstDash val="solid"/>
              <a:round/>
              <a:headEnd type="none" w="sm" len="sm"/>
              <a:tailEnd type="stealth" w="sm" len="sm"/>
            </a:ln>
          </p:spPr>
        </p:cxnSp>
        <p:sp>
          <p:nvSpPr>
            <p:cNvPr id="328" name="Shape 279"/>
            <p:cNvSpPr/>
            <p:nvPr/>
          </p:nvSpPr>
          <p:spPr>
            <a:xfrm>
              <a:off x="3590300" y="3139570"/>
              <a:ext cx="80141" cy="1991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29" name="Shape 280"/>
            <p:cNvSpPr/>
            <p:nvPr/>
          </p:nvSpPr>
          <p:spPr>
            <a:xfrm>
              <a:off x="3670463" y="3145413"/>
              <a:ext cx="59201" cy="15964"/>
            </a:xfrm>
            <a:custGeom>
              <a:avLst/>
              <a:gdLst/>
              <a:ahLst/>
              <a:cxnLst/>
              <a:rect l="0" t="0" r="0" b="0"/>
              <a:pathLst>
                <a:path w="3334" h="476" extrusionOk="0">
                  <a:moveTo>
                    <a:pt x="0" y="0"/>
                  </a:moveTo>
                  <a:cubicBezTo>
                    <a:pt x="1122" y="0"/>
                    <a:pt x="2282" y="82"/>
                    <a:pt x="3334" y="476"/>
                  </a:cubicBezTo>
                </a:path>
              </a:pathLst>
            </a:custGeom>
            <a:noFill/>
            <a:ln w="9525" cap="flat" cmpd="sng">
              <a:solidFill>
                <a:srgbClr val="000000"/>
              </a:solidFill>
              <a:prstDash val="solid"/>
              <a:round/>
              <a:headEnd type="none" w="lg" len="lg"/>
              <a:tailEnd type="none" w="lg" len="lg"/>
            </a:ln>
          </p:spPr>
        </p:sp>
        <p:sp>
          <p:nvSpPr>
            <p:cNvPr id="330" name="Shape 281"/>
            <p:cNvSpPr/>
            <p:nvPr/>
          </p:nvSpPr>
          <p:spPr>
            <a:xfrm rot="2700000">
              <a:off x="3721462" y="3150928"/>
              <a:ext cx="25080" cy="25080"/>
            </a:xfrm>
            <a:prstGeom prst="rect">
              <a:avLst/>
            </a:prstGeom>
            <a:solidFill>
              <a:srgbClr val="FFFFFF"/>
            </a:solidFill>
            <a:ln w="9525" cap="flat" cmpd="sng">
              <a:solidFill>
                <a:srgbClr val="000000"/>
              </a:solidFill>
              <a:prstDash val="solid"/>
              <a:round/>
              <a:headEnd type="none" w="sm" len="sm"/>
              <a:tailEnd type="none" w="sm" len="sm"/>
            </a:ln>
          </p:spPr>
          <p:txBody>
            <a:bodyPr wrap="square" lIns="91425" tIns="91425" rIns="91425" bIns="91425" anchor="ctr" anchorCtr="0">
              <a:noAutofit/>
            </a:bodyPr>
            <a:lstStyle/>
            <a:p>
              <a:pPr lvl="0">
                <a:spcBef>
                  <a:spcPts val="0"/>
                </a:spcBef>
                <a:buNone/>
              </a:pPr>
              <a:endParaRPr sz="700"/>
            </a:p>
          </p:txBody>
        </p:sp>
        <p:sp>
          <p:nvSpPr>
            <p:cNvPr id="331" name="Shape 282"/>
            <p:cNvSpPr/>
            <p:nvPr/>
          </p:nvSpPr>
          <p:spPr>
            <a:xfrm>
              <a:off x="3720603" y="3229508"/>
              <a:ext cx="80141" cy="1991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32" name="Shape 283"/>
            <p:cNvSpPr/>
            <p:nvPr/>
          </p:nvSpPr>
          <p:spPr>
            <a:xfrm rot="10800000">
              <a:off x="3492912" y="3198864"/>
              <a:ext cx="30088" cy="22796"/>
            </a:xfrm>
            <a:custGeom>
              <a:avLst/>
              <a:gdLst/>
              <a:ahLst/>
              <a:cxnLst/>
              <a:rect l="0" t="0" r="0" b="0"/>
              <a:pathLst>
                <a:path w="3144" h="2382" extrusionOk="0">
                  <a:moveTo>
                    <a:pt x="0" y="2382"/>
                  </a:moveTo>
                  <a:cubicBezTo>
                    <a:pt x="929" y="1452"/>
                    <a:pt x="1967" y="588"/>
                    <a:pt x="3144" y="0"/>
                  </a:cubicBezTo>
                </a:path>
              </a:pathLst>
            </a:custGeom>
            <a:noFill/>
            <a:ln w="9525" cap="flat" cmpd="sng">
              <a:solidFill>
                <a:srgbClr val="000000"/>
              </a:solidFill>
              <a:prstDash val="solid"/>
              <a:round/>
              <a:headEnd type="none" w="lg" len="lg"/>
              <a:tailEnd type="none" w="lg" len="lg"/>
            </a:ln>
          </p:spPr>
        </p:sp>
        <p:sp>
          <p:nvSpPr>
            <p:cNvPr id="333" name="Shape 284"/>
            <p:cNvSpPr/>
            <p:nvPr/>
          </p:nvSpPr>
          <p:spPr>
            <a:xfrm rot="10800000">
              <a:off x="3439628" y="3160894"/>
              <a:ext cx="83372" cy="19869"/>
            </a:xfrm>
            <a:custGeom>
              <a:avLst/>
              <a:gdLst/>
              <a:ahLst/>
              <a:cxnLst/>
              <a:rect l="0" t="0" r="0" b="0"/>
              <a:pathLst>
                <a:path w="5239" h="857" extrusionOk="0">
                  <a:moveTo>
                    <a:pt x="0" y="0"/>
                  </a:moveTo>
                  <a:cubicBezTo>
                    <a:pt x="1666" y="594"/>
                    <a:pt x="3469" y="857"/>
                    <a:pt x="5239" y="857"/>
                  </a:cubicBezTo>
                </a:path>
              </a:pathLst>
            </a:custGeom>
            <a:noFill/>
            <a:ln w="9525" cap="flat" cmpd="sng">
              <a:solidFill>
                <a:srgbClr val="000000"/>
              </a:solidFill>
              <a:prstDash val="solid"/>
              <a:round/>
              <a:headEnd type="none" w="sm" len="sm"/>
              <a:tailEnd type="stealth" w="sm" len="sm"/>
            </a:ln>
          </p:spPr>
        </p:sp>
        <p:sp>
          <p:nvSpPr>
            <p:cNvPr id="334" name="Shape 285"/>
            <p:cNvSpPr/>
            <p:nvPr/>
          </p:nvSpPr>
          <p:spPr>
            <a:xfrm rot="10800000">
              <a:off x="3359480" y="3152651"/>
              <a:ext cx="80141" cy="1991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35" name="Shape 286"/>
            <p:cNvSpPr/>
            <p:nvPr/>
          </p:nvSpPr>
          <p:spPr>
            <a:xfrm>
              <a:off x="3743544" y="3170944"/>
              <a:ext cx="15494" cy="59512"/>
            </a:xfrm>
            <a:custGeom>
              <a:avLst/>
              <a:gdLst/>
              <a:ahLst/>
              <a:cxnLst/>
              <a:rect l="0" t="0" r="0" b="0"/>
              <a:pathLst>
                <a:path w="1619" h="5049" extrusionOk="0">
                  <a:moveTo>
                    <a:pt x="0" y="0"/>
                  </a:moveTo>
                  <a:cubicBezTo>
                    <a:pt x="1436" y="1029"/>
                    <a:pt x="1400" y="3295"/>
                    <a:pt x="1619" y="5049"/>
                  </a:cubicBezTo>
                </a:path>
              </a:pathLst>
            </a:custGeom>
            <a:noFill/>
            <a:ln w="9525" cap="flat" cmpd="sng">
              <a:solidFill>
                <a:srgbClr val="000000"/>
              </a:solidFill>
              <a:prstDash val="solid"/>
              <a:round/>
              <a:headEnd type="none" w="sm" len="sm"/>
              <a:tailEnd type="stealth" w="sm" len="sm"/>
            </a:ln>
          </p:spPr>
        </p:sp>
        <p:cxnSp>
          <p:nvCxnSpPr>
            <p:cNvPr id="336" name="Shape 287"/>
            <p:cNvCxnSpPr/>
            <p:nvPr/>
          </p:nvCxnSpPr>
          <p:spPr>
            <a:xfrm>
              <a:off x="3756791" y="3249377"/>
              <a:ext cx="0" cy="41827"/>
            </a:xfrm>
            <a:prstGeom prst="straightConnector1">
              <a:avLst/>
            </a:prstGeom>
            <a:noFill/>
            <a:ln w="9525" cap="flat" cmpd="sng">
              <a:solidFill>
                <a:srgbClr val="000000"/>
              </a:solidFill>
              <a:prstDash val="solid"/>
              <a:round/>
              <a:headEnd type="none" w="sm" len="sm"/>
              <a:tailEnd type="none" w="sm" len="sm"/>
            </a:ln>
          </p:spPr>
        </p:cxnSp>
        <p:sp>
          <p:nvSpPr>
            <p:cNvPr id="337" name="Shape 288"/>
            <p:cNvSpPr/>
            <p:nvPr/>
          </p:nvSpPr>
          <p:spPr>
            <a:xfrm>
              <a:off x="3766122" y="3269352"/>
              <a:ext cx="30088" cy="22796"/>
            </a:xfrm>
            <a:custGeom>
              <a:avLst/>
              <a:gdLst/>
              <a:ahLst/>
              <a:cxnLst/>
              <a:rect l="0" t="0" r="0" b="0"/>
              <a:pathLst>
                <a:path w="3144" h="2382" extrusionOk="0">
                  <a:moveTo>
                    <a:pt x="0" y="2382"/>
                  </a:moveTo>
                  <a:cubicBezTo>
                    <a:pt x="929" y="1452"/>
                    <a:pt x="1967" y="588"/>
                    <a:pt x="3144" y="0"/>
                  </a:cubicBezTo>
                </a:path>
              </a:pathLst>
            </a:custGeom>
            <a:noFill/>
            <a:ln w="9525" cap="flat" cmpd="sng">
              <a:solidFill>
                <a:srgbClr val="000000"/>
              </a:solidFill>
              <a:prstDash val="solid"/>
              <a:round/>
              <a:headEnd type="none" w="lg" len="lg"/>
              <a:tailEnd type="none" w="lg" len="lg"/>
            </a:ln>
          </p:spPr>
        </p:sp>
        <p:sp>
          <p:nvSpPr>
            <p:cNvPr id="338" name="Shape 289"/>
            <p:cNvSpPr/>
            <p:nvPr/>
          </p:nvSpPr>
          <p:spPr>
            <a:xfrm>
              <a:off x="3766122" y="3310248"/>
              <a:ext cx="83372" cy="19869"/>
            </a:xfrm>
            <a:custGeom>
              <a:avLst/>
              <a:gdLst/>
              <a:ahLst/>
              <a:cxnLst/>
              <a:rect l="0" t="0" r="0" b="0"/>
              <a:pathLst>
                <a:path w="5239" h="857" extrusionOk="0">
                  <a:moveTo>
                    <a:pt x="0" y="0"/>
                  </a:moveTo>
                  <a:cubicBezTo>
                    <a:pt x="1666" y="594"/>
                    <a:pt x="3469" y="857"/>
                    <a:pt x="5239" y="857"/>
                  </a:cubicBezTo>
                </a:path>
              </a:pathLst>
            </a:custGeom>
            <a:noFill/>
            <a:ln w="9525" cap="flat" cmpd="sng">
              <a:solidFill>
                <a:srgbClr val="000000"/>
              </a:solidFill>
              <a:prstDash val="solid"/>
              <a:round/>
              <a:headEnd type="none" w="sm" len="sm"/>
              <a:tailEnd type="stealth" w="sm" len="sm"/>
            </a:ln>
          </p:spPr>
        </p:sp>
        <p:sp>
          <p:nvSpPr>
            <p:cNvPr id="339" name="Shape 290"/>
            <p:cNvSpPr/>
            <p:nvPr/>
          </p:nvSpPr>
          <p:spPr>
            <a:xfrm>
              <a:off x="3849499" y="3318451"/>
              <a:ext cx="80141" cy="1991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40" name="Shape 291"/>
            <p:cNvSpPr/>
            <p:nvPr/>
          </p:nvSpPr>
          <p:spPr>
            <a:xfrm rot="15195743">
              <a:off x="3558826" y="3133781"/>
              <a:ext cx="15496" cy="59506"/>
            </a:xfrm>
            <a:custGeom>
              <a:avLst/>
              <a:gdLst/>
              <a:ahLst/>
              <a:cxnLst/>
              <a:rect l="0" t="0" r="0" b="0"/>
              <a:pathLst>
                <a:path w="1619" h="5049" extrusionOk="0">
                  <a:moveTo>
                    <a:pt x="0" y="0"/>
                  </a:moveTo>
                  <a:cubicBezTo>
                    <a:pt x="1436" y="1029"/>
                    <a:pt x="1400" y="3295"/>
                    <a:pt x="1619" y="5049"/>
                  </a:cubicBezTo>
                </a:path>
              </a:pathLst>
            </a:custGeom>
            <a:noFill/>
            <a:ln w="9525" cap="flat" cmpd="sng">
              <a:solidFill>
                <a:srgbClr val="000000"/>
              </a:solidFill>
              <a:prstDash val="solid"/>
              <a:round/>
              <a:headEnd type="none" w="sm" len="sm"/>
              <a:tailEnd type="stealth" w="sm" len="sm"/>
            </a:ln>
          </p:spPr>
        </p:sp>
        <p:sp>
          <p:nvSpPr>
            <p:cNvPr id="341" name="Shape 292"/>
            <p:cNvSpPr/>
            <p:nvPr/>
          </p:nvSpPr>
          <p:spPr>
            <a:xfrm rot="10800000">
              <a:off x="3624447" y="3340326"/>
              <a:ext cx="80141" cy="1991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42" name="Shape 293"/>
            <p:cNvSpPr/>
            <p:nvPr/>
          </p:nvSpPr>
          <p:spPr>
            <a:xfrm rot="10800000">
              <a:off x="3565222" y="3338428"/>
              <a:ext cx="59201" cy="15964"/>
            </a:xfrm>
            <a:custGeom>
              <a:avLst/>
              <a:gdLst/>
              <a:ahLst/>
              <a:cxnLst/>
              <a:rect l="0" t="0" r="0" b="0"/>
              <a:pathLst>
                <a:path w="3334" h="476" extrusionOk="0">
                  <a:moveTo>
                    <a:pt x="0" y="0"/>
                  </a:moveTo>
                  <a:cubicBezTo>
                    <a:pt x="1122" y="0"/>
                    <a:pt x="2282" y="82"/>
                    <a:pt x="3334" y="476"/>
                  </a:cubicBezTo>
                </a:path>
              </a:pathLst>
            </a:custGeom>
            <a:noFill/>
            <a:ln w="9525" cap="flat" cmpd="sng">
              <a:solidFill>
                <a:srgbClr val="000000"/>
              </a:solidFill>
              <a:prstDash val="solid"/>
              <a:round/>
              <a:headEnd type="none" w="lg" len="lg"/>
              <a:tailEnd type="none" w="lg" len="lg"/>
            </a:ln>
          </p:spPr>
        </p:sp>
        <p:sp>
          <p:nvSpPr>
            <p:cNvPr id="343" name="Shape 294"/>
            <p:cNvSpPr/>
            <p:nvPr/>
          </p:nvSpPr>
          <p:spPr>
            <a:xfrm rot="13500000">
              <a:off x="3548345" y="3323798"/>
              <a:ext cx="25080" cy="2508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44" name="Shape 295"/>
            <p:cNvSpPr/>
            <p:nvPr/>
          </p:nvSpPr>
          <p:spPr>
            <a:xfrm rot="10800000">
              <a:off x="3535850" y="3269350"/>
              <a:ext cx="15494" cy="59512"/>
            </a:xfrm>
            <a:custGeom>
              <a:avLst/>
              <a:gdLst/>
              <a:ahLst/>
              <a:cxnLst/>
              <a:rect l="0" t="0" r="0" b="0"/>
              <a:pathLst>
                <a:path w="1619" h="5049" extrusionOk="0">
                  <a:moveTo>
                    <a:pt x="0" y="0"/>
                  </a:moveTo>
                  <a:cubicBezTo>
                    <a:pt x="1436" y="1029"/>
                    <a:pt x="1400" y="3295"/>
                    <a:pt x="1619" y="5049"/>
                  </a:cubicBezTo>
                </a:path>
              </a:pathLst>
            </a:custGeom>
            <a:noFill/>
            <a:ln w="9525" cap="flat" cmpd="sng">
              <a:solidFill>
                <a:srgbClr val="000000"/>
              </a:solidFill>
              <a:prstDash val="solid"/>
              <a:round/>
              <a:headEnd type="none" w="sm" len="sm"/>
              <a:tailEnd type="stealth" w="sm" len="sm"/>
            </a:ln>
          </p:spPr>
        </p:sp>
        <p:sp>
          <p:nvSpPr>
            <p:cNvPr id="345" name="Shape 296"/>
            <p:cNvSpPr/>
            <p:nvPr/>
          </p:nvSpPr>
          <p:spPr>
            <a:xfrm>
              <a:off x="3492254" y="3249043"/>
              <a:ext cx="80141" cy="1991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46" name="Shape 297"/>
            <p:cNvSpPr/>
            <p:nvPr/>
          </p:nvSpPr>
          <p:spPr>
            <a:xfrm>
              <a:off x="3530147" y="3198460"/>
              <a:ext cx="4373" cy="51956"/>
            </a:xfrm>
            <a:custGeom>
              <a:avLst/>
              <a:gdLst/>
              <a:ahLst/>
              <a:cxnLst/>
              <a:rect l="0" t="0" r="0" b="0"/>
              <a:pathLst>
                <a:path w="457" h="5429" extrusionOk="0">
                  <a:moveTo>
                    <a:pt x="171" y="5429"/>
                  </a:moveTo>
                  <a:cubicBezTo>
                    <a:pt x="-53" y="3630"/>
                    <a:pt x="-63" y="1735"/>
                    <a:pt x="457" y="0"/>
                  </a:cubicBezTo>
                </a:path>
              </a:pathLst>
            </a:custGeom>
            <a:noFill/>
            <a:ln w="9525" cap="flat" cmpd="sng">
              <a:solidFill>
                <a:srgbClr val="000000"/>
              </a:solidFill>
              <a:prstDash val="solid"/>
              <a:round/>
              <a:headEnd type="none" w="sm" len="sm"/>
              <a:tailEnd type="none" w="sm" len="sm"/>
            </a:ln>
          </p:spPr>
        </p:sp>
        <p:sp>
          <p:nvSpPr>
            <p:cNvPr id="347" name="Shape 298"/>
            <p:cNvSpPr/>
            <p:nvPr/>
          </p:nvSpPr>
          <p:spPr>
            <a:xfrm rot="13500000">
              <a:off x="3519791" y="3177891"/>
              <a:ext cx="25080" cy="2508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48" name="Shape 299"/>
            <p:cNvSpPr/>
            <p:nvPr/>
          </p:nvSpPr>
          <p:spPr>
            <a:xfrm rot="3695883">
              <a:off x="3719179" y="3298632"/>
              <a:ext cx="15494" cy="59514"/>
            </a:xfrm>
            <a:custGeom>
              <a:avLst/>
              <a:gdLst/>
              <a:ahLst/>
              <a:cxnLst/>
              <a:rect l="0" t="0" r="0" b="0"/>
              <a:pathLst>
                <a:path w="1619" h="5049" extrusionOk="0">
                  <a:moveTo>
                    <a:pt x="0" y="0"/>
                  </a:moveTo>
                  <a:cubicBezTo>
                    <a:pt x="1436" y="1029"/>
                    <a:pt x="1400" y="3295"/>
                    <a:pt x="1619" y="5049"/>
                  </a:cubicBezTo>
                </a:path>
              </a:pathLst>
            </a:custGeom>
            <a:noFill/>
            <a:ln w="9525" cap="flat" cmpd="sng">
              <a:solidFill>
                <a:srgbClr val="000000"/>
              </a:solidFill>
              <a:prstDash val="solid"/>
              <a:round/>
              <a:headEnd type="none" w="sm" len="sm"/>
              <a:tailEnd type="stealth" w="sm" len="sm"/>
            </a:ln>
          </p:spPr>
        </p:sp>
        <p:sp>
          <p:nvSpPr>
            <p:cNvPr id="349" name="Shape 300"/>
            <p:cNvSpPr/>
            <p:nvPr/>
          </p:nvSpPr>
          <p:spPr>
            <a:xfrm rot="2700000">
              <a:off x="3744249" y="3288041"/>
              <a:ext cx="25080" cy="2508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50" name="Shape 301"/>
            <p:cNvSpPr/>
            <p:nvPr/>
          </p:nvSpPr>
          <p:spPr>
            <a:xfrm>
              <a:off x="2922683" y="3121738"/>
              <a:ext cx="116780" cy="28944"/>
            </a:xfrm>
            <a:prstGeom prst="rect">
              <a:avLst/>
            </a:prstGeom>
            <a:solidFill>
              <a:srgbClr val="E6913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cxnSp>
          <p:nvCxnSpPr>
            <p:cNvPr id="351" name="Shape 302"/>
            <p:cNvCxnSpPr>
              <a:stCxn id="350" idx="2"/>
            </p:cNvCxnSpPr>
            <p:nvPr/>
          </p:nvCxnSpPr>
          <p:spPr>
            <a:xfrm>
              <a:off x="2981074" y="3150683"/>
              <a:ext cx="0" cy="100552"/>
            </a:xfrm>
            <a:prstGeom prst="straightConnector1">
              <a:avLst/>
            </a:prstGeom>
            <a:noFill/>
            <a:ln w="9525" cap="flat" cmpd="sng">
              <a:solidFill>
                <a:srgbClr val="000000"/>
              </a:solidFill>
              <a:prstDash val="solid"/>
              <a:round/>
              <a:headEnd type="none" w="sm" len="sm"/>
              <a:tailEnd type="stealth" w="sm" len="sm"/>
            </a:ln>
          </p:spPr>
        </p:cxnSp>
        <p:sp>
          <p:nvSpPr>
            <p:cNvPr id="352" name="Shape 303"/>
            <p:cNvSpPr/>
            <p:nvPr/>
          </p:nvSpPr>
          <p:spPr>
            <a:xfrm>
              <a:off x="2922683" y="3251235"/>
              <a:ext cx="116780" cy="28944"/>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53" name="Shape 304"/>
            <p:cNvSpPr/>
            <p:nvPr/>
          </p:nvSpPr>
          <p:spPr>
            <a:xfrm>
              <a:off x="3039465" y="3259747"/>
              <a:ext cx="86245" cy="23255"/>
            </a:xfrm>
            <a:custGeom>
              <a:avLst/>
              <a:gdLst/>
              <a:ahLst/>
              <a:cxnLst/>
              <a:rect l="0" t="0" r="0" b="0"/>
              <a:pathLst>
                <a:path w="3334" h="476" extrusionOk="0">
                  <a:moveTo>
                    <a:pt x="0" y="0"/>
                  </a:moveTo>
                  <a:cubicBezTo>
                    <a:pt x="1122" y="0"/>
                    <a:pt x="2282" y="82"/>
                    <a:pt x="3334" y="476"/>
                  </a:cubicBezTo>
                </a:path>
              </a:pathLst>
            </a:custGeom>
            <a:noFill/>
            <a:ln w="9525" cap="flat" cmpd="sng">
              <a:solidFill>
                <a:srgbClr val="000000"/>
              </a:solidFill>
              <a:prstDash val="solid"/>
              <a:round/>
              <a:headEnd type="none" w="lg" len="lg"/>
              <a:tailEnd type="none" w="lg" len="lg"/>
            </a:ln>
          </p:spPr>
        </p:sp>
        <p:sp>
          <p:nvSpPr>
            <p:cNvPr id="354" name="Shape 305"/>
            <p:cNvSpPr/>
            <p:nvPr/>
          </p:nvSpPr>
          <p:spPr>
            <a:xfrm rot="2700000">
              <a:off x="3113690" y="3267809"/>
              <a:ext cx="36674" cy="36674"/>
            </a:xfrm>
            <a:prstGeom prst="rect">
              <a:avLst/>
            </a:prstGeom>
            <a:solidFill>
              <a:srgbClr val="741B47"/>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55" name="Shape 306"/>
            <p:cNvSpPr/>
            <p:nvPr/>
          </p:nvSpPr>
          <p:spPr>
            <a:xfrm>
              <a:off x="3112508" y="3382251"/>
              <a:ext cx="116780" cy="28944"/>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56" name="Shape 307"/>
            <p:cNvSpPr/>
            <p:nvPr/>
          </p:nvSpPr>
          <p:spPr>
            <a:xfrm rot="10800000">
              <a:off x="2780806" y="3337608"/>
              <a:ext cx="43834" cy="33211"/>
            </a:xfrm>
            <a:custGeom>
              <a:avLst/>
              <a:gdLst/>
              <a:ahLst/>
              <a:cxnLst/>
              <a:rect l="0" t="0" r="0" b="0"/>
              <a:pathLst>
                <a:path w="3144" h="2382" extrusionOk="0">
                  <a:moveTo>
                    <a:pt x="0" y="2382"/>
                  </a:moveTo>
                  <a:cubicBezTo>
                    <a:pt x="929" y="1452"/>
                    <a:pt x="1967" y="588"/>
                    <a:pt x="3144" y="0"/>
                  </a:cubicBezTo>
                </a:path>
              </a:pathLst>
            </a:custGeom>
            <a:noFill/>
            <a:ln w="9525" cap="flat" cmpd="sng">
              <a:solidFill>
                <a:srgbClr val="000000"/>
              </a:solidFill>
              <a:prstDash val="solid"/>
              <a:round/>
              <a:headEnd type="none" w="lg" len="lg"/>
              <a:tailEnd type="none" w="lg" len="lg"/>
            </a:ln>
          </p:spPr>
        </p:sp>
        <p:sp>
          <p:nvSpPr>
            <p:cNvPr id="357" name="Shape 308"/>
            <p:cNvSpPr/>
            <p:nvPr/>
          </p:nvSpPr>
          <p:spPr>
            <a:xfrm rot="10800000">
              <a:off x="2703176" y="3282298"/>
              <a:ext cx="121465" cy="28944"/>
            </a:xfrm>
            <a:custGeom>
              <a:avLst/>
              <a:gdLst/>
              <a:ahLst/>
              <a:cxnLst/>
              <a:rect l="0" t="0" r="0" b="0"/>
              <a:pathLst>
                <a:path w="5239" h="857" extrusionOk="0">
                  <a:moveTo>
                    <a:pt x="0" y="0"/>
                  </a:moveTo>
                  <a:cubicBezTo>
                    <a:pt x="1666" y="594"/>
                    <a:pt x="3469" y="857"/>
                    <a:pt x="5239" y="857"/>
                  </a:cubicBezTo>
                </a:path>
              </a:pathLst>
            </a:custGeom>
            <a:noFill/>
            <a:ln w="9525" cap="flat" cmpd="sng">
              <a:solidFill>
                <a:srgbClr val="000000"/>
              </a:solidFill>
              <a:prstDash val="solid"/>
              <a:round/>
              <a:headEnd type="none" w="sm" len="sm"/>
              <a:tailEnd type="stealth" w="sm" len="sm"/>
            </a:ln>
          </p:spPr>
        </p:sp>
        <p:sp>
          <p:nvSpPr>
            <p:cNvPr id="358" name="Shape 309"/>
            <p:cNvSpPr/>
            <p:nvPr/>
          </p:nvSpPr>
          <p:spPr>
            <a:xfrm rot="10800000">
              <a:off x="2586394" y="3270350"/>
              <a:ext cx="116780" cy="28944"/>
            </a:xfrm>
            <a:prstGeom prst="rect">
              <a:avLst/>
            </a:prstGeom>
            <a:solidFill>
              <a:srgbClr val="E6913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59" name="Shape 310"/>
            <p:cNvSpPr/>
            <p:nvPr/>
          </p:nvSpPr>
          <p:spPr>
            <a:xfrm>
              <a:off x="3145928" y="3296938"/>
              <a:ext cx="22573" cy="86692"/>
            </a:xfrm>
            <a:custGeom>
              <a:avLst/>
              <a:gdLst/>
              <a:ahLst/>
              <a:cxnLst/>
              <a:rect l="0" t="0" r="0" b="0"/>
              <a:pathLst>
                <a:path w="1619" h="5049" extrusionOk="0">
                  <a:moveTo>
                    <a:pt x="0" y="0"/>
                  </a:moveTo>
                  <a:cubicBezTo>
                    <a:pt x="1436" y="1029"/>
                    <a:pt x="1400" y="3295"/>
                    <a:pt x="1619" y="5049"/>
                  </a:cubicBezTo>
                </a:path>
              </a:pathLst>
            </a:custGeom>
            <a:noFill/>
            <a:ln w="9525" cap="flat" cmpd="sng">
              <a:solidFill>
                <a:srgbClr val="000000"/>
              </a:solidFill>
              <a:prstDash val="solid"/>
              <a:round/>
              <a:headEnd type="none" w="sm" len="sm"/>
              <a:tailEnd type="stealth" w="sm" len="sm"/>
            </a:ln>
          </p:spPr>
        </p:sp>
        <p:cxnSp>
          <p:nvCxnSpPr>
            <p:cNvPr id="360" name="Shape 311"/>
            <p:cNvCxnSpPr/>
            <p:nvPr/>
          </p:nvCxnSpPr>
          <p:spPr>
            <a:xfrm>
              <a:off x="3165225" y="3411195"/>
              <a:ext cx="0" cy="61068"/>
            </a:xfrm>
            <a:prstGeom prst="straightConnector1">
              <a:avLst/>
            </a:prstGeom>
            <a:noFill/>
            <a:ln w="9525" cap="flat" cmpd="sng">
              <a:solidFill>
                <a:srgbClr val="000000"/>
              </a:solidFill>
              <a:prstDash val="solid"/>
              <a:round/>
              <a:headEnd type="none" w="lg" len="lg"/>
              <a:tailEnd type="none" w="lg" len="lg"/>
            </a:ln>
          </p:spPr>
        </p:cxnSp>
        <p:sp>
          <p:nvSpPr>
            <p:cNvPr id="361" name="Shape 312"/>
            <p:cNvSpPr/>
            <p:nvPr/>
          </p:nvSpPr>
          <p:spPr>
            <a:xfrm>
              <a:off x="3178818" y="3440293"/>
              <a:ext cx="43834" cy="33211"/>
            </a:xfrm>
            <a:custGeom>
              <a:avLst/>
              <a:gdLst/>
              <a:ahLst/>
              <a:cxnLst/>
              <a:rect l="0" t="0" r="0" b="0"/>
              <a:pathLst>
                <a:path w="3144" h="2382" extrusionOk="0">
                  <a:moveTo>
                    <a:pt x="0" y="2382"/>
                  </a:moveTo>
                  <a:cubicBezTo>
                    <a:pt x="929" y="1452"/>
                    <a:pt x="1967" y="588"/>
                    <a:pt x="3144" y="0"/>
                  </a:cubicBezTo>
                </a:path>
              </a:pathLst>
            </a:custGeom>
            <a:noFill/>
            <a:ln w="9525" cap="flat" cmpd="sng">
              <a:solidFill>
                <a:srgbClr val="000000"/>
              </a:solidFill>
              <a:prstDash val="solid"/>
              <a:round/>
              <a:headEnd type="none" w="lg" len="lg"/>
              <a:tailEnd type="none" w="lg" len="lg"/>
            </a:ln>
          </p:spPr>
        </p:sp>
        <p:sp>
          <p:nvSpPr>
            <p:cNvPr id="362" name="Shape 313"/>
            <p:cNvSpPr/>
            <p:nvPr/>
          </p:nvSpPr>
          <p:spPr>
            <a:xfrm>
              <a:off x="3178818" y="3499868"/>
              <a:ext cx="121465" cy="28944"/>
            </a:xfrm>
            <a:custGeom>
              <a:avLst/>
              <a:gdLst/>
              <a:ahLst/>
              <a:cxnLst/>
              <a:rect l="0" t="0" r="0" b="0"/>
              <a:pathLst>
                <a:path w="5239" h="857" extrusionOk="0">
                  <a:moveTo>
                    <a:pt x="0" y="0"/>
                  </a:moveTo>
                  <a:cubicBezTo>
                    <a:pt x="1666" y="594"/>
                    <a:pt x="3469" y="857"/>
                    <a:pt x="5239" y="857"/>
                  </a:cubicBezTo>
                </a:path>
              </a:pathLst>
            </a:custGeom>
            <a:noFill/>
            <a:ln w="9525" cap="flat" cmpd="sng">
              <a:solidFill>
                <a:srgbClr val="000000"/>
              </a:solidFill>
              <a:prstDash val="solid"/>
              <a:round/>
              <a:headEnd type="none" w="sm" len="sm"/>
              <a:tailEnd type="stealth" w="sm" len="sm"/>
            </a:ln>
          </p:spPr>
        </p:sp>
        <p:sp>
          <p:nvSpPr>
            <p:cNvPr id="363" name="Shape 314"/>
            <p:cNvSpPr/>
            <p:nvPr/>
          </p:nvSpPr>
          <p:spPr>
            <a:xfrm>
              <a:off x="3300284" y="3511817"/>
              <a:ext cx="116780" cy="28944"/>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64" name="Shape 315"/>
            <p:cNvSpPr/>
            <p:nvPr/>
          </p:nvSpPr>
          <p:spPr>
            <a:xfrm rot="15195674">
              <a:off x="2876833" y="3242800"/>
              <a:ext cx="22572" cy="86690"/>
            </a:xfrm>
            <a:custGeom>
              <a:avLst/>
              <a:gdLst/>
              <a:ahLst/>
              <a:cxnLst/>
              <a:rect l="0" t="0" r="0" b="0"/>
              <a:pathLst>
                <a:path w="1619" h="5049" extrusionOk="0">
                  <a:moveTo>
                    <a:pt x="0" y="0"/>
                  </a:moveTo>
                  <a:cubicBezTo>
                    <a:pt x="1436" y="1029"/>
                    <a:pt x="1400" y="3295"/>
                    <a:pt x="1619" y="5049"/>
                  </a:cubicBezTo>
                </a:path>
              </a:pathLst>
            </a:custGeom>
            <a:noFill/>
            <a:ln w="9525" cap="flat" cmpd="sng">
              <a:solidFill>
                <a:srgbClr val="000000"/>
              </a:solidFill>
              <a:prstDash val="solid"/>
              <a:round/>
              <a:headEnd type="none" w="sm" len="sm"/>
              <a:tailEnd type="stealth" w="sm" len="sm"/>
            </a:ln>
          </p:spPr>
        </p:sp>
        <p:sp>
          <p:nvSpPr>
            <p:cNvPr id="365" name="Shape 316"/>
            <p:cNvSpPr/>
            <p:nvPr/>
          </p:nvSpPr>
          <p:spPr>
            <a:xfrm rot="10800000">
              <a:off x="2972395" y="3543742"/>
              <a:ext cx="116780" cy="28944"/>
            </a:xfrm>
            <a:prstGeom prst="rect">
              <a:avLst/>
            </a:prstGeom>
            <a:solidFill>
              <a:srgbClr val="E6913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66" name="Shape 317"/>
            <p:cNvSpPr/>
            <p:nvPr/>
          </p:nvSpPr>
          <p:spPr>
            <a:xfrm rot="10800000">
              <a:off x="2886149" y="3540919"/>
              <a:ext cx="86245" cy="23255"/>
            </a:xfrm>
            <a:custGeom>
              <a:avLst/>
              <a:gdLst/>
              <a:ahLst/>
              <a:cxnLst/>
              <a:rect l="0" t="0" r="0" b="0"/>
              <a:pathLst>
                <a:path w="3334" h="476" extrusionOk="0">
                  <a:moveTo>
                    <a:pt x="0" y="0"/>
                  </a:moveTo>
                  <a:cubicBezTo>
                    <a:pt x="1122" y="0"/>
                    <a:pt x="2282" y="82"/>
                    <a:pt x="3334" y="476"/>
                  </a:cubicBezTo>
                </a:path>
              </a:pathLst>
            </a:custGeom>
            <a:noFill/>
            <a:ln w="9525" cap="flat" cmpd="sng">
              <a:solidFill>
                <a:srgbClr val="000000"/>
              </a:solidFill>
              <a:prstDash val="solid"/>
              <a:round/>
              <a:headEnd type="none" w="lg" len="lg"/>
              <a:tailEnd type="none" w="lg" len="lg"/>
            </a:ln>
          </p:spPr>
        </p:sp>
        <p:sp>
          <p:nvSpPr>
            <p:cNvPr id="367" name="Shape 318"/>
            <p:cNvSpPr/>
            <p:nvPr/>
          </p:nvSpPr>
          <p:spPr>
            <a:xfrm rot="13500000">
              <a:off x="2861495" y="3519439"/>
              <a:ext cx="36674" cy="36674"/>
            </a:xfrm>
            <a:prstGeom prst="rect">
              <a:avLst/>
            </a:prstGeom>
            <a:solidFill>
              <a:srgbClr val="741B47"/>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68" name="Shape 319"/>
            <p:cNvSpPr/>
            <p:nvPr/>
          </p:nvSpPr>
          <p:spPr>
            <a:xfrm rot="10800000">
              <a:off x="2843358" y="3440293"/>
              <a:ext cx="22573" cy="86692"/>
            </a:xfrm>
            <a:custGeom>
              <a:avLst/>
              <a:gdLst/>
              <a:ahLst/>
              <a:cxnLst/>
              <a:rect l="0" t="0" r="0" b="0"/>
              <a:pathLst>
                <a:path w="1619" h="5049" extrusionOk="0">
                  <a:moveTo>
                    <a:pt x="0" y="0"/>
                  </a:moveTo>
                  <a:cubicBezTo>
                    <a:pt x="1436" y="1029"/>
                    <a:pt x="1400" y="3295"/>
                    <a:pt x="1619" y="5049"/>
                  </a:cubicBezTo>
                </a:path>
              </a:pathLst>
            </a:custGeom>
            <a:noFill/>
            <a:ln w="9525" cap="flat" cmpd="sng">
              <a:solidFill>
                <a:srgbClr val="000000"/>
              </a:solidFill>
              <a:prstDash val="solid"/>
              <a:round/>
              <a:headEnd type="none" w="sm" len="sm"/>
              <a:tailEnd type="stealth" w="sm" len="sm"/>
            </a:ln>
          </p:spPr>
        </p:sp>
        <p:sp>
          <p:nvSpPr>
            <p:cNvPr id="369" name="Shape 320"/>
            <p:cNvSpPr/>
            <p:nvPr/>
          </p:nvSpPr>
          <p:spPr>
            <a:xfrm>
              <a:off x="2779851" y="3410707"/>
              <a:ext cx="116780" cy="28944"/>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70" name="Shape 321"/>
            <p:cNvSpPr/>
            <p:nvPr/>
          </p:nvSpPr>
          <p:spPr>
            <a:xfrm>
              <a:off x="2835051" y="3337022"/>
              <a:ext cx="6372" cy="75693"/>
            </a:xfrm>
            <a:custGeom>
              <a:avLst/>
              <a:gdLst/>
              <a:ahLst/>
              <a:cxnLst/>
              <a:rect l="0" t="0" r="0" b="0"/>
              <a:pathLst>
                <a:path w="457" h="5429" extrusionOk="0">
                  <a:moveTo>
                    <a:pt x="171" y="5429"/>
                  </a:moveTo>
                  <a:cubicBezTo>
                    <a:pt x="-53" y="3630"/>
                    <a:pt x="-63" y="1735"/>
                    <a:pt x="457" y="0"/>
                  </a:cubicBezTo>
                </a:path>
              </a:pathLst>
            </a:custGeom>
            <a:noFill/>
            <a:ln w="9525" cap="flat" cmpd="sng">
              <a:solidFill>
                <a:srgbClr val="000000"/>
              </a:solidFill>
              <a:prstDash val="solid"/>
              <a:round/>
              <a:headEnd type="none" w="lg" len="lg"/>
              <a:tailEnd type="none" w="lg" len="lg"/>
            </a:ln>
          </p:spPr>
        </p:sp>
        <p:sp>
          <p:nvSpPr>
            <p:cNvPr id="371" name="Shape 322"/>
            <p:cNvSpPr/>
            <p:nvPr/>
          </p:nvSpPr>
          <p:spPr>
            <a:xfrm rot="13500000">
              <a:off x="2819897" y="3306890"/>
              <a:ext cx="36674" cy="36674"/>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72" name="Shape 323"/>
            <p:cNvSpPr/>
            <p:nvPr/>
          </p:nvSpPr>
          <p:spPr>
            <a:xfrm rot="3695994">
              <a:off x="3110437" y="3482948"/>
              <a:ext cx="22571" cy="86691"/>
            </a:xfrm>
            <a:custGeom>
              <a:avLst/>
              <a:gdLst/>
              <a:ahLst/>
              <a:cxnLst/>
              <a:rect l="0" t="0" r="0" b="0"/>
              <a:pathLst>
                <a:path w="1619" h="5049" extrusionOk="0">
                  <a:moveTo>
                    <a:pt x="0" y="0"/>
                  </a:moveTo>
                  <a:cubicBezTo>
                    <a:pt x="1436" y="1029"/>
                    <a:pt x="1400" y="3295"/>
                    <a:pt x="1619" y="5049"/>
                  </a:cubicBezTo>
                </a:path>
              </a:pathLst>
            </a:custGeom>
            <a:noFill/>
            <a:ln w="9525" cap="flat" cmpd="sng">
              <a:solidFill>
                <a:srgbClr val="000000"/>
              </a:solidFill>
              <a:prstDash val="solid"/>
              <a:round/>
              <a:headEnd type="none" w="sm" len="sm"/>
              <a:tailEnd type="stealth" w="sm" len="sm"/>
            </a:ln>
          </p:spPr>
        </p:sp>
        <p:sp>
          <p:nvSpPr>
            <p:cNvPr id="373" name="Shape 324"/>
            <p:cNvSpPr/>
            <p:nvPr/>
          </p:nvSpPr>
          <p:spPr>
            <a:xfrm rot="2700000">
              <a:off x="3146887" y="3467547"/>
              <a:ext cx="36674" cy="36674"/>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74" name="Shape 325"/>
            <p:cNvSpPr/>
            <p:nvPr/>
          </p:nvSpPr>
          <p:spPr>
            <a:xfrm rot="3598153" flipH="1">
              <a:off x="3347045" y="3270544"/>
              <a:ext cx="103969" cy="141447"/>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75" name="Shape 326"/>
            <p:cNvSpPr/>
            <p:nvPr/>
          </p:nvSpPr>
          <p:spPr>
            <a:xfrm>
              <a:off x="888098" y="2336730"/>
              <a:ext cx="307680" cy="555462"/>
            </a:xfrm>
            <a:prstGeom prst="rect">
              <a:avLst/>
            </a:prstGeom>
            <a:solidFill>
              <a:srgbClr val="999999"/>
            </a:solidFill>
            <a:ln w="9525" cap="flat" cmpd="sng">
              <a:solidFill>
                <a:srgbClr val="99999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76" name="Shape 327"/>
            <p:cNvSpPr/>
            <p:nvPr/>
          </p:nvSpPr>
          <p:spPr>
            <a:xfrm>
              <a:off x="1393431" y="2336730"/>
              <a:ext cx="747365" cy="555462"/>
            </a:xfrm>
            <a:prstGeom prst="rect">
              <a:avLst/>
            </a:prstGeom>
            <a:solidFill>
              <a:srgbClr val="CCCCCC"/>
            </a:solidFill>
            <a:ln w="9525" cap="flat" cmpd="sng">
              <a:solidFill>
                <a:srgbClr val="CCCCC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77" name="Shape 328"/>
            <p:cNvSpPr txBox="1"/>
            <p:nvPr/>
          </p:nvSpPr>
          <p:spPr>
            <a:xfrm>
              <a:off x="755577" y="2756222"/>
              <a:ext cx="914338" cy="211644"/>
            </a:xfrm>
            <a:prstGeom prst="rect">
              <a:avLst/>
            </a:prstGeom>
            <a:noFill/>
            <a:ln>
              <a:noFill/>
            </a:ln>
          </p:spPr>
          <p:txBody>
            <a:bodyPr wrap="square" lIns="91425" tIns="91425" rIns="91425" bIns="91425" anchor="t" anchorCtr="0">
              <a:noAutofit/>
            </a:bodyPr>
            <a:lstStyle/>
            <a:p>
              <a:pPr lvl="0" algn="l" rtl="0">
                <a:spcBef>
                  <a:spcPts val="0"/>
                </a:spcBef>
                <a:buNone/>
              </a:pPr>
              <a:r>
                <a:rPr lang="es" sz="700"/>
                <a:t>             </a:t>
              </a:r>
              <a:r>
                <a:rPr lang="es" sz="700" b="1"/>
                <a:t>Metabolómica</a:t>
              </a:r>
            </a:p>
          </p:txBody>
        </p:sp>
        <p:sp>
          <p:nvSpPr>
            <p:cNvPr id="378" name="Shape 329"/>
            <p:cNvSpPr txBox="1"/>
            <p:nvPr/>
          </p:nvSpPr>
          <p:spPr>
            <a:xfrm>
              <a:off x="1344570" y="2848322"/>
              <a:ext cx="892443" cy="211644"/>
            </a:xfrm>
            <a:prstGeom prst="rect">
              <a:avLst/>
            </a:prstGeom>
            <a:noFill/>
            <a:ln>
              <a:noFill/>
            </a:ln>
          </p:spPr>
          <p:txBody>
            <a:bodyPr wrap="square" lIns="91425" tIns="91425" rIns="91425" bIns="91425" anchor="t" anchorCtr="0">
              <a:noAutofit/>
            </a:bodyPr>
            <a:lstStyle/>
            <a:p>
              <a:pPr lvl="0" algn="r" rtl="0">
                <a:spcBef>
                  <a:spcPts val="0"/>
                </a:spcBef>
                <a:buNone/>
              </a:pPr>
              <a:r>
                <a:rPr lang="es" sz="700" b="1" dirty="0"/>
                <a:t>Transcriptómica</a:t>
              </a:r>
            </a:p>
          </p:txBody>
        </p:sp>
        <p:sp>
          <p:nvSpPr>
            <p:cNvPr id="379" name="Shape 330"/>
            <p:cNvSpPr/>
            <p:nvPr/>
          </p:nvSpPr>
          <p:spPr>
            <a:xfrm rot="19378952">
              <a:off x="1143896" y="3048513"/>
              <a:ext cx="103931" cy="141442"/>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80" name="Shape 331"/>
            <p:cNvSpPr/>
            <p:nvPr/>
          </p:nvSpPr>
          <p:spPr>
            <a:xfrm rot="2221048" flipH="1">
              <a:off x="1445692" y="3042246"/>
              <a:ext cx="103931" cy="141442"/>
            </a:xfrm>
            <a:prstGeom prst="downArrow">
              <a:avLst>
                <a:gd name="adj1" fmla="val 50000"/>
                <a:gd name="adj2" fmla="val 50000"/>
              </a:avLst>
            </a:prstGeom>
            <a:solidFill>
              <a:srgbClr val="3D85C6"/>
            </a:solidFill>
            <a:ln w="9525" cap="flat" cmpd="sng">
              <a:solidFill>
                <a:srgbClr val="0B5394"/>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700"/>
            </a:p>
          </p:txBody>
        </p:sp>
        <p:sp>
          <p:nvSpPr>
            <p:cNvPr id="381" name="Shape 332"/>
            <p:cNvSpPr txBox="1"/>
            <p:nvPr/>
          </p:nvSpPr>
          <p:spPr>
            <a:xfrm>
              <a:off x="2386364" y="1931702"/>
              <a:ext cx="1573866" cy="281747"/>
            </a:xfrm>
            <a:prstGeom prst="rect">
              <a:avLst/>
            </a:prstGeom>
            <a:noFill/>
            <a:ln>
              <a:noFill/>
            </a:ln>
          </p:spPr>
          <p:txBody>
            <a:bodyPr wrap="square" lIns="91425" tIns="91425" rIns="91425" bIns="91425" anchor="t" anchorCtr="0">
              <a:noAutofit/>
            </a:bodyPr>
            <a:lstStyle/>
            <a:p>
              <a:pPr lvl="0" algn="ctr" rtl="0">
                <a:spcBef>
                  <a:spcPts val="0"/>
                </a:spcBef>
                <a:buNone/>
              </a:pPr>
              <a:r>
                <a:rPr lang="es" sz="900" b="1"/>
                <a:t>D. Integración por rutas biológicas</a:t>
              </a:r>
            </a:p>
          </p:txBody>
        </p:sp>
        <p:sp>
          <p:nvSpPr>
            <p:cNvPr id="382" name="Shape 333"/>
            <p:cNvSpPr txBox="1"/>
            <p:nvPr/>
          </p:nvSpPr>
          <p:spPr>
            <a:xfrm>
              <a:off x="792478" y="1931702"/>
              <a:ext cx="1573866" cy="281747"/>
            </a:xfrm>
            <a:prstGeom prst="rect">
              <a:avLst/>
            </a:prstGeom>
            <a:noFill/>
            <a:ln>
              <a:noFill/>
            </a:ln>
          </p:spPr>
          <p:txBody>
            <a:bodyPr wrap="square" lIns="91425" tIns="91425" rIns="91425" bIns="91425" anchor="t" anchorCtr="0">
              <a:noAutofit/>
            </a:bodyPr>
            <a:lstStyle/>
            <a:p>
              <a:pPr lvl="0" algn="ctr" rtl="0">
                <a:spcBef>
                  <a:spcPts val="0"/>
                </a:spcBef>
                <a:buNone/>
              </a:pPr>
              <a:r>
                <a:rPr lang="es" sz="900" b="1" dirty="0"/>
                <a:t>C. Integración </a:t>
              </a:r>
            </a:p>
            <a:p>
              <a:pPr lvl="0" algn="ctr" rtl="0">
                <a:spcBef>
                  <a:spcPts val="0"/>
                </a:spcBef>
                <a:buNone/>
              </a:pPr>
              <a:r>
                <a:rPr lang="es" sz="900" b="1" dirty="0"/>
                <a:t>multivariante</a:t>
              </a:r>
            </a:p>
          </p:txBody>
        </p:sp>
        <p:sp>
          <p:nvSpPr>
            <p:cNvPr id="383" name="Shape 334"/>
            <p:cNvSpPr txBox="1"/>
            <p:nvPr/>
          </p:nvSpPr>
          <p:spPr>
            <a:xfrm>
              <a:off x="2386364" y="51470"/>
              <a:ext cx="1573866" cy="281747"/>
            </a:xfrm>
            <a:prstGeom prst="rect">
              <a:avLst/>
            </a:prstGeom>
            <a:noFill/>
            <a:ln>
              <a:noFill/>
            </a:ln>
          </p:spPr>
          <p:txBody>
            <a:bodyPr wrap="square" lIns="91425" tIns="91425" rIns="91425" bIns="91425" anchor="t" anchorCtr="0">
              <a:noAutofit/>
            </a:bodyPr>
            <a:lstStyle/>
            <a:p>
              <a:pPr lvl="0" algn="ctr" rtl="0">
                <a:spcBef>
                  <a:spcPts val="0"/>
                </a:spcBef>
                <a:buNone/>
              </a:pPr>
              <a:r>
                <a:rPr lang="es" sz="900" b="1" dirty="0"/>
                <a:t>B. Integración por concatenación</a:t>
              </a:r>
            </a:p>
          </p:txBody>
        </p:sp>
        <p:sp>
          <p:nvSpPr>
            <p:cNvPr id="384" name="Shape 335"/>
            <p:cNvSpPr txBox="1"/>
            <p:nvPr/>
          </p:nvSpPr>
          <p:spPr>
            <a:xfrm>
              <a:off x="814073" y="51470"/>
              <a:ext cx="1543582" cy="281747"/>
            </a:xfrm>
            <a:prstGeom prst="rect">
              <a:avLst/>
            </a:prstGeom>
            <a:noFill/>
            <a:ln>
              <a:noFill/>
            </a:ln>
          </p:spPr>
          <p:txBody>
            <a:bodyPr wrap="square" lIns="91425" tIns="91425" rIns="91425" bIns="91425" anchor="t" anchorCtr="0">
              <a:noAutofit/>
            </a:bodyPr>
            <a:lstStyle/>
            <a:p>
              <a:pPr lvl="0" algn="ctr" rtl="0">
                <a:spcBef>
                  <a:spcPts val="0"/>
                </a:spcBef>
                <a:buNone/>
              </a:pPr>
              <a:r>
                <a:rPr lang="es" sz="900" b="1" dirty="0"/>
                <a:t>A. Integración </a:t>
              </a:r>
            </a:p>
            <a:p>
              <a:pPr lvl="0" algn="ctr" rtl="0">
                <a:spcBef>
                  <a:spcPts val="0"/>
                </a:spcBef>
                <a:buNone/>
              </a:pPr>
              <a:r>
                <a:rPr lang="es" sz="900" b="1" dirty="0"/>
                <a:t>por correlación</a:t>
              </a:r>
            </a:p>
          </p:txBody>
        </p:sp>
      </p:grpSp>
      <p:sp>
        <p:nvSpPr>
          <p:cNvPr id="385" name="384 Rectángulo"/>
          <p:cNvSpPr/>
          <p:nvPr/>
        </p:nvSpPr>
        <p:spPr>
          <a:xfrm>
            <a:off x="251520" y="1246366"/>
            <a:ext cx="4572000" cy="646331"/>
          </a:xfrm>
          <a:prstGeom prst="rect">
            <a:avLst/>
          </a:prstGeom>
        </p:spPr>
        <p:txBody>
          <a:bodyPr>
            <a:spAutoFit/>
          </a:bodyPr>
          <a:lstStyle/>
          <a:p>
            <a:pPr>
              <a:spcAft>
                <a:spcPts val="600"/>
              </a:spcAft>
            </a:pPr>
            <a:r>
              <a:rPr lang="es-ES" sz="1200" dirty="0"/>
              <a:t>Se </a:t>
            </a:r>
            <a:r>
              <a:rPr lang="es-ES" sz="1200" b="1" dirty="0">
                <a:solidFill>
                  <a:srgbClr val="C00000"/>
                </a:solidFill>
              </a:rPr>
              <a:t>compensan carencias</a:t>
            </a:r>
            <a:r>
              <a:rPr lang="es-ES" sz="1200" dirty="0"/>
              <a:t> que pueden presentar una de las ómicas, además de conseguir </a:t>
            </a:r>
            <a:r>
              <a:rPr lang="es-ES" sz="1200" b="1" dirty="0">
                <a:solidFill>
                  <a:srgbClr val="C00000"/>
                </a:solidFill>
              </a:rPr>
              <a:t>resultados más robustos </a:t>
            </a:r>
            <a:r>
              <a:rPr lang="es-ES" sz="1200" dirty="0"/>
              <a:t>cuando ambos resultados converjan.</a:t>
            </a:r>
          </a:p>
        </p:txBody>
      </p:sp>
      <p:sp>
        <p:nvSpPr>
          <p:cNvPr id="386" name="385 Rectángulo"/>
          <p:cNvSpPr/>
          <p:nvPr/>
        </p:nvSpPr>
        <p:spPr>
          <a:xfrm>
            <a:off x="3083580" y="4337680"/>
            <a:ext cx="2172317" cy="738664"/>
          </a:xfrm>
          <a:prstGeom prst="rect">
            <a:avLst/>
          </a:prstGeom>
        </p:spPr>
        <p:txBody>
          <a:bodyPr wrap="square">
            <a:spAutoFit/>
          </a:bodyPr>
          <a:lstStyle/>
          <a:p>
            <a:pPr algn="ctr"/>
            <a:r>
              <a:rPr lang="es-ES" sz="1050" b="1" dirty="0"/>
              <a:t>Métodos de integración </a:t>
            </a:r>
            <a:r>
              <a:rPr lang="es-ES" sz="1050" b="1" dirty="0" smtClean="0"/>
              <a:t>estadísticos de datos </a:t>
            </a:r>
            <a:r>
              <a:rPr lang="es-ES" sz="1050" b="1" dirty="0" err="1" smtClean="0"/>
              <a:t>metabolómicos</a:t>
            </a:r>
            <a:r>
              <a:rPr lang="es-ES" sz="1050" b="1" dirty="0" smtClean="0"/>
              <a:t> y transcriptómicos</a:t>
            </a:r>
            <a:endParaRPr lang="es-ES" sz="1050" dirty="0"/>
          </a:p>
        </p:txBody>
      </p:sp>
      <p:sp>
        <p:nvSpPr>
          <p:cNvPr id="387" name="386 Rectángulo"/>
          <p:cNvSpPr/>
          <p:nvPr/>
        </p:nvSpPr>
        <p:spPr>
          <a:xfrm>
            <a:off x="544084" y="3652710"/>
            <a:ext cx="3811892" cy="253916"/>
          </a:xfrm>
          <a:prstGeom prst="rect">
            <a:avLst/>
          </a:prstGeom>
        </p:spPr>
        <p:txBody>
          <a:bodyPr wrap="square">
            <a:spAutoFit/>
          </a:bodyPr>
          <a:lstStyle/>
          <a:p>
            <a:pPr algn="ctr"/>
            <a:r>
              <a:rPr lang="es-ES" sz="1050" b="1" dirty="0" smtClean="0"/>
              <a:t>Diseño experimental en estudios de integración</a:t>
            </a:r>
            <a:endParaRPr lang="es-ES" sz="1050" dirty="0"/>
          </a:p>
        </p:txBody>
      </p:sp>
      <p:sp>
        <p:nvSpPr>
          <p:cNvPr id="388" name="387 Rectángulo"/>
          <p:cNvSpPr/>
          <p:nvPr/>
        </p:nvSpPr>
        <p:spPr>
          <a:xfrm>
            <a:off x="337930" y="4087960"/>
            <a:ext cx="3047098" cy="646331"/>
          </a:xfrm>
          <a:prstGeom prst="rect">
            <a:avLst/>
          </a:prstGeom>
        </p:spPr>
        <p:txBody>
          <a:bodyPr wrap="square">
            <a:spAutoFit/>
          </a:bodyPr>
          <a:lstStyle/>
          <a:p>
            <a:pPr>
              <a:spcAft>
                <a:spcPts val="600"/>
              </a:spcAft>
            </a:pPr>
            <a:r>
              <a:rPr lang="es-ES" sz="1200" dirty="0" smtClean="0"/>
              <a:t>Aplicaremos una </a:t>
            </a:r>
            <a:r>
              <a:rPr lang="es-ES" sz="1200" b="1" dirty="0" smtClean="0">
                <a:solidFill>
                  <a:srgbClr val="C00000"/>
                </a:solidFill>
              </a:rPr>
              <a:t>integración conceptua</a:t>
            </a:r>
            <a:r>
              <a:rPr lang="es-ES" sz="1200" dirty="0" smtClean="0"/>
              <a:t>l basándonos en el análisis estadístico de las </a:t>
            </a:r>
            <a:r>
              <a:rPr lang="es-ES" sz="1200" b="1" dirty="0" smtClean="0">
                <a:solidFill>
                  <a:srgbClr val="C00000"/>
                </a:solidFill>
              </a:rPr>
              <a:t>rutas biológicas implicadas.</a:t>
            </a:r>
            <a:endParaRPr lang="es-ES" sz="1200" b="1" dirty="0">
              <a:solidFill>
                <a:srgbClr val="C00000"/>
              </a:solidFill>
            </a:endParaRPr>
          </a:p>
        </p:txBody>
      </p:sp>
      <p:sp>
        <p:nvSpPr>
          <p:cNvPr id="390" name="389 Rectángulo"/>
          <p:cNvSpPr/>
          <p:nvPr/>
        </p:nvSpPr>
        <p:spPr>
          <a:xfrm>
            <a:off x="7418454" y="4803997"/>
            <a:ext cx="1627369" cy="307777"/>
          </a:xfrm>
          <a:prstGeom prst="rect">
            <a:avLst/>
          </a:prstGeom>
        </p:spPr>
        <p:txBody>
          <a:bodyPr wrap="none">
            <a:spAutoFit/>
          </a:bodyPr>
          <a:lstStyle/>
          <a:p>
            <a:pPr algn="r"/>
            <a:r>
              <a:rPr lang="es-ES" dirty="0" err="1" smtClean="0">
                <a:solidFill>
                  <a:schemeClr val="bg2">
                    <a:lumMod val="60000"/>
                    <a:lumOff val="40000"/>
                  </a:schemeClr>
                </a:solidFill>
              </a:rPr>
              <a:t>Cavill</a:t>
            </a:r>
            <a:r>
              <a:rPr lang="es-ES" dirty="0" smtClean="0">
                <a:solidFill>
                  <a:schemeClr val="bg2">
                    <a:lumMod val="60000"/>
                    <a:lumOff val="40000"/>
                  </a:schemeClr>
                </a:solidFill>
              </a:rPr>
              <a:t> </a:t>
            </a:r>
            <a:r>
              <a:rPr lang="es-ES" i="1" dirty="0" smtClean="0">
                <a:solidFill>
                  <a:schemeClr val="bg2">
                    <a:lumMod val="60000"/>
                    <a:lumOff val="40000"/>
                  </a:schemeClr>
                </a:solidFill>
              </a:rPr>
              <a:t>et al.</a:t>
            </a:r>
            <a:r>
              <a:rPr lang="es-ES" dirty="0" smtClean="0">
                <a:solidFill>
                  <a:schemeClr val="bg2">
                    <a:lumMod val="60000"/>
                    <a:lumOff val="40000"/>
                  </a:schemeClr>
                </a:solidFill>
              </a:rPr>
              <a:t> (2016)</a:t>
            </a:r>
            <a:endParaRPr lang="es-ES" dirty="0">
              <a:solidFill>
                <a:schemeClr val="bg2">
                  <a:lumMod val="60000"/>
                  <a:lumOff val="40000"/>
                </a:schemeClr>
              </a:solidFill>
            </a:endParaRP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10</a:t>
            </a:fld>
            <a:endParaRPr lang="es"/>
          </a:p>
        </p:txBody>
      </p:sp>
    </p:spTree>
    <p:extLst>
      <p:ext uri="{BB962C8B-B14F-4D97-AF65-F5344CB8AC3E}">
        <p14:creationId xmlns:p14="http://schemas.microsoft.com/office/powerpoint/2010/main" val="255545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3"/>
          <p:cNvSpPr txBox="1">
            <a:spLocks noGrp="1"/>
          </p:cNvSpPr>
          <p:nvPr>
            <p:ph type="body" idx="1"/>
          </p:nvPr>
        </p:nvSpPr>
        <p:spPr>
          <a:xfrm>
            <a:off x="311700" y="1563638"/>
            <a:ext cx="8520600" cy="915219"/>
          </a:xfrm>
          <a:prstGeom prst="rect">
            <a:avLst/>
          </a:prstGeom>
        </p:spPr>
        <p:txBody>
          <a:bodyPr wrap="square" lIns="91425" tIns="91425" rIns="91425" bIns="91425" anchor="t" anchorCtr="0">
            <a:noAutofit/>
          </a:bodyPr>
          <a:lstStyle/>
          <a:p>
            <a:pPr algn="ctr">
              <a:buNone/>
            </a:pPr>
            <a:r>
              <a:rPr lang="es-ES" sz="3600" b="1" dirty="0" smtClean="0">
                <a:solidFill>
                  <a:srgbClr val="C00000"/>
                </a:solidFill>
              </a:rPr>
              <a:t>II</a:t>
            </a:r>
            <a:r>
              <a:rPr lang="es-ES" sz="3600" b="1" dirty="0" smtClean="0">
                <a:solidFill>
                  <a:srgbClr val="C00000"/>
                </a:solidFill>
              </a:rPr>
              <a:t>. </a:t>
            </a:r>
            <a:r>
              <a:rPr lang="es-ES" sz="3600" b="1" dirty="0" smtClean="0">
                <a:solidFill>
                  <a:srgbClr val="C00000"/>
                </a:solidFill>
              </a:rPr>
              <a:t>Objetivos</a:t>
            </a:r>
            <a:endParaRPr lang="es" sz="3600" dirty="0">
              <a:solidFill>
                <a:srgbClr val="980000"/>
              </a:solidFill>
            </a:endParaRPr>
          </a:p>
        </p:txBody>
      </p:sp>
    </p:spTree>
    <p:extLst>
      <p:ext uri="{BB962C8B-B14F-4D97-AF65-F5344CB8AC3E}">
        <p14:creationId xmlns:p14="http://schemas.microsoft.com/office/powerpoint/2010/main" val="392901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23528" y="123478"/>
            <a:ext cx="8520600" cy="572700"/>
          </a:xfrm>
          <a:prstGeom prst="rect">
            <a:avLst/>
          </a:prstGeom>
        </p:spPr>
        <p:txBody>
          <a:bodyPr wrap="square" lIns="91425" tIns="91425" rIns="91425" bIns="91425" anchor="t" anchorCtr="0">
            <a:noAutofit/>
          </a:bodyPr>
          <a:lstStyle/>
          <a:p>
            <a:r>
              <a:rPr lang="es-ES" sz="2400" b="1" dirty="0" smtClean="0">
                <a:solidFill>
                  <a:srgbClr val="C00000"/>
                </a:solidFill>
              </a:rPr>
              <a:t>II. Objetivos</a:t>
            </a:r>
            <a:endParaRPr lang="es" sz="2400" dirty="0">
              <a:solidFill>
                <a:srgbClr val="980000"/>
              </a:solidFill>
            </a:endParaRPr>
          </a:p>
        </p:txBody>
      </p:sp>
      <p:sp>
        <p:nvSpPr>
          <p:cNvPr id="104" name="Shape 104"/>
          <p:cNvSpPr txBox="1">
            <a:spLocks noGrp="1"/>
          </p:cNvSpPr>
          <p:nvPr>
            <p:ph type="body" idx="1"/>
          </p:nvPr>
        </p:nvSpPr>
        <p:spPr>
          <a:xfrm>
            <a:off x="311700" y="771550"/>
            <a:ext cx="8076724" cy="3960440"/>
          </a:xfrm>
          <a:prstGeom prst="rect">
            <a:avLst/>
          </a:prstGeom>
        </p:spPr>
        <p:txBody>
          <a:bodyPr wrap="square" lIns="91425" tIns="91425" rIns="91425" bIns="91425" anchor="t" anchorCtr="0">
            <a:noAutofit/>
          </a:bodyPr>
          <a:lstStyle/>
          <a:p>
            <a:pPr lvl="0" algn="just" rtl="0">
              <a:spcBef>
                <a:spcPts val="0"/>
              </a:spcBef>
              <a:spcAft>
                <a:spcPts val="0"/>
              </a:spcAft>
              <a:buClr>
                <a:schemeClr val="dk1"/>
              </a:buClr>
              <a:buSzPct val="100000"/>
              <a:buFont typeface="Arial"/>
              <a:buNone/>
            </a:pPr>
            <a:endParaRPr lang="es" sz="1100" dirty="0">
              <a:solidFill>
                <a:schemeClr val="dk1"/>
              </a:solidFill>
            </a:endParaRPr>
          </a:p>
          <a:p>
            <a:pPr marL="457200" lvl="0" indent="-298450" algn="just" rtl="0">
              <a:spcBef>
                <a:spcPts val="1000"/>
              </a:spcBef>
              <a:spcAft>
                <a:spcPts val="0"/>
              </a:spcAft>
              <a:buClr>
                <a:schemeClr val="dk1"/>
              </a:buClr>
              <a:buSzPct val="100000"/>
              <a:buAutoNum type="arabicPeriod"/>
            </a:pPr>
            <a:r>
              <a:rPr lang="es" sz="1400" dirty="0" smtClean="0">
                <a:solidFill>
                  <a:schemeClr val="dk1"/>
                </a:solidFill>
              </a:rPr>
              <a:t>La </a:t>
            </a:r>
            <a:r>
              <a:rPr lang="es" sz="1400" dirty="0">
                <a:solidFill>
                  <a:schemeClr val="dk1"/>
                </a:solidFill>
              </a:rPr>
              <a:t>realización de una </a:t>
            </a:r>
            <a:r>
              <a:rPr lang="es" sz="1400" b="1" dirty="0">
                <a:solidFill>
                  <a:schemeClr val="dk1"/>
                </a:solidFill>
              </a:rPr>
              <a:t>revisión sistemática de estudios de transcriptómica</a:t>
            </a:r>
            <a:r>
              <a:rPr lang="es" sz="1400" dirty="0">
                <a:solidFill>
                  <a:schemeClr val="dk1"/>
                </a:solidFill>
              </a:rPr>
              <a:t> de las enfermedades de interés. Para después, seleccionar aquellos estudios que fueran compatibles con los datos de metabolómica de los que se disponía</a:t>
            </a:r>
            <a:r>
              <a:rPr lang="es" sz="1400" dirty="0" smtClean="0">
                <a:solidFill>
                  <a:schemeClr val="dk1"/>
                </a:solidFill>
              </a:rPr>
              <a:t>.</a:t>
            </a:r>
          </a:p>
          <a:p>
            <a:pPr marL="457200" lvl="0" indent="-298450" algn="just" rtl="0">
              <a:spcBef>
                <a:spcPts val="1000"/>
              </a:spcBef>
              <a:spcAft>
                <a:spcPts val="0"/>
              </a:spcAft>
              <a:buClr>
                <a:schemeClr val="dk1"/>
              </a:buClr>
              <a:buSzPct val="100000"/>
              <a:buAutoNum type="arabicPeriod"/>
            </a:pPr>
            <a:endParaRPr lang="es" sz="1400" dirty="0">
              <a:solidFill>
                <a:schemeClr val="dk1"/>
              </a:solidFill>
            </a:endParaRPr>
          </a:p>
          <a:p>
            <a:pPr marL="457200" lvl="0" indent="-298450" algn="just" rtl="0">
              <a:spcBef>
                <a:spcPts val="1000"/>
              </a:spcBef>
              <a:spcAft>
                <a:spcPts val="0"/>
              </a:spcAft>
              <a:buClr>
                <a:schemeClr val="dk1"/>
              </a:buClr>
              <a:buSzPct val="100000"/>
              <a:buAutoNum type="arabicPeriod"/>
            </a:pPr>
            <a:r>
              <a:rPr lang="es" sz="1400" dirty="0">
                <a:solidFill>
                  <a:schemeClr val="dk1"/>
                </a:solidFill>
              </a:rPr>
              <a:t>La aplicación de una metodología de </a:t>
            </a:r>
            <a:r>
              <a:rPr lang="es" sz="1400" b="1" dirty="0">
                <a:solidFill>
                  <a:schemeClr val="dk1"/>
                </a:solidFill>
              </a:rPr>
              <a:t>metaanálisis funcional </a:t>
            </a:r>
            <a:r>
              <a:rPr lang="es" sz="1400" dirty="0">
                <a:solidFill>
                  <a:schemeClr val="dk1"/>
                </a:solidFill>
              </a:rPr>
              <a:t>(García-García, 2016) que ofrezca una doble caracterización funcional: a nivel transcriptómico y a nivel metabolómico</a:t>
            </a:r>
            <a:r>
              <a:rPr lang="es" sz="1400" dirty="0" smtClean="0">
                <a:solidFill>
                  <a:schemeClr val="dk1"/>
                </a:solidFill>
              </a:rPr>
              <a:t>.</a:t>
            </a:r>
          </a:p>
          <a:p>
            <a:pPr marL="457200" lvl="0" indent="-298450" algn="just" rtl="0">
              <a:spcBef>
                <a:spcPts val="1000"/>
              </a:spcBef>
              <a:spcAft>
                <a:spcPts val="0"/>
              </a:spcAft>
              <a:buClr>
                <a:schemeClr val="dk1"/>
              </a:buClr>
              <a:buSzPct val="100000"/>
              <a:buAutoNum type="arabicPeriod"/>
            </a:pPr>
            <a:endParaRPr lang="es" sz="1400" dirty="0">
              <a:solidFill>
                <a:schemeClr val="dk1"/>
              </a:solidFill>
            </a:endParaRPr>
          </a:p>
          <a:p>
            <a:pPr marL="457200" lvl="0" indent="-298450" algn="just" rtl="0">
              <a:spcBef>
                <a:spcPts val="1000"/>
              </a:spcBef>
              <a:spcAft>
                <a:spcPts val="0"/>
              </a:spcAft>
              <a:buClr>
                <a:schemeClr val="dk1"/>
              </a:buClr>
              <a:buSzPct val="100000"/>
              <a:buAutoNum type="arabicPeriod"/>
            </a:pPr>
            <a:r>
              <a:rPr lang="es" sz="1400" dirty="0">
                <a:solidFill>
                  <a:schemeClr val="dk1"/>
                </a:solidFill>
              </a:rPr>
              <a:t>La </a:t>
            </a:r>
            <a:r>
              <a:rPr lang="es" sz="1400" b="1" dirty="0">
                <a:solidFill>
                  <a:schemeClr val="dk1"/>
                </a:solidFill>
              </a:rPr>
              <a:t>integración de los resultados obtenidos </a:t>
            </a:r>
            <a:r>
              <a:rPr lang="es" sz="1400" dirty="0">
                <a:solidFill>
                  <a:schemeClr val="dk1"/>
                </a:solidFill>
              </a:rPr>
              <a:t>en los metaanálisis de ambas ómicas y la realización de una interpretación funcional en el contexto de la enfermedad.</a:t>
            </a: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12</a:t>
            </a:fld>
            <a:endParaRPr lang="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3"/>
          <p:cNvSpPr txBox="1">
            <a:spLocks noGrp="1"/>
          </p:cNvSpPr>
          <p:nvPr>
            <p:ph type="body" idx="1"/>
          </p:nvPr>
        </p:nvSpPr>
        <p:spPr>
          <a:xfrm>
            <a:off x="311700" y="1563638"/>
            <a:ext cx="8520600" cy="915219"/>
          </a:xfrm>
          <a:prstGeom prst="rect">
            <a:avLst/>
          </a:prstGeom>
        </p:spPr>
        <p:txBody>
          <a:bodyPr wrap="square" lIns="91425" tIns="91425" rIns="91425" bIns="91425" anchor="t" anchorCtr="0">
            <a:noAutofit/>
          </a:bodyPr>
          <a:lstStyle/>
          <a:p>
            <a:pPr algn="ctr">
              <a:buNone/>
            </a:pPr>
            <a:r>
              <a:rPr lang="es-ES" sz="3600" b="1" dirty="0" smtClean="0">
                <a:solidFill>
                  <a:srgbClr val="C00000"/>
                </a:solidFill>
              </a:rPr>
              <a:t>III. Material y métodos</a:t>
            </a:r>
            <a:endParaRPr lang="es" sz="3600" dirty="0">
              <a:solidFill>
                <a:srgbClr val="980000"/>
              </a:solidFill>
            </a:endParaRPr>
          </a:p>
        </p:txBody>
      </p:sp>
    </p:spTree>
    <p:extLst>
      <p:ext uri="{BB962C8B-B14F-4D97-AF65-F5344CB8AC3E}">
        <p14:creationId xmlns:p14="http://schemas.microsoft.com/office/powerpoint/2010/main" val="2544874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23" name="Shape 103"/>
          <p:cNvSpPr txBox="1">
            <a:spLocks noGrp="1"/>
          </p:cNvSpPr>
          <p:nvPr>
            <p:ph type="title"/>
          </p:nvPr>
        </p:nvSpPr>
        <p:spPr>
          <a:xfrm>
            <a:off x="323528" y="123478"/>
            <a:ext cx="8520600" cy="572700"/>
          </a:xfrm>
          <a:prstGeom prst="rect">
            <a:avLst/>
          </a:prstGeom>
        </p:spPr>
        <p:txBody>
          <a:bodyPr wrap="square" lIns="91425" tIns="91425" rIns="91425" bIns="91425" anchor="t" anchorCtr="0">
            <a:noAutofit/>
          </a:bodyPr>
          <a:lstStyle/>
          <a:p>
            <a:r>
              <a:rPr lang="es-ES" sz="2400" b="1" dirty="0" smtClean="0">
                <a:solidFill>
                  <a:srgbClr val="C00000"/>
                </a:solidFill>
              </a:rPr>
              <a:t>III. Material y métodos</a:t>
            </a:r>
            <a:endParaRPr lang="es" sz="2400" dirty="0">
              <a:solidFill>
                <a:srgbClr val="980000"/>
              </a:solidFill>
            </a:endParaRPr>
          </a:p>
        </p:txBody>
      </p:sp>
      <p:sp>
        <p:nvSpPr>
          <p:cNvPr id="24" name="Shape 68"/>
          <p:cNvSpPr/>
          <p:nvPr/>
        </p:nvSpPr>
        <p:spPr>
          <a:xfrm>
            <a:off x="5381576" y="3439807"/>
            <a:ext cx="1594687" cy="648072"/>
          </a:xfrm>
          <a:prstGeom prst="roundRect">
            <a:avLst>
              <a:gd name="adj" fmla="val 16667"/>
            </a:avLst>
          </a:prstGeom>
          <a:solidFill>
            <a:srgbClr val="FCE5CD"/>
          </a:solidFill>
          <a:ln>
            <a:noFill/>
          </a:ln>
        </p:spPr>
        <p:txBody>
          <a:bodyPr wrap="square" lIns="91425" tIns="91425" rIns="91425" bIns="91425" anchor="ctr" anchorCtr="0">
            <a:noAutofit/>
          </a:bodyPr>
          <a:lstStyle/>
          <a:p>
            <a:pPr lvl="0" algn="ctr" rtl="0">
              <a:spcBef>
                <a:spcPts val="0"/>
              </a:spcBef>
              <a:buNone/>
            </a:pPr>
            <a:r>
              <a:rPr lang="es" dirty="0">
                <a:solidFill>
                  <a:srgbClr val="783F04"/>
                </a:solidFill>
              </a:rPr>
              <a:t>Análisis de enriquecimiento de grupos</a:t>
            </a:r>
          </a:p>
        </p:txBody>
      </p:sp>
      <p:sp>
        <p:nvSpPr>
          <p:cNvPr id="25" name="Shape 69"/>
          <p:cNvSpPr/>
          <p:nvPr/>
        </p:nvSpPr>
        <p:spPr>
          <a:xfrm>
            <a:off x="5414183" y="4100106"/>
            <a:ext cx="1529474" cy="741824"/>
          </a:xfrm>
          <a:prstGeom prst="roundRect">
            <a:avLst>
              <a:gd name="adj" fmla="val 16667"/>
            </a:avLst>
          </a:prstGeom>
          <a:solidFill>
            <a:srgbClr val="FCE5CD"/>
          </a:solidFill>
          <a:ln>
            <a:noFill/>
          </a:ln>
        </p:spPr>
        <p:txBody>
          <a:bodyPr wrap="square" lIns="91425" tIns="91425" rIns="91425" bIns="91425" anchor="ctr" anchorCtr="0">
            <a:noAutofit/>
          </a:bodyPr>
          <a:lstStyle/>
          <a:p>
            <a:pPr lvl="0" algn="ctr" rtl="0">
              <a:spcBef>
                <a:spcPts val="0"/>
              </a:spcBef>
              <a:buNone/>
            </a:pPr>
            <a:r>
              <a:rPr lang="es" dirty="0">
                <a:solidFill>
                  <a:srgbClr val="783F04"/>
                </a:solidFill>
              </a:rPr>
              <a:t>Metaanálisis funcional metabolómico</a:t>
            </a:r>
          </a:p>
        </p:txBody>
      </p:sp>
      <p:sp>
        <p:nvSpPr>
          <p:cNvPr id="26" name="Shape 70"/>
          <p:cNvSpPr/>
          <p:nvPr/>
        </p:nvSpPr>
        <p:spPr>
          <a:xfrm>
            <a:off x="5567233" y="2824802"/>
            <a:ext cx="1223374" cy="593360"/>
          </a:xfrm>
          <a:prstGeom prst="roundRect">
            <a:avLst>
              <a:gd name="adj" fmla="val 16667"/>
            </a:avLst>
          </a:prstGeom>
          <a:solidFill>
            <a:srgbClr val="FCE5CD"/>
          </a:solidFill>
          <a:ln>
            <a:noFill/>
          </a:ln>
        </p:spPr>
        <p:txBody>
          <a:bodyPr wrap="square" lIns="91425" tIns="91425" rIns="91425" bIns="91425" anchor="ctr" anchorCtr="0">
            <a:noAutofit/>
          </a:bodyPr>
          <a:lstStyle/>
          <a:p>
            <a:pPr lvl="0" algn="ctr" rtl="0">
              <a:spcBef>
                <a:spcPts val="0"/>
              </a:spcBef>
              <a:buNone/>
            </a:pPr>
            <a:r>
              <a:rPr lang="es" dirty="0">
                <a:solidFill>
                  <a:srgbClr val="783F04"/>
                </a:solidFill>
              </a:rPr>
              <a:t>Análisis de intensidad diferencial</a:t>
            </a:r>
          </a:p>
        </p:txBody>
      </p:sp>
      <p:sp>
        <p:nvSpPr>
          <p:cNvPr id="27" name="Shape 71"/>
          <p:cNvSpPr/>
          <p:nvPr/>
        </p:nvSpPr>
        <p:spPr>
          <a:xfrm>
            <a:off x="5567233" y="1578832"/>
            <a:ext cx="1223374" cy="593360"/>
          </a:xfrm>
          <a:prstGeom prst="roundRect">
            <a:avLst>
              <a:gd name="adj" fmla="val 16667"/>
            </a:avLst>
          </a:prstGeom>
          <a:solidFill>
            <a:srgbClr val="EFEFEF"/>
          </a:solidFill>
          <a:ln>
            <a:noFill/>
          </a:ln>
        </p:spPr>
        <p:txBody>
          <a:bodyPr wrap="square" lIns="91425" tIns="91425" rIns="91425" bIns="91425" anchor="ctr" anchorCtr="0">
            <a:noAutofit/>
          </a:bodyPr>
          <a:lstStyle/>
          <a:p>
            <a:pPr lvl="0" algn="ctr" rtl="0">
              <a:spcBef>
                <a:spcPts val="0"/>
              </a:spcBef>
              <a:buNone/>
            </a:pPr>
            <a:r>
              <a:rPr lang="es" dirty="0">
                <a:solidFill>
                  <a:srgbClr val="783F04"/>
                </a:solidFill>
              </a:rPr>
              <a:t>Procesado</a:t>
            </a:r>
          </a:p>
        </p:txBody>
      </p:sp>
      <p:sp>
        <p:nvSpPr>
          <p:cNvPr id="28" name="Shape 72"/>
          <p:cNvSpPr/>
          <p:nvPr/>
        </p:nvSpPr>
        <p:spPr>
          <a:xfrm>
            <a:off x="5530848" y="1011931"/>
            <a:ext cx="1296144" cy="534023"/>
          </a:xfrm>
          <a:prstGeom prst="roundRect">
            <a:avLst>
              <a:gd name="adj" fmla="val 16667"/>
            </a:avLst>
          </a:prstGeom>
          <a:solidFill>
            <a:srgbClr val="EFEFEF"/>
          </a:solidFill>
          <a:ln>
            <a:noFill/>
          </a:ln>
        </p:spPr>
        <p:txBody>
          <a:bodyPr wrap="square" lIns="91425" tIns="91425" rIns="91425" bIns="91425" anchor="ctr" anchorCtr="0">
            <a:noAutofit/>
          </a:bodyPr>
          <a:lstStyle/>
          <a:p>
            <a:pPr lvl="0" algn="ctr" rtl="0">
              <a:spcBef>
                <a:spcPts val="0"/>
              </a:spcBef>
              <a:buNone/>
            </a:pPr>
            <a:r>
              <a:rPr lang="es" dirty="0">
                <a:solidFill>
                  <a:srgbClr val="783F04"/>
                </a:solidFill>
              </a:rPr>
              <a:t>Diseño experimental</a:t>
            </a:r>
          </a:p>
        </p:txBody>
      </p:sp>
      <p:sp>
        <p:nvSpPr>
          <p:cNvPr id="29" name="Shape 70"/>
          <p:cNvSpPr/>
          <p:nvPr/>
        </p:nvSpPr>
        <p:spPr>
          <a:xfrm>
            <a:off x="5567233" y="2194026"/>
            <a:ext cx="1223374" cy="593360"/>
          </a:xfrm>
          <a:prstGeom prst="roundRect">
            <a:avLst>
              <a:gd name="adj" fmla="val 16667"/>
            </a:avLst>
          </a:prstGeom>
          <a:solidFill>
            <a:srgbClr val="FCE5CD"/>
          </a:solidFill>
          <a:ln>
            <a:noFill/>
          </a:ln>
        </p:spPr>
        <p:txBody>
          <a:bodyPr wrap="square" lIns="91425" tIns="91425" rIns="91425" bIns="91425" anchor="ctr" anchorCtr="0">
            <a:noAutofit/>
          </a:bodyPr>
          <a:lstStyle/>
          <a:p>
            <a:pPr lvl="0" algn="ctr" rtl="0">
              <a:spcBef>
                <a:spcPts val="0"/>
              </a:spcBef>
              <a:buNone/>
            </a:pPr>
            <a:r>
              <a:rPr lang="es" dirty="0" smtClean="0">
                <a:solidFill>
                  <a:srgbClr val="783F04"/>
                </a:solidFill>
              </a:rPr>
              <a:t>Análisis exploratorio</a:t>
            </a:r>
            <a:endParaRPr lang="es" dirty="0">
              <a:solidFill>
                <a:srgbClr val="783F04"/>
              </a:solidFill>
            </a:endParaRPr>
          </a:p>
        </p:txBody>
      </p:sp>
      <p:sp>
        <p:nvSpPr>
          <p:cNvPr id="55" name="Shape 62"/>
          <p:cNvSpPr/>
          <p:nvPr/>
        </p:nvSpPr>
        <p:spPr>
          <a:xfrm>
            <a:off x="1922446" y="4134182"/>
            <a:ext cx="1497426" cy="741824"/>
          </a:xfrm>
          <a:prstGeom prst="roundRect">
            <a:avLst>
              <a:gd name="adj" fmla="val 16667"/>
            </a:avLst>
          </a:prstGeom>
          <a:solidFill>
            <a:srgbClr val="D9EAD3"/>
          </a:solidFill>
          <a:ln>
            <a:noFill/>
          </a:ln>
        </p:spPr>
        <p:txBody>
          <a:bodyPr wrap="square" lIns="91425" tIns="91425" rIns="91425" bIns="91425" anchor="ctr" anchorCtr="0">
            <a:noAutofit/>
          </a:bodyPr>
          <a:lstStyle/>
          <a:p>
            <a:pPr lvl="0" algn="ctr" rtl="0">
              <a:spcBef>
                <a:spcPts val="0"/>
              </a:spcBef>
              <a:buNone/>
            </a:pPr>
            <a:r>
              <a:rPr lang="es" dirty="0">
                <a:solidFill>
                  <a:srgbClr val="274E13"/>
                </a:solidFill>
              </a:rPr>
              <a:t>Metaanálisis funcional transcriptómico</a:t>
            </a:r>
          </a:p>
        </p:txBody>
      </p:sp>
      <p:sp>
        <p:nvSpPr>
          <p:cNvPr id="56" name="Shape 63"/>
          <p:cNvSpPr/>
          <p:nvPr/>
        </p:nvSpPr>
        <p:spPr>
          <a:xfrm>
            <a:off x="2050050" y="1610187"/>
            <a:ext cx="1223374" cy="593360"/>
          </a:xfrm>
          <a:prstGeom prst="roundRect">
            <a:avLst>
              <a:gd name="adj" fmla="val 16667"/>
            </a:avLst>
          </a:prstGeom>
          <a:solidFill>
            <a:srgbClr val="D9EAD3"/>
          </a:solidFill>
          <a:ln>
            <a:noFill/>
          </a:ln>
        </p:spPr>
        <p:txBody>
          <a:bodyPr wrap="square" lIns="91425" tIns="91425" rIns="91425" bIns="91425" anchor="ctr" anchorCtr="0">
            <a:noAutofit/>
          </a:bodyPr>
          <a:lstStyle/>
          <a:p>
            <a:pPr lvl="0" algn="ctr" rtl="0">
              <a:spcBef>
                <a:spcPts val="0"/>
              </a:spcBef>
              <a:buNone/>
            </a:pPr>
            <a:r>
              <a:rPr lang="es" dirty="0">
                <a:solidFill>
                  <a:srgbClr val="274E13"/>
                </a:solidFill>
              </a:rPr>
              <a:t>Procesado</a:t>
            </a:r>
          </a:p>
        </p:txBody>
      </p:sp>
      <p:sp>
        <p:nvSpPr>
          <p:cNvPr id="57" name="Shape 64"/>
          <p:cNvSpPr/>
          <p:nvPr/>
        </p:nvSpPr>
        <p:spPr>
          <a:xfrm>
            <a:off x="2057601" y="2856157"/>
            <a:ext cx="1223374" cy="593360"/>
          </a:xfrm>
          <a:prstGeom prst="roundRect">
            <a:avLst>
              <a:gd name="adj" fmla="val 16667"/>
            </a:avLst>
          </a:prstGeom>
          <a:solidFill>
            <a:srgbClr val="D9EAD3"/>
          </a:solidFill>
          <a:ln>
            <a:noFill/>
          </a:ln>
        </p:spPr>
        <p:txBody>
          <a:bodyPr wrap="square" lIns="91425" tIns="91425" rIns="91425" bIns="91425" anchor="ctr" anchorCtr="0">
            <a:noAutofit/>
          </a:bodyPr>
          <a:lstStyle/>
          <a:p>
            <a:pPr lvl="0" algn="ctr" rtl="0">
              <a:spcBef>
                <a:spcPts val="0"/>
              </a:spcBef>
              <a:buNone/>
            </a:pPr>
            <a:r>
              <a:rPr lang="es" dirty="0">
                <a:solidFill>
                  <a:srgbClr val="274E13"/>
                </a:solidFill>
              </a:rPr>
              <a:t>Análisis de expresión diferencial</a:t>
            </a:r>
          </a:p>
        </p:txBody>
      </p:sp>
      <p:sp>
        <p:nvSpPr>
          <p:cNvPr id="58" name="Shape 65"/>
          <p:cNvSpPr/>
          <p:nvPr/>
        </p:nvSpPr>
        <p:spPr>
          <a:xfrm>
            <a:off x="2058363" y="988145"/>
            <a:ext cx="1223374" cy="593360"/>
          </a:xfrm>
          <a:prstGeom prst="roundRect">
            <a:avLst>
              <a:gd name="adj" fmla="val 16667"/>
            </a:avLst>
          </a:prstGeom>
          <a:solidFill>
            <a:srgbClr val="D9EAD3"/>
          </a:solidFill>
          <a:ln>
            <a:noFill/>
          </a:ln>
        </p:spPr>
        <p:txBody>
          <a:bodyPr wrap="square" lIns="91425" tIns="91425" rIns="91425" bIns="91425" anchor="ctr" anchorCtr="0">
            <a:noAutofit/>
          </a:bodyPr>
          <a:lstStyle/>
          <a:p>
            <a:pPr lvl="0" algn="ctr" rtl="0">
              <a:spcBef>
                <a:spcPts val="0"/>
              </a:spcBef>
              <a:buNone/>
            </a:pPr>
            <a:r>
              <a:rPr lang="es" dirty="0">
                <a:solidFill>
                  <a:srgbClr val="274E13"/>
                </a:solidFill>
              </a:rPr>
              <a:t>Selección de estudios</a:t>
            </a:r>
          </a:p>
        </p:txBody>
      </p:sp>
      <p:sp>
        <p:nvSpPr>
          <p:cNvPr id="59" name="Shape 66"/>
          <p:cNvSpPr/>
          <p:nvPr/>
        </p:nvSpPr>
        <p:spPr>
          <a:xfrm>
            <a:off x="1922446" y="3473059"/>
            <a:ext cx="1497426" cy="638125"/>
          </a:xfrm>
          <a:prstGeom prst="roundRect">
            <a:avLst>
              <a:gd name="adj" fmla="val 16667"/>
            </a:avLst>
          </a:prstGeom>
          <a:solidFill>
            <a:srgbClr val="D9EAD3"/>
          </a:solidFill>
          <a:ln>
            <a:noFill/>
          </a:ln>
        </p:spPr>
        <p:txBody>
          <a:bodyPr wrap="square" lIns="91425" tIns="91425" rIns="91425" bIns="91425" anchor="ctr" anchorCtr="0">
            <a:noAutofit/>
          </a:bodyPr>
          <a:lstStyle/>
          <a:p>
            <a:pPr lvl="0" algn="ctr" rtl="0">
              <a:spcBef>
                <a:spcPts val="0"/>
              </a:spcBef>
              <a:buNone/>
            </a:pPr>
            <a:r>
              <a:rPr lang="es" dirty="0">
                <a:solidFill>
                  <a:srgbClr val="274E13"/>
                </a:solidFill>
              </a:rPr>
              <a:t>Análisis de enriquecimiento de grupos</a:t>
            </a:r>
          </a:p>
        </p:txBody>
      </p:sp>
      <p:sp>
        <p:nvSpPr>
          <p:cNvPr id="60" name="Shape 64"/>
          <p:cNvSpPr/>
          <p:nvPr/>
        </p:nvSpPr>
        <p:spPr>
          <a:xfrm>
            <a:off x="2057601" y="2225381"/>
            <a:ext cx="1223374" cy="593360"/>
          </a:xfrm>
          <a:prstGeom prst="roundRect">
            <a:avLst>
              <a:gd name="adj" fmla="val 16667"/>
            </a:avLst>
          </a:prstGeom>
          <a:solidFill>
            <a:srgbClr val="D9EAD3"/>
          </a:solidFill>
          <a:ln>
            <a:noFill/>
          </a:ln>
        </p:spPr>
        <p:txBody>
          <a:bodyPr wrap="square" lIns="91425" tIns="91425" rIns="91425" bIns="91425" anchor="ctr" anchorCtr="0">
            <a:noAutofit/>
          </a:bodyPr>
          <a:lstStyle/>
          <a:p>
            <a:pPr lvl="0" algn="ctr" rtl="0">
              <a:spcBef>
                <a:spcPts val="0"/>
              </a:spcBef>
              <a:buNone/>
            </a:pPr>
            <a:r>
              <a:rPr lang="es" dirty="0" smtClean="0">
                <a:solidFill>
                  <a:srgbClr val="274E13"/>
                </a:solidFill>
              </a:rPr>
              <a:t>Análisis exploratorio</a:t>
            </a:r>
            <a:endParaRPr lang="es" dirty="0">
              <a:solidFill>
                <a:srgbClr val="274E13"/>
              </a:solidFill>
            </a:endParaRPr>
          </a:p>
        </p:txBody>
      </p:sp>
      <p:sp>
        <p:nvSpPr>
          <p:cNvPr id="2" name="1 Rectángulo"/>
          <p:cNvSpPr/>
          <p:nvPr/>
        </p:nvSpPr>
        <p:spPr>
          <a:xfrm>
            <a:off x="305785" y="711567"/>
            <a:ext cx="1577676" cy="307777"/>
          </a:xfrm>
          <a:prstGeom prst="rect">
            <a:avLst/>
          </a:prstGeom>
        </p:spPr>
        <p:txBody>
          <a:bodyPr wrap="none">
            <a:spAutoFit/>
          </a:bodyPr>
          <a:lstStyle/>
          <a:p>
            <a:r>
              <a:rPr lang="es" b="1" dirty="0">
                <a:solidFill>
                  <a:srgbClr val="5C9343"/>
                </a:solidFill>
              </a:rPr>
              <a:t>Transcriptómica</a:t>
            </a:r>
            <a:endParaRPr lang="es-ES" dirty="0"/>
          </a:p>
        </p:txBody>
      </p:sp>
      <p:sp>
        <p:nvSpPr>
          <p:cNvPr id="3" name="2 Rectángulo"/>
          <p:cNvSpPr/>
          <p:nvPr/>
        </p:nvSpPr>
        <p:spPr>
          <a:xfrm>
            <a:off x="7220632" y="664648"/>
            <a:ext cx="1377300" cy="307777"/>
          </a:xfrm>
          <a:prstGeom prst="rect">
            <a:avLst/>
          </a:prstGeom>
        </p:spPr>
        <p:txBody>
          <a:bodyPr wrap="none">
            <a:spAutoFit/>
          </a:bodyPr>
          <a:lstStyle/>
          <a:p>
            <a:pPr lvl="0" algn="ctr"/>
            <a:r>
              <a:rPr lang="es" b="1" dirty="0">
                <a:solidFill>
                  <a:srgbClr val="F07F0E"/>
                </a:solidFill>
              </a:rPr>
              <a:t>Metabolómica</a:t>
            </a:r>
          </a:p>
        </p:txBody>
      </p:sp>
      <p:sp>
        <p:nvSpPr>
          <p:cNvPr id="67" name="Shape 56"/>
          <p:cNvSpPr/>
          <p:nvPr/>
        </p:nvSpPr>
        <p:spPr>
          <a:xfrm>
            <a:off x="3851920" y="4111184"/>
            <a:ext cx="1223374" cy="593360"/>
          </a:xfrm>
          <a:prstGeom prst="roundRect">
            <a:avLst>
              <a:gd name="adj" fmla="val 16667"/>
            </a:avLst>
          </a:prstGeom>
          <a:solidFill>
            <a:srgbClr val="D9D2E9"/>
          </a:solidFill>
          <a:ln>
            <a:noFill/>
          </a:ln>
        </p:spPr>
        <p:txBody>
          <a:bodyPr wrap="square" lIns="91425" tIns="91425" rIns="91425" bIns="91425" anchor="ctr" anchorCtr="0">
            <a:noAutofit/>
          </a:bodyPr>
          <a:lstStyle/>
          <a:p>
            <a:pPr lvl="0" algn="ctr" rtl="0">
              <a:spcBef>
                <a:spcPts val="0"/>
              </a:spcBef>
              <a:buNone/>
            </a:pPr>
            <a:r>
              <a:rPr lang="es" b="1">
                <a:solidFill>
                  <a:srgbClr val="20124D"/>
                </a:solidFill>
              </a:rPr>
              <a:t>Integración</a:t>
            </a:r>
          </a:p>
        </p:txBody>
      </p:sp>
      <p:sp>
        <p:nvSpPr>
          <p:cNvPr id="69" name="Shape 73"/>
          <p:cNvSpPr/>
          <p:nvPr/>
        </p:nvSpPr>
        <p:spPr>
          <a:xfrm rot="13199497">
            <a:off x="4852085" y="4637480"/>
            <a:ext cx="487605" cy="409254"/>
          </a:xfrm>
          <a:prstGeom prst="bentArrow">
            <a:avLst>
              <a:gd name="adj1" fmla="val 25000"/>
              <a:gd name="adj2" fmla="val 25000"/>
              <a:gd name="adj3" fmla="val 25000"/>
              <a:gd name="adj4" fmla="val 87500"/>
            </a:avLst>
          </a:prstGeom>
          <a:solidFill>
            <a:srgbClr val="CCCCCC"/>
          </a:solidFill>
          <a:ln>
            <a:noFill/>
          </a:ln>
        </p:spPr>
        <p:txBody>
          <a:bodyPr wrap="square" lIns="91425" tIns="91425" rIns="91425" bIns="91425" anchor="ctr" anchorCtr="0">
            <a:noAutofit/>
          </a:bodyPr>
          <a:lstStyle/>
          <a:p>
            <a:pPr lvl="0" rtl="0">
              <a:spcBef>
                <a:spcPts val="0"/>
              </a:spcBef>
              <a:buNone/>
            </a:pPr>
            <a:endParaRPr>
              <a:solidFill>
                <a:srgbClr val="434343"/>
              </a:solidFill>
            </a:endParaRPr>
          </a:p>
        </p:txBody>
      </p:sp>
      <p:sp>
        <p:nvSpPr>
          <p:cNvPr id="71" name="Shape 73"/>
          <p:cNvSpPr/>
          <p:nvPr/>
        </p:nvSpPr>
        <p:spPr>
          <a:xfrm rot="8100000" flipH="1">
            <a:off x="3493156" y="4641108"/>
            <a:ext cx="487605" cy="409254"/>
          </a:xfrm>
          <a:prstGeom prst="bentArrow">
            <a:avLst>
              <a:gd name="adj1" fmla="val 25000"/>
              <a:gd name="adj2" fmla="val 25000"/>
              <a:gd name="adj3" fmla="val 25000"/>
              <a:gd name="adj4" fmla="val 87500"/>
            </a:avLst>
          </a:prstGeom>
          <a:solidFill>
            <a:srgbClr val="CCCCCC"/>
          </a:solidFill>
          <a:ln>
            <a:noFill/>
          </a:ln>
        </p:spPr>
        <p:txBody>
          <a:bodyPr wrap="square" lIns="91425" tIns="91425" rIns="91425" bIns="91425" anchor="ctr" anchorCtr="0">
            <a:noAutofit/>
          </a:bodyPr>
          <a:lstStyle/>
          <a:p>
            <a:pPr lvl="0" rtl="0">
              <a:spcBef>
                <a:spcPts val="0"/>
              </a:spcBef>
              <a:buNone/>
            </a:pPr>
            <a:endParaRPr>
              <a:solidFill>
                <a:srgbClr val="434343"/>
              </a:solidFill>
            </a:endParaRPr>
          </a:p>
        </p:txBody>
      </p:sp>
      <p:sp>
        <p:nvSpPr>
          <p:cNvPr id="72" name="Shape 168"/>
          <p:cNvSpPr txBox="1"/>
          <p:nvPr/>
        </p:nvSpPr>
        <p:spPr>
          <a:xfrm>
            <a:off x="3697194" y="922809"/>
            <a:ext cx="1536000" cy="640829"/>
          </a:xfrm>
          <a:prstGeom prst="rect">
            <a:avLst/>
          </a:prstGeom>
          <a:noFill/>
          <a:ln>
            <a:noFill/>
          </a:ln>
        </p:spPr>
        <p:txBody>
          <a:bodyPr wrap="square" lIns="91425" tIns="91425" rIns="91425" bIns="91425" anchor="t" anchorCtr="0">
            <a:noAutofit/>
          </a:bodyPr>
          <a:lstStyle/>
          <a:p>
            <a:pPr lvl="0" algn="ctr" rtl="0">
              <a:spcBef>
                <a:spcPts val="0"/>
              </a:spcBef>
              <a:buNone/>
            </a:pPr>
            <a:r>
              <a:rPr lang="es" sz="1000" dirty="0"/>
              <a:t>Selección de </a:t>
            </a:r>
            <a:r>
              <a:rPr lang="es" sz="1000" dirty="0" smtClean="0"/>
              <a:t>muestras Selección de plataforma analítica</a:t>
            </a:r>
          </a:p>
        </p:txBody>
      </p:sp>
      <p:sp>
        <p:nvSpPr>
          <p:cNvPr id="74" name="Shape 151"/>
          <p:cNvSpPr txBox="1"/>
          <p:nvPr/>
        </p:nvSpPr>
        <p:spPr>
          <a:xfrm>
            <a:off x="3724820" y="1635646"/>
            <a:ext cx="1530157" cy="420549"/>
          </a:xfrm>
          <a:prstGeom prst="rect">
            <a:avLst/>
          </a:prstGeom>
          <a:noFill/>
          <a:ln>
            <a:noFill/>
          </a:ln>
        </p:spPr>
        <p:txBody>
          <a:bodyPr wrap="square" lIns="91425" tIns="91425" rIns="91425" bIns="91425" anchor="t" anchorCtr="0">
            <a:noAutofit/>
          </a:bodyPr>
          <a:lstStyle/>
          <a:p>
            <a:pPr lvl="0" algn="ctr" rtl="0">
              <a:spcBef>
                <a:spcPts val="0"/>
              </a:spcBef>
              <a:buNone/>
            </a:pPr>
            <a:r>
              <a:rPr lang="es" sz="1000" dirty="0" smtClean="0"/>
              <a:t>Normalización</a:t>
            </a:r>
            <a:endParaRPr lang="es" sz="1000" dirty="0"/>
          </a:p>
          <a:p>
            <a:pPr lvl="0" algn="ctr" rtl="0">
              <a:spcBef>
                <a:spcPts val="0"/>
              </a:spcBef>
              <a:buNone/>
            </a:pPr>
            <a:r>
              <a:rPr lang="es" sz="1000" dirty="0" smtClean="0"/>
              <a:t>Expresión/Intensidad</a:t>
            </a:r>
            <a:endParaRPr lang="es" sz="1000" dirty="0"/>
          </a:p>
          <a:p>
            <a:pPr lvl="0" algn="ctr" rtl="0">
              <a:spcBef>
                <a:spcPts val="0"/>
              </a:spcBef>
              <a:buNone/>
            </a:pPr>
            <a:endParaRPr sz="1000" dirty="0"/>
          </a:p>
        </p:txBody>
      </p:sp>
      <p:grpSp>
        <p:nvGrpSpPr>
          <p:cNvPr id="9" name="8 Grupo"/>
          <p:cNvGrpSpPr/>
          <p:nvPr/>
        </p:nvGrpSpPr>
        <p:grpSpPr>
          <a:xfrm>
            <a:off x="7295101" y="972425"/>
            <a:ext cx="1933052" cy="663221"/>
            <a:chOff x="7295101" y="972425"/>
            <a:chExt cx="1933052" cy="663221"/>
          </a:xfrm>
        </p:grpSpPr>
        <p:grpSp>
          <p:nvGrpSpPr>
            <p:cNvPr id="8" name="7 Grupo"/>
            <p:cNvGrpSpPr/>
            <p:nvPr/>
          </p:nvGrpSpPr>
          <p:grpSpPr>
            <a:xfrm>
              <a:off x="7295101" y="972425"/>
              <a:ext cx="1933052" cy="663221"/>
              <a:chOff x="7295101" y="972425"/>
              <a:chExt cx="1933052" cy="663221"/>
            </a:xfrm>
          </p:grpSpPr>
          <p:sp>
            <p:nvSpPr>
              <p:cNvPr id="35" name="Shape 76"/>
              <p:cNvSpPr txBox="1"/>
              <p:nvPr/>
            </p:nvSpPr>
            <p:spPr>
              <a:xfrm>
                <a:off x="7822653" y="1030838"/>
                <a:ext cx="1405500" cy="53280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a:solidFill>
                      <a:srgbClr val="B45F06"/>
                    </a:solidFill>
                  </a:rPr>
                  <a:t>MM</a:t>
                </a:r>
              </a:p>
            </p:txBody>
          </p:sp>
          <p:sp>
            <p:nvSpPr>
              <p:cNvPr id="36" name="Shape 77"/>
              <p:cNvSpPr txBox="1"/>
              <p:nvPr/>
            </p:nvSpPr>
            <p:spPr>
              <a:xfrm>
                <a:off x="7410580" y="1275606"/>
                <a:ext cx="498492" cy="33045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B45F06"/>
                    </a:solidFill>
                  </a:rPr>
                  <a:t>LLC</a:t>
                </a:r>
                <a:endParaRPr lang="es" sz="1200" b="1" dirty="0">
                  <a:solidFill>
                    <a:srgbClr val="B45F06"/>
                  </a:solidFill>
                </a:endParaRPr>
              </a:p>
            </p:txBody>
          </p:sp>
          <p:sp>
            <p:nvSpPr>
              <p:cNvPr id="37" name="Shape 78"/>
              <p:cNvSpPr txBox="1"/>
              <p:nvPr/>
            </p:nvSpPr>
            <p:spPr>
              <a:xfrm>
                <a:off x="7499715" y="987574"/>
                <a:ext cx="409357" cy="355223"/>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B45F06"/>
                    </a:solidFill>
                  </a:rPr>
                  <a:t>CP</a:t>
                </a:r>
                <a:endParaRPr lang="es" sz="1200" b="1" dirty="0">
                  <a:solidFill>
                    <a:srgbClr val="B45F06"/>
                  </a:solidFill>
                </a:endParaRPr>
              </a:p>
            </p:txBody>
          </p:sp>
          <p:sp>
            <p:nvSpPr>
              <p:cNvPr id="38" name="37 Elipse"/>
              <p:cNvSpPr/>
              <p:nvPr/>
            </p:nvSpPr>
            <p:spPr>
              <a:xfrm>
                <a:off x="7295101" y="972425"/>
                <a:ext cx="1227943" cy="6632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9" name="Shape 75"/>
            <p:cNvSpPr txBox="1"/>
            <p:nvPr/>
          </p:nvSpPr>
          <p:spPr>
            <a:xfrm>
              <a:off x="7846386" y="1275606"/>
              <a:ext cx="871712" cy="33045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a:solidFill>
                    <a:srgbClr val="B45F06"/>
                  </a:solidFill>
                </a:rPr>
                <a:t>NPM</a:t>
              </a:r>
            </a:p>
          </p:txBody>
        </p:sp>
      </p:grpSp>
      <p:grpSp>
        <p:nvGrpSpPr>
          <p:cNvPr id="7" name="6 Grupo"/>
          <p:cNvGrpSpPr/>
          <p:nvPr/>
        </p:nvGrpSpPr>
        <p:grpSpPr>
          <a:xfrm>
            <a:off x="408061" y="1059582"/>
            <a:ext cx="1499643" cy="782332"/>
            <a:chOff x="408061" y="1059582"/>
            <a:chExt cx="1499643" cy="782332"/>
          </a:xfrm>
        </p:grpSpPr>
        <p:grpSp>
          <p:nvGrpSpPr>
            <p:cNvPr id="6" name="5 Grupo"/>
            <p:cNvGrpSpPr/>
            <p:nvPr/>
          </p:nvGrpSpPr>
          <p:grpSpPr>
            <a:xfrm>
              <a:off x="408061" y="1059582"/>
              <a:ext cx="1498518" cy="694875"/>
              <a:chOff x="408061" y="1059582"/>
              <a:chExt cx="1498518" cy="694875"/>
            </a:xfrm>
          </p:grpSpPr>
          <p:grpSp>
            <p:nvGrpSpPr>
              <p:cNvPr id="5" name="4 Grupo"/>
              <p:cNvGrpSpPr/>
              <p:nvPr/>
            </p:nvGrpSpPr>
            <p:grpSpPr>
              <a:xfrm>
                <a:off x="408061" y="1059582"/>
                <a:ext cx="1310713" cy="694875"/>
                <a:chOff x="408061" y="1059582"/>
                <a:chExt cx="1310713" cy="694875"/>
              </a:xfrm>
            </p:grpSpPr>
            <p:sp>
              <p:nvSpPr>
                <p:cNvPr id="40" name="39 Elipse"/>
                <p:cNvSpPr/>
                <p:nvPr/>
              </p:nvSpPr>
              <p:spPr>
                <a:xfrm>
                  <a:off x="408061" y="1059582"/>
                  <a:ext cx="1310713" cy="6948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Shape 58"/>
                <p:cNvSpPr txBox="1"/>
                <p:nvPr/>
              </p:nvSpPr>
              <p:spPr>
                <a:xfrm>
                  <a:off x="690157" y="1059582"/>
                  <a:ext cx="871712" cy="33045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a:solidFill>
                        <a:srgbClr val="38761D"/>
                      </a:solidFill>
                    </a:rPr>
                    <a:t>NPM</a:t>
                  </a:r>
                </a:p>
              </p:txBody>
            </p:sp>
            <p:sp>
              <p:nvSpPr>
                <p:cNvPr id="42" name="Shape 60"/>
                <p:cNvSpPr txBox="1"/>
                <p:nvPr/>
              </p:nvSpPr>
              <p:spPr>
                <a:xfrm>
                  <a:off x="511755" y="1275606"/>
                  <a:ext cx="871712" cy="33045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B6D7A8"/>
                      </a:solidFill>
                    </a:rPr>
                    <a:t>LLC</a:t>
                  </a:r>
                  <a:endParaRPr lang="es" sz="1200" b="1" dirty="0">
                    <a:solidFill>
                      <a:srgbClr val="B6D7A8"/>
                    </a:solidFill>
                  </a:endParaRPr>
                </a:p>
              </p:txBody>
            </p:sp>
          </p:grpSp>
          <p:sp>
            <p:nvSpPr>
              <p:cNvPr id="43" name="Shape 59"/>
              <p:cNvSpPr txBox="1"/>
              <p:nvPr/>
            </p:nvSpPr>
            <p:spPr>
              <a:xfrm>
                <a:off x="1034867" y="1241794"/>
                <a:ext cx="871712" cy="33045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a:solidFill>
                      <a:srgbClr val="38761D"/>
                    </a:solidFill>
                  </a:rPr>
                  <a:t>MM</a:t>
                </a:r>
              </a:p>
            </p:txBody>
          </p:sp>
        </p:grpSp>
        <p:sp>
          <p:nvSpPr>
            <p:cNvPr id="44" name="Shape 61"/>
            <p:cNvSpPr txBox="1"/>
            <p:nvPr/>
          </p:nvSpPr>
          <p:spPr>
            <a:xfrm>
              <a:off x="947611" y="1477972"/>
              <a:ext cx="960093" cy="363942"/>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38761D"/>
                  </a:solidFill>
                </a:rPr>
                <a:t>CP</a:t>
              </a:r>
              <a:endParaRPr lang="es" sz="1200" b="1" dirty="0">
                <a:solidFill>
                  <a:srgbClr val="38761D"/>
                </a:solidFill>
              </a:endParaRPr>
            </a:p>
          </p:txBody>
        </p:sp>
      </p:grpSp>
      <p:sp>
        <p:nvSpPr>
          <p:cNvPr id="10" name="9 Marcador de número de diapositiva"/>
          <p:cNvSpPr>
            <a:spLocks noGrp="1"/>
          </p:cNvSpPr>
          <p:nvPr>
            <p:ph type="sldNum" idx="12"/>
          </p:nvPr>
        </p:nvSpPr>
        <p:spPr/>
        <p:txBody>
          <a:bodyPr/>
          <a:lstStyle/>
          <a:p>
            <a:pPr lvl="0">
              <a:spcBef>
                <a:spcPts val="0"/>
              </a:spcBef>
              <a:buNone/>
            </a:pPr>
            <a:fld id="{00000000-1234-1234-1234-123412341234}" type="slidenum">
              <a:rPr lang="es" smtClean="0"/>
              <a:t>14</a:t>
            </a:fld>
            <a:endParaRPr lang="es"/>
          </a:p>
        </p:txBody>
      </p:sp>
    </p:spTree>
    <p:extLst>
      <p:ext uri="{BB962C8B-B14F-4D97-AF65-F5344CB8AC3E}">
        <p14:creationId xmlns:p14="http://schemas.microsoft.com/office/powerpoint/2010/main" val="3761308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23" name="Shape 103"/>
          <p:cNvSpPr txBox="1">
            <a:spLocks noGrp="1"/>
          </p:cNvSpPr>
          <p:nvPr>
            <p:ph type="title"/>
          </p:nvPr>
        </p:nvSpPr>
        <p:spPr>
          <a:xfrm>
            <a:off x="323528" y="123478"/>
            <a:ext cx="8520600" cy="572700"/>
          </a:xfrm>
          <a:prstGeom prst="rect">
            <a:avLst/>
          </a:prstGeom>
        </p:spPr>
        <p:txBody>
          <a:bodyPr wrap="square" lIns="91425" tIns="91425" rIns="91425" bIns="91425" anchor="t" anchorCtr="0">
            <a:noAutofit/>
          </a:bodyPr>
          <a:lstStyle/>
          <a:p>
            <a:r>
              <a:rPr lang="es-ES" sz="2400" b="1" dirty="0" smtClean="0">
                <a:solidFill>
                  <a:srgbClr val="C00000"/>
                </a:solidFill>
              </a:rPr>
              <a:t>III. Material y métodos</a:t>
            </a:r>
            <a:endParaRPr lang="es" sz="2400" dirty="0">
              <a:solidFill>
                <a:srgbClr val="980000"/>
              </a:solidFill>
            </a:endParaRPr>
          </a:p>
        </p:txBody>
      </p:sp>
      <p:sp>
        <p:nvSpPr>
          <p:cNvPr id="24" name="Shape 68"/>
          <p:cNvSpPr/>
          <p:nvPr/>
        </p:nvSpPr>
        <p:spPr>
          <a:xfrm>
            <a:off x="5381576" y="3439807"/>
            <a:ext cx="1594687" cy="648072"/>
          </a:xfrm>
          <a:prstGeom prst="roundRect">
            <a:avLst>
              <a:gd name="adj" fmla="val 16667"/>
            </a:avLst>
          </a:prstGeom>
          <a:solidFill>
            <a:srgbClr val="FCE5CD"/>
          </a:solidFill>
          <a:ln>
            <a:noFill/>
          </a:ln>
        </p:spPr>
        <p:txBody>
          <a:bodyPr wrap="square" lIns="91425" tIns="91425" rIns="91425" bIns="91425" anchor="ctr" anchorCtr="0">
            <a:noAutofit/>
          </a:bodyPr>
          <a:lstStyle/>
          <a:p>
            <a:pPr lvl="0" algn="ctr" rtl="0">
              <a:spcBef>
                <a:spcPts val="0"/>
              </a:spcBef>
              <a:buNone/>
            </a:pPr>
            <a:r>
              <a:rPr lang="es" dirty="0">
                <a:solidFill>
                  <a:srgbClr val="783F04"/>
                </a:solidFill>
              </a:rPr>
              <a:t>Análisis de enriquecimiento de grupos</a:t>
            </a:r>
          </a:p>
        </p:txBody>
      </p:sp>
      <p:sp>
        <p:nvSpPr>
          <p:cNvPr id="25" name="Shape 69"/>
          <p:cNvSpPr/>
          <p:nvPr/>
        </p:nvSpPr>
        <p:spPr>
          <a:xfrm>
            <a:off x="5414183" y="4100106"/>
            <a:ext cx="1529474" cy="741824"/>
          </a:xfrm>
          <a:prstGeom prst="roundRect">
            <a:avLst>
              <a:gd name="adj" fmla="val 16667"/>
            </a:avLst>
          </a:prstGeom>
          <a:solidFill>
            <a:srgbClr val="FCE5CD"/>
          </a:solidFill>
          <a:ln>
            <a:noFill/>
          </a:ln>
        </p:spPr>
        <p:txBody>
          <a:bodyPr wrap="square" lIns="91425" tIns="91425" rIns="91425" bIns="91425" anchor="ctr" anchorCtr="0">
            <a:noAutofit/>
          </a:bodyPr>
          <a:lstStyle/>
          <a:p>
            <a:pPr lvl="0" algn="ctr" rtl="0">
              <a:spcBef>
                <a:spcPts val="0"/>
              </a:spcBef>
              <a:buNone/>
            </a:pPr>
            <a:r>
              <a:rPr lang="es" dirty="0">
                <a:solidFill>
                  <a:srgbClr val="783F04"/>
                </a:solidFill>
              </a:rPr>
              <a:t>Metaanálisis funcional metabolómico</a:t>
            </a:r>
          </a:p>
        </p:txBody>
      </p:sp>
      <p:sp>
        <p:nvSpPr>
          <p:cNvPr id="26" name="Shape 70"/>
          <p:cNvSpPr/>
          <p:nvPr/>
        </p:nvSpPr>
        <p:spPr>
          <a:xfrm>
            <a:off x="5567233" y="2824802"/>
            <a:ext cx="1223374" cy="593360"/>
          </a:xfrm>
          <a:prstGeom prst="roundRect">
            <a:avLst>
              <a:gd name="adj" fmla="val 16667"/>
            </a:avLst>
          </a:prstGeom>
          <a:solidFill>
            <a:srgbClr val="FCE5CD"/>
          </a:solidFill>
          <a:ln>
            <a:noFill/>
          </a:ln>
        </p:spPr>
        <p:txBody>
          <a:bodyPr wrap="square" lIns="91425" tIns="91425" rIns="91425" bIns="91425" anchor="ctr" anchorCtr="0">
            <a:noAutofit/>
          </a:bodyPr>
          <a:lstStyle/>
          <a:p>
            <a:pPr lvl="0" algn="ctr" rtl="0">
              <a:spcBef>
                <a:spcPts val="0"/>
              </a:spcBef>
              <a:buNone/>
            </a:pPr>
            <a:r>
              <a:rPr lang="es" dirty="0">
                <a:solidFill>
                  <a:srgbClr val="783F04"/>
                </a:solidFill>
              </a:rPr>
              <a:t>Análisis de intensidad diferencial</a:t>
            </a:r>
          </a:p>
        </p:txBody>
      </p:sp>
      <p:sp>
        <p:nvSpPr>
          <p:cNvPr id="27" name="Shape 71"/>
          <p:cNvSpPr/>
          <p:nvPr/>
        </p:nvSpPr>
        <p:spPr>
          <a:xfrm>
            <a:off x="5567233" y="1578832"/>
            <a:ext cx="1223374" cy="593360"/>
          </a:xfrm>
          <a:prstGeom prst="roundRect">
            <a:avLst>
              <a:gd name="adj" fmla="val 16667"/>
            </a:avLst>
          </a:prstGeom>
          <a:solidFill>
            <a:srgbClr val="EFEFEF"/>
          </a:solidFill>
          <a:ln>
            <a:noFill/>
          </a:ln>
        </p:spPr>
        <p:txBody>
          <a:bodyPr wrap="square" lIns="91425" tIns="91425" rIns="91425" bIns="91425" anchor="ctr" anchorCtr="0">
            <a:noAutofit/>
          </a:bodyPr>
          <a:lstStyle/>
          <a:p>
            <a:pPr lvl="0" algn="ctr" rtl="0">
              <a:spcBef>
                <a:spcPts val="0"/>
              </a:spcBef>
              <a:buNone/>
            </a:pPr>
            <a:r>
              <a:rPr lang="es" dirty="0">
                <a:solidFill>
                  <a:srgbClr val="783F04"/>
                </a:solidFill>
              </a:rPr>
              <a:t>Procesado</a:t>
            </a:r>
          </a:p>
        </p:txBody>
      </p:sp>
      <p:sp>
        <p:nvSpPr>
          <p:cNvPr id="28" name="Shape 72"/>
          <p:cNvSpPr/>
          <p:nvPr/>
        </p:nvSpPr>
        <p:spPr>
          <a:xfrm>
            <a:off x="5530848" y="1011931"/>
            <a:ext cx="1296144" cy="534023"/>
          </a:xfrm>
          <a:prstGeom prst="roundRect">
            <a:avLst>
              <a:gd name="adj" fmla="val 16667"/>
            </a:avLst>
          </a:prstGeom>
          <a:solidFill>
            <a:srgbClr val="EFEFEF"/>
          </a:solidFill>
          <a:ln>
            <a:noFill/>
          </a:ln>
        </p:spPr>
        <p:txBody>
          <a:bodyPr wrap="square" lIns="91425" tIns="91425" rIns="91425" bIns="91425" anchor="ctr" anchorCtr="0">
            <a:noAutofit/>
          </a:bodyPr>
          <a:lstStyle/>
          <a:p>
            <a:pPr lvl="0" algn="ctr" rtl="0">
              <a:spcBef>
                <a:spcPts val="0"/>
              </a:spcBef>
              <a:buNone/>
            </a:pPr>
            <a:r>
              <a:rPr lang="es" dirty="0">
                <a:solidFill>
                  <a:srgbClr val="783F04"/>
                </a:solidFill>
              </a:rPr>
              <a:t>Diseño experimental</a:t>
            </a:r>
          </a:p>
        </p:txBody>
      </p:sp>
      <p:sp>
        <p:nvSpPr>
          <p:cNvPr id="29" name="Shape 70"/>
          <p:cNvSpPr/>
          <p:nvPr/>
        </p:nvSpPr>
        <p:spPr>
          <a:xfrm>
            <a:off x="5567233" y="2194026"/>
            <a:ext cx="1223374" cy="593360"/>
          </a:xfrm>
          <a:prstGeom prst="roundRect">
            <a:avLst>
              <a:gd name="adj" fmla="val 16667"/>
            </a:avLst>
          </a:prstGeom>
          <a:solidFill>
            <a:srgbClr val="FCE5CD"/>
          </a:solidFill>
          <a:ln>
            <a:noFill/>
          </a:ln>
        </p:spPr>
        <p:txBody>
          <a:bodyPr wrap="square" lIns="91425" tIns="91425" rIns="91425" bIns="91425" anchor="ctr" anchorCtr="0">
            <a:noAutofit/>
          </a:bodyPr>
          <a:lstStyle/>
          <a:p>
            <a:pPr lvl="0" algn="ctr" rtl="0">
              <a:spcBef>
                <a:spcPts val="0"/>
              </a:spcBef>
              <a:buNone/>
            </a:pPr>
            <a:r>
              <a:rPr lang="es" dirty="0" smtClean="0">
                <a:solidFill>
                  <a:srgbClr val="783F04"/>
                </a:solidFill>
              </a:rPr>
              <a:t>Análisis exploratorio</a:t>
            </a:r>
            <a:endParaRPr lang="es" dirty="0">
              <a:solidFill>
                <a:srgbClr val="783F04"/>
              </a:solidFill>
            </a:endParaRPr>
          </a:p>
        </p:txBody>
      </p:sp>
      <p:sp>
        <p:nvSpPr>
          <p:cNvPr id="55" name="Shape 62"/>
          <p:cNvSpPr/>
          <p:nvPr/>
        </p:nvSpPr>
        <p:spPr>
          <a:xfrm>
            <a:off x="1922446" y="4134182"/>
            <a:ext cx="1497426" cy="741824"/>
          </a:xfrm>
          <a:prstGeom prst="roundRect">
            <a:avLst>
              <a:gd name="adj" fmla="val 16667"/>
            </a:avLst>
          </a:prstGeom>
          <a:solidFill>
            <a:srgbClr val="D9EAD3"/>
          </a:solidFill>
          <a:ln>
            <a:noFill/>
          </a:ln>
        </p:spPr>
        <p:txBody>
          <a:bodyPr wrap="square" lIns="91425" tIns="91425" rIns="91425" bIns="91425" anchor="ctr" anchorCtr="0">
            <a:noAutofit/>
          </a:bodyPr>
          <a:lstStyle/>
          <a:p>
            <a:pPr lvl="0" algn="ctr" rtl="0">
              <a:spcBef>
                <a:spcPts val="0"/>
              </a:spcBef>
              <a:buNone/>
            </a:pPr>
            <a:r>
              <a:rPr lang="es" dirty="0">
                <a:solidFill>
                  <a:srgbClr val="274E13"/>
                </a:solidFill>
              </a:rPr>
              <a:t>Metaanálisis funcional transcriptómico</a:t>
            </a:r>
          </a:p>
        </p:txBody>
      </p:sp>
      <p:sp>
        <p:nvSpPr>
          <p:cNvPr id="56" name="Shape 63"/>
          <p:cNvSpPr/>
          <p:nvPr/>
        </p:nvSpPr>
        <p:spPr>
          <a:xfrm>
            <a:off x="2050050" y="1610187"/>
            <a:ext cx="1223374" cy="593360"/>
          </a:xfrm>
          <a:prstGeom prst="roundRect">
            <a:avLst>
              <a:gd name="adj" fmla="val 16667"/>
            </a:avLst>
          </a:prstGeom>
          <a:solidFill>
            <a:srgbClr val="D9EAD3"/>
          </a:solidFill>
          <a:ln>
            <a:noFill/>
          </a:ln>
        </p:spPr>
        <p:txBody>
          <a:bodyPr wrap="square" lIns="91425" tIns="91425" rIns="91425" bIns="91425" anchor="ctr" anchorCtr="0">
            <a:noAutofit/>
          </a:bodyPr>
          <a:lstStyle/>
          <a:p>
            <a:pPr lvl="0" algn="ctr" rtl="0">
              <a:spcBef>
                <a:spcPts val="0"/>
              </a:spcBef>
              <a:buNone/>
            </a:pPr>
            <a:r>
              <a:rPr lang="es" dirty="0">
                <a:solidFill>
                  <a:srgbClr val="274E13"/>
                </a:solidFill>
              </a:rPr>
              <a:t>Procesado</a:t>
            </a:r>
          </a:p>
        </p:txBody>
      </p:sp>
      <p:sp>
        <p:nvSpPr>
          <p:cNvPr id="57" name="Shape 64"/>
          <p:cNvSpPr/>
          <p:nvPr/>
        </p:nvSpPr>
        <p:spPr>
          <a:xfrm>
            <a:off x="2057601" y="2856157"/>
            <a:ext cx="1223374" cy="593360"/>
          </a:xfrm>
          <a:prstGeom prst="roundRect">
            <a:avLst>
              <a:gd name="adj" fmla="val 16667"/>
            </a:avLst>
          </a:prstGeom>
          <a:solidFill>
            <a:srgbClr val="D9EAD3"/>
          </a:solidFill>
          <a:ln>
            <a:noFill/>
          </a:ln>
        </p:spPr>
        <p:txBody>
          <a:bodyPr wrap="square" lIns="91425" tIns="91425" rIns="91425" bIns="91425" anchor="ctr" anchorCtr="0">
            <a:noAutofit/>
          </a:bodyPr>
          <a:lstStyle/>
          <a:p>
            <a:pPr lvl="0" algn="ctr" rtl="0">
              <a:spcBef>
                <a:spcPts val="0"/>
              </a:spcBef>
              <a:buNone/>
            </a:pPr>
            <a:r>
              <a:rPr lang="es" dirty="0">
                <a:solidFill>
                  <a:srgbClr val="274E13"/>
                </a:solidFill>
              </a:rPr>
              <a:t>Análisis de expresión diferencial</a:t>
            </a:r>
          </a:p>
        </p:txBody>
      </p:sp>
      <p:sp>
        <p:nvSpPr>
          <p:cNvPr id="58" name="Shape 65"/>
          <p:cNvSpPr/>
          <p:nvPr/>
        </p:nvSpPr>
        <p:spPr>
          <a:xfrm>
            <a:off x="2058363" y="988145"/>
            <a:ext cx="1223374" cy="593360"/>
          </a:xfrm>
          <a:prstGeom prst="roundRect">
            <a:avLst>
              <a:gd name="adj" fmla="val 16667"/>
            </a:avLst>
          </a:prstGeom>
          <a:solidFill>
            <a:srgbClr val="D9EAD3"/>
          </a:solidFill>
          <a:ln>
            <a:noFill/>
          </a:ln>
        </p:spPr>
        <p:txBody>
          <a:bodyPr wrap="square" lIns="91425" tIns="91425" rIns="91425" bIns="91425" anchor="ctr" anchorCtr="0">
            <a:noAutofit/>
          </a:bodyPr>
          <a:lstStyle/>
          <a:p>
            <a:pPr lvl="0" algn="ctr" rtl="0">
              <a:spcBef>
                <a:spcPts val="0"/>
              </a:spcBef>
              <a:buNone/>
            </a:pPr>
            <a:r>
              <a:rPr lang="es" dirty="0">
                <a:solidFill>
                  <a:srgbClr val="274E13"/>
                </a:solidFill>
              </a:rPr>
              <a:t>Selección de estudios</a:t>
            </a:r>
          </a:p>
        </p:txBody>
      </p:sp>
      <p:sp>
        <p:nvSpPr>
          <p:cNvPr id="59" name="Shape 66"/>
          <p:cNvSpPr/>
          <p:nvPr/>
        </p:nvSpPr>
        <p:spPr>
          <a:xfrm>
            <a:off x="1922446" y="3473059"/>
            <a:ext cx="1497426" cy="638125"/>
          </a:xfrm>
          <a:prstGeom prst="roundRect">
            <a:avLst>
              <a:gd name="adj" fmla="val 16667"/>
            </a:avLst>
          </a:prstGeom>
          <a:solidFill>
            <a:srgbClr val="D9EAD3"/>
          </a:solidFill>
          <a:ln>
            <a:noFill/>
          </a:ln>
        </p:spPr>
        <p:txBody>
          <a:bodyPr wrap="square" lIns="91425" tIns="91425" rIns="91425" bIns="91425" anchor="ctr" anchorCtr="0">
            <a:noAutofit/>
          </a:bodyPr>
          <a:lstStyle/>
          <a:p>
            <a:pPr lvl="0" algn="ctr" rtl="0">
              <a:spcBef>
                <a:spcPts val="0"/>
              </a:spcBef>
              <a:buNone/>
            </a:pPr>
            <a:r>
              <a:rPr lang="es" dirty="0">
                <a:solidFill>
                  <a:srgbClr val="274E13"/>
                </a:solidFill>
              </a:rPr>
              <a:t>Análisis de enriquecimiento de grupos</a:t>
            </a:r>
          </a:p>
        </p:txBody>
      </p:sp>
      <p:sp>
        <p:nvSpPr>
          <p:cNvPr id="60" name="Shape 64"/>
          <p:cNvSpPr/>
          <p:nvPr/>
        </p:nvSpPr>
        <p:spPr>
          <a:xfrm>
            <a:off x="2057601" y="2225381"/>
            <a:ext cx="1223374" cy="593360"/>
          </a:xfrm>
          <a:prstGeom prst="roundRect">
            <a:avLst>
              <a:gd name="adj" fmla="val 16667"/>
            </a:avLst>
          </a:prstGeom>
          <a:solidFill>
            <a:srgbClr val="D9EAD3"/>
          </a:solidFill>
          <a:ln>
            <a:noFill/>
          </a:ln>
        </p:spPr>
        <p:txBody>
          <a:bodyPr wrap="square" lIns="91425" tIns="91425" rIns="91425" bIns="91425" anchor="ctr" anchorCtr="0">
            <a:noAutofit/>
          </a:bodyPr>
          <a:lstStyle/>
          <a:p>
            <a:pPr lvl="0" algn="ctr" rtl="0">
              <a:spcBef>
                <a:spcPts val="0"/>
              </a:spcBef>
              <a:buNone/>
            </a:pPr>
            <a:r>
              <a:rPr lang="es" dirty="0" smtClean="0">
                <a:solidFill>
                  <a:srgbClr val="274E13"/>
                </a:solidFill>
              </a:rPr>
              <a:t>Análisis exploratorio</a:t>
            </a:r>
            <a:endParaRPr lang="es" dirty="0">
              <a:solidFill>
                <a:srgbClr val="274E13"/>
              </a:solidFill>
            </a:endParaRPr>
          </a:p>
        </p:txBody>
      </p:sp>
      <p:sp>
        <p:nvSpPr>
          <p:cNvPr id="2" name="1 Rectángulo"/>
          <p:cNvSpPr/>
          <p:nvPr/>
        </p:nvSpPr>
        <p:spPr>
          <a:xfrm>
            <a:off x="305785" y="711567"/>
            <a:ext cx="1577676" cy="307777"/>
          </a:xfrm>
          <a:prstGeom prst="rect">
            <a:avLst/>
          </a:prstGeom>
        </p:spPr>
        <p:txBody>
          <a:bodyPr wrap="none">
            <a:spAutoFit/>
          </a:bodyPr>
          <a:lstStyle/>
          <a:p>
            <a:r>
              <a:rPr lang="es" b="1" dirty="0">
                <a:solidFill>
                  <a:srgbClr val="5C9343"/>
                </a:solidFill>
              </a:rPr>
              <a:t>Transcriptómica</a:t>
            </a:r>
            <a:endParaRPr lang="es-ES" dirty="0"/>
          </a:p>
        </p:txBody>
      </p:sp>
      <p:sp>
        <p:nvSpPr>
          <p:cNvPr id="3" name="2 Rectángulo"/>
          <p:cNvSpPr/>
          <p:nvPr/>
        </p:nvSpPr>
        <p:spPr>
          <a:xfrm>
            <a:off x="7220632" y="664648"/>
            <a:ext cx="1377300" cy="307777"/>
          </a:xfrm>
          <a:prstGeom prst="rect">
            <a:avLst/>
          </a:prstGeom>
        </p:spPr>
        <p:txBody>
          <a:bodyPr wrap="none">
            <a:spAutoFit/>
          </a:bodyPr>
          <a:lstStyle/>
          <a:p>
            <a:pPr lvl="0" algn="ctr"/>
            <a:r>
              <a:rPr lang="es" b="1" dirty="0">
                <a:solidFill>
                  <a:srgbClr val="F07F0E"/>
                </a:solidFill>
              </a:rPr>
              <a:t>Metabolómica</a:t>
            </a:r>
          </a:p>
        </p:txBody>
      </p:sp>
      <p:sp>
        <p:nvSpPr>
          <p:cNvPr id="67" name="Shape 56"/>
          <p:cNvSpPr/>
          <p:nvPr/>
        </p:nvSpPr>
        <p:spPr>
          <a:xfrm>
            <a:off x="3851920" y="4111184"/>
            <a:ext cx="1223374" cy="593360"/>
          </a:xfrm>
          <a:prstGeom prst="roundRect">
            <a:avLst>
              <a:gd name="adj" fmla="val 16667"/>
            </a:avLst>
          </a:prstGeom>
          <a:solidFill>
            <a:srgbClr val="D9D2E9"/>
          </a:solidFill>
          <a:ln>
            <a:noFill/>
          </a:ln>
        </p:spPr>
        <p:txBody>
          <a:bodyPr wrap="square" lIns="91425" tIns="91425" rIns="91425" bIns="91425" anchor="ctr" anchorCtr="0">
            <a:noAutofit/>
          </a:bodyPr>
          <a:lstStyle/>
          <a:p>
            <a:pPr lvl="0" algn="ctr" rtl="0">
              <a:spcBef>
                <a:spcPts val="0"/>
              </a:spcBef>
              <a:buNone/>
            </a:pPr>
            <a:r>
              <a:rPr lang="es" b="1">
                <a:solidFill>
                  <a:srgbClr val="20124D"/>
                </a:solidFill>
              </a:rPr>
              <a:t>Integración</a:t>
            </a:r>
          </a:p>
        </p:txBody>
      </p:sp>
      <p:sp>
        <p:nvSpPr>
          <p:cNvPr id="69" name="Shape 73"/>
          <p:cNvSpPr/>
          <p:nvPr/>
        </p:nvSpPr>
        <p:spPr>
          <a:xfrm rot="13199497">
            <a:off x="4852085" y="4637480"/>
            <a:ext cx="487605" cy="409254"/>
          </a:xfrm>
          <a:prstGeom prst="bentArrow">
            <a:avLst>
              <a:gd name="adj1" fmla="val 25000"/>
              <a:gd name="adj2" fmla="val 25000"/>
              <a:gd name="adj3" fmla="val 25000"/>
              <a:gd name="adj4" fmla="val 87500"/>
            </a:avLst>
          </a:prstGeom>
          <a:solidFill>
            <a:srgbClr val="CCCCCC"/>
          </a:solidFill>
          <a:ln>
            <a:noFill/>
          </a:ln>
        </p:spPr>
        <p:txBody>
          <a:bodyPr wrap="square" lIns="91425" tIns="91425" rIns="91425" bIns="91425" anchor="ctr" anchorCtr="0">
            <a:noAutofit/>
          </a:bodyPr>
          <a:lstStyle/>
          <a:p>
            <a:pPr lvl="0" rtl="0">
              <a:spcBef>
                <a:spcPts val="0"/>
              </a:spcBef>
              <a:buNone/>
            </a:pPr>
            <a:endParaRPr>
              <a:solidFill>
                <a:srgbClr val="434343"/>
              </a:solidFill>
            </a:endParaRPr>
          </a:p>
        </p:txBody>
      </p:sp>
      <p:sp>
        <p:nvSpPr>
          <p:cNvPr id="71" name="Shape 73"/>
          <p:cNvSpPr/>
          <p:nvPr/>
        </p:nvSpPr>
        <p:spPr>
          <a:xfrm rot="8100000" flipH="1">
            <a:off x="3493156" y="4641108"/>
            <a:ext cx="487605" cy="409254"/>
          </a:xfrm>
          <a:prstGeom prst="bentArrow">
            <a:avLst>
              <a:gd name="adj1" fmla="val 25000"/>
              <a:gd name="adj2" fmla="val 25000"/>
              <a:gd name="adj3" fmla="val 25000"/>
              <a:gd name="adj4" fmla="val 87500"/>
            </a:avLst>
          </a:prstGeom>
          <a:solidFill>
            <a:srgbClr val="CCCCCC"/>
          </a:solidFill>
          <a:ln>
            <a:noFill/>
          </a:ln>
        </p:spPr>
        <p:txBody>
          <a:bodyPr wrap="square" lIns="91425" tIns="91425" rIns="91425" bIns="91425" anchor="ctr" anchorCtr="0">
            <a:noAutofit/>
          </a:bodyPr>
          <a:lstStyle/>
          <a:p>
            <a:pPr lvl="0" rtl="0">
              <a:spcBef>
                <a:spcPts val="0"/>
              </a:spcBef>
              <a:buNone/>
            </a:pPr>
            <a:endParaRPr>
              <a:solidFill>
                <a:srgbClr val="434343"/>
              </a:solidFill>
            </a:endParaRPr>
          </a:p>
        </p:txBody>
      </p:sp>
      <p:sp>
        <p:nvSpPr>
          <p:cNvPr id="5" name="4 Rectángulo"/>
          <p:cNvSpPr/>
          <p:nvPr/>
        </p:nvSpPr>
        <p:spPr>
          <a:xfrm>
            <a:off x="3572212" y="2243673"/>
            <a:ext cx="1781944" cy="553998"/>
          </a:xfrm>
          <a:prstGeom prst="rect">
            <a:avLst/>
          </a:prstGeom>
        </p:spPr>
        <p:txBody>
          <a:bodyPr wrap="square">
            <a:spAutoFit/>
          </a:bodyPr>
          <a:lstStyle/>
          <a:p>
            <a:pPr lvl="0" algn="ctr"/>
            <a:r>
              <a:rPr lang="es" sz="1000" dirty="0"/>
              <a:t>Identificar y cuantificar el comportamiento</a:t>
            </a:r>
          </a:p>
          <a:p>
            <a:pPr lvl="0" algn="ctr"/>
            <a:r>
              <a:rPr lang="es" sz="1000" dirty="0"/>
              <a:t>(Análisis no supervisado)</a:t>
            </a:r>
          </a:p>
        </p:txBody>
      </p:sp>
      <p:sp>
        <p:nvSpPr>
          <p:cNvPr id="72" name="Shape 168"/>
          <p:cNvSpPr txBox="1"/>
          <p:nvPr/>
        </p:nvSpPr>
        <p:spPr>
          <a:xfrm>
            <a:off x="3697194" y="922809"/>
            <a:ext cx="1536000" cy="640829"/>
          </a:xfrm>
          <a:prstGeom prst="rect">
            <a:avLst/>
          </a:prstGeom>
          <a:noFill/>
          <a:ln>
            <a:noFill/>
          </a:ln>
        </p:spPr>
        <p:txBody>
          <a:bodyPr wrap="square" lIns="91425" tIns="91425" rIns="91425" bIns="91425" anchor="t" anchorCtr="0">
            <a:noAutofit/>
          </a:bodyPr>
          <a:lstStyle/>
          <a:p>
            <a:pPr lvl="0" algn="ctr" rtl="0">
              <a:spcBef>
                <a:spcPts val="0"/>
              </a:spcBef>
              <a:buNone/>
            </a:pPr>
            <a:r>
              <a:rPr lang="es" sz="1000" dirty="0"/>
              <a:t>Selección de </a:t>
            </a:r>
            <a:r>
              <a:rPr lang="es" sz="1000" dirty="0" smtClean="0"/>
              <a:t>muestras Selección de plataforma analítica</a:t>
            </a:r>
          </a:p>
        </p:txBody>
      </p:sp>
      <p:sp>
        <p:nvSpPr>
          <p:cNvPr id="6" name="5 Rectángulo"/>
          <p:cNvSpPr/>
          <p:nvPr/>
        </p:nvSpPr>
        <p:spPr>
          <a:xfrm>
            <a:off x="3789384" y="2998948"/>
            <a:ext cx="1473480" cy="261610"/>
          </a:xfrm>
          <a:prstGeom prst="rect">
            <a:avLst/>
          </a:prstGeom>
        </p:spPr>
        <p:txBody>
          <a:bodyPr wrap="none">
            <a:spAutoFit/>
          </a:bodyPr>
          <a:lstStyle/>
          <a:p>
            <a:r>
              <a:rPr lang="es" sz="1050" dirty="0"/>
              <a:t>Análisis supervisado</a:t>
            </a:r>
            <a:endParaRPr lang="es-ES" sz="1050" dirty="0"/>
          </a:p>
        </p:txBody>
      </p:sp>
      <p:sp>
        <p:nvSpPr>
          <p:cNvPr id="73" name="Shape 154"/>
          <p:cNvSpPr txBox="1"/>
          <p:nvPr/>
        </p:nvSpPr>
        <p:spPr>
          <a:xfrm>
            <a:off x="3572212" y="3651978"/>
            <a:ext cx="1785964" cy="482204"/>
          </a:xfrm>
          <a:prstGeom prst="rect">
            <a:avLst/>
          </a:prstGeom>
          <a:noFill/>
          <a:ln>
            <a:noFill/>
          </a:ln>
        </p:spPr>
        <p:txBody>
          <a:bodyPr wrap="square" lIns="91425" tIns="91425" rIns="91425" bIns="91425" anchor="t" anchorCtr="0">
            <a:noAutofit/>
          </a:bodyPr>
          <a:lstStyle/>
          <a:p>
            <a:pPr lvl="0" algn="ctr" rtl="0">
              <a:spcBef>
                <a:spcPts val="0"/>
              </a:spcBef>
              <a:buNone/>
            </a:pPr>
            <a:r>
              <a:rPr lang="es" sz="1000" dirty="0"/>
              <a:t>Estudio rutas </a:t>
            </a:r>
            <a:r>
              <a:rPr lang="es" sz="1000" dirty="0" smtClean="0"/>
              <a:t>funcionales</a:t>
            </a:r>
          </a:p>
          <a:p>
            <a:pPr lvl="0" algn="ctr" rtl="0">
              <a:spcBef>
                <a:spcPts val="0"/>
              </a:spcBef>
              <a:buNone/>
            </a:pPr>
            <a:r>
              <a:rPr lang="es" sz="1000" dirty="0" smtClean="0"/>
              <a:t>Implicaciones clínicas</a:t>
            </a:r>
            <a:endParaRPr lang="es" sz="1000" dirty="0"/>
          </a:p>
        </p:txBody>
      </p:sp>
      <p:sp>
        <p:nvSpPr>
          <p:cNvPr id="74" name="Shape 151"/>
          <p:cNvSpPr txBox="1"/>
          <p:nvPr/>
        </p:nvSpPr>
        <p:spPr>
          <a:xfrm>
            <a:off x="3724820" y="1635646"/>
            <a:ext cx="1530157" cy="420549"/>
          </a:xfrm>
          <a:prstGeom prst="rect">
            <a:avLst/>
          </a:prstGeom>
          <a:noFill/>
          <a:ln>
            <a:noFill/>
          </a:ln>
        </p:spPr>
        <p:txBody>
          <a:bodyPr wrap="square" lIns="91425" tIns="91425" rIns="91425" bIns="91425" anchor="t" anchorCtr="0">
            <a:noAutofit/>
          </a:bodyPr>
          <a:lstStyle/>
          <a:p>
            <a:pPr lvl="0" algn="ctr" rtl="0">
              <a:spcBef>
                <a:spcPts val="0"/>
              </a:spcBef>
              <a:buNone/>
            </a:pPr>
            <a:r>
              <a:rPr lang="es" sz="1000" dirty="0" smtClean="0"/>
              <a:t>Normalización</a:t>
            </a:r>
            <a:endParaRPr lang="es" sz="1000" dirty="0"/>
          </a:p>
          <a:p>
            <a:pPr lvl="0" algn="ctr" rtl="0">
              <a:spcBef>
                <a:spcPts val="0"/>
              </a:spcBef>
              <a:buNone/>
            </a:pPr>
            <a:r>
              <a:rPr lang="es" sz="1000" dirty="0" smtClean="0"/>
              <a:t>Expresión/Intensidad</a:t>
            </a:r>
            <a:endParaRPr lang="es" sz="1000" dirty="0"/>
          </a:p>
          <a:p>
            <a:pPr lvl="0" algn="ctr" rtl="0">
              <a:spcBef>
                <a:spcPts val="0"/>
              </a:spcBef>
              <a:buNone/>
            </a:pPr>
            <a:endParaRPr sz="1000" dirty="0"/>
          </a:p>
        </p:txBody>
      </p:sp>
      <p:sp>
        <p:nvSpPr>
          <p:cNvPr id="36" name="35 Rectángulo"/>
          <p:cNvSpPr/>
          <p:nvPr/>
        </p:nvSpPr>
        <p:spPr>
          <a:xfrm>
            <a:off x="421385" y="3526323"/>
            <a:ext cx="1601920" cy="1308050"/>
          </a:xfrm>
          <a:prstGeom prst="rect">
            <a:avLst/>
          </a:prstGeom>
          <a:effectLst>
            <a:outerShdw blurRad="76200" dir="18900000" sy="23000" kx="-1200000" algn="bl" rotWithShape="0">
              <a:prstClr val="black">
                <a:alpha val="20000"/>
              </a:prstClr>
            </a:outerShdw>
          </a:effectLst>
        </p:spPr>
        <p:txBody>
          <a:bodyPr wrap="square">
            <a:spAutoFit/>
          </a:bodyPr>
          <a:lstStyle/>
          <a:p>
            <a:pPr lvl="0" algn="ctr"/>
            <a:r>
              <a:rPr lang="es" sz="900" b="1" i="1" dirty="0">
                <a:solidFill>
                  <a:srgbClr val="0000E1"/>
                </a:solidFill>
              </a:rPr>
              <a:t>GO</a:t>
            </a:r>
            <a:r>
              <a:rPr lang="es" sz="900" b="1" dirty="0">
                <a:solidFill>
                  <a:srgbClr val="0000E1"/>
                </a:solidFill>
              </a:rPr>
              <a:t> </a:t>
            </a:r>
            <a:r>
              <a:rPr lang="es" sz="900" b="1" dirty="0"/>
              <a:t>BP</a:t>
            </a:r>
            <a:r>
              <a:rPr lang="es" sz="900" b="1" dirty="0" smtClean="0"/>
              <a:t>, </a:t>
            </a:r>
            <a:r>
              <a:rPr lang="es" sz="900" b="1" i="1" dirty="0"/>
              <a:t>GO</a:t>
            </a:r>
            <a:r>
              <a:rPr lang="es" sz="900" b="1" dirty="0"/>
              <a:t> CC </a:t>
            </a:r>
            <a:r>
              <a:rPr lang="es" sz="900" b="1" dirty="0" smtClean="0"/>
              <a:t>&amp; </a:t>
            </a:r>
            <a:r>
              <a:rPr lang="es" sz="900" b="1" i="1" dirty="0"/>
              <a:t>GO</a:t>
            </a:r>
            <a:r>
              <a:rPr lang="es" sz="900" b="1" dirty="0"/>
              <a:t> MF</a:t>
            </a:r>
            <a:endParaRPr lang="es" sz="900" b="1" dirty="0" smtClean="0"/>
          </a:p>
          <a:p>
            <a:pPr lvl="0" algn="ctr"/>
            <a:r>
              <a:rPr lang="es" sz="1000" b="1" i="1" dirty="0" smtClean="0">
                <a:solidFill>
                  <a:srgbClr val="F1A817"/>
                </a:solidFill>
              </a:rPr>
              <a:t>KEGG</a:t>
            </a:r>
          </a:p>
          <a:p>
            <a:pPr lvl="0" algn="ctr"/>
            <a:endParaRPr lang="es" sz="200" b="1" i="1" dirty="0" smtClean="0">
              <a:solidFill>
                <a:srgbClr val="F1A817"/>
              </a:solidFill>
            </a:endParaRPr>
          </a:p>
          <a:p>
            <a:pPr lvl="0" algn="ctr"/>
            <a:r>
              <a:rPr lang="es" sz="900" i="1" dirty="0"/>
              <a:t>P-value </a:t>
            </a:r>
            <a:r>
              <a:rPr lang="es" sz="900" i="1" dirty="0" smtClean="0"/>
              <a:t>0.05</a:t>
            </a:r>
          </a:p>
          <a:p>
            <a:pPr lvl="0" algn="ctr"/>
            <a:endParaRPr lang="es" sz="600" i="1" dirty="0" smtClean="0"/>
          </a:p>
          <a:p>
            <a:pPr lvl="0" algn="ctr"/>
            <a:endParaRPr lang="es" sz="600" i="1" dirty="0"/>
          </a:p>
          <a:p>
            <a:pPr lvl="0" algn="ctr"/>
            <a:r>
              <a:rPr lang="es" sz="900" i="1" dirty="0"/>
              <a:t>Modelo </a:t>
            </a:r>
            <a:r>
              <a:rPr lang="es" sz="900" i="1" dirty="0" smtClean="0"/>
              <a:t>de efectos </a:t>
            </a:r>
            <a:r>
              <a:rPr lang="es" sz="900" i="1" dirty="0"/>
              <a:t>aleatorios </a:t>
            </a:r>
          </a:p>
          <a:p>
            <a:pPr lvl="0" algn="ctr"/>
            <a:r>
              <a:rPr lang="es-ES" sz="900" i="1" dirty="0"/>
              <a:t> </a:t>
            </a:r>
            <a:r>
              <a:rPr lang="es-ES" sz="900" i="1" dirty="0" err="1"/>
              <a:t>DerSimonian-Laird</a:t>
            </a:r>
            <a:endParaRPr lang="es" sz="900" i="1" dirty="0"/>
          </a:p>
          <a:p>
            <a:pPr lvl="0" algn="ctr"/>
            <a:endParaRPr lang="es" sz="1000" b="1" i="1" dirty="0" smtClean="0">
              <a:solidFill>
                <a:srgbClr val="F1A817"/>
              </a:solidFill>
            </a:endParaRPr>
          </a:p>
        </p:txBody>
      </p:sp>
      <p:sp>
        <p:nvSpPr>
          <p:cNvPr id="37" name="36 Rectángulo"/>
          <p:cNvSpPr/>
          <p:nvPr/>
        </p:nvSpPr>
        <p:spPr>
          <a:xfrm>
            <a:off x="6876256" y="3557100"/>
            <a:ext cx="1294626" cy="1277273"/>
          </a:xfrm>
          <a:prstGeom prst="rect">
            <a:avLst/>
          </a:prstGeom>
        </p:spPr>
        <p:txBody>
          <a:bodyPr wrap="square">
            <a:spAutoFit/>
          </a:bodyPr>
          <a:lstStyle/>
          <a:p>
            <a:pPr lvl="0" algn="ctr"/>
            <a:r>
              <a:rPr lang="es" sz="900" b="1" i="1" dirty="0" smtClean="0">
                <a:solidFill>
                  <a:srgbClr val="0000E1"/>
                </a:solidFill>
              </a:rPr>
              <a:t>GO</a:t>
            </a:r>
            <a:r>
              <a:rPr lang="es" sz="900" b="1" i="1" dirty="0" smtClean="0"/>
              <a:t> </a:t>
            </a:r>
            <a:r>
              <a:rPr lang="es" sz="900" b="1" dirty="0" smtClean="0"/>
              <a:t>(BP, CC &amp; MF)</a:t>
            </a:r>
          </a:p>
          <a:p>
            <a:pPr lvl="0" algn="ctr"/>
            <a:r>
              <a:rPr lang="es" sz="900" b="1" i="1" dirty="0" smtClean="0">
                <a:solidFill>
                  <a:srgbClr val="F1A817"/>
                </a:solidFill>
              </a:rPr>
              <a:t>KEGG</a:t>
            </a:r>
          </a:p>
          <a:p>
            <a:pPr lvl="0" algn="ctr"/>
            <a:endParaRPr lang="es" sz="200" b="1" i="1" dirty="0" smtClean="0">
              <a:solidFill>
                <a:srgbClr val="F1A817"/>
              </a:solidFill>
            </a:endParaRPr>
          </a:p>
          <a:p>
            <a:pPr lvl="0" algn="ctr"/>
            <a:r>
              <a:rPr lang="es" sz="900" i="1" dirty="0"/>
              <a:t>P-value 0.1</a:t>
            </a:r>
          </a:p>
          <a:p>
            <a:pPr lvl="0" algn="ctr"/>
            <a:endParaRPr lang="es" sz="600" b="1" i="1" dirty="0" smtClean="0"/>
          </a:p>
          <a:p>
            <a:pPr lvl="0" algn="ctr"/>
            <a:endParaRPr lang="es" sz="600" b="1" i="1" dirty="0"/>
          </a:p>
          <a:p>
            <a:pPr lvl="0" algn="ctr"/>
            <a:r>
              <a:rPr lang="es" sz="900" i="1" dirty="0"/>
              <a:t>Modelo </a:t>
            </a:r>
            <a:r>
              <a:rPr lang="es" sz="900" i="1" dirty="0" smtClean="0"/>
              <a:t>de efectos </a:t>
            </a:r>
            <a:r>
              <a:rPr lang="es" sz="900" i="1" dirty="0"/>
              <a:t>aleatorios </a:t>
            </a:r>
          </a:p>
          <a:p>
            <a:pPr lvl="0" algn="ctr"/>
            <a:r>
              <a:rPr lang="es-ES" sz="900" i="1" dirty="0"/>
              <a:t> </a:t>
            </a:r>
            <a:r>
              <a:rPr lang="es-ES" sz="900" i="1" dirty="0" err="1"/>
              <a:t>DerSimonian-Laird</a:t>
            </a:r>
            <a:endParaRPr lang="es" sz="900" i="1" dirty="0"/>
          </a:p>
          <a:p>
            <a:pPr lvl="0" algn="ctr"/>
            <a:endParaRPr lang="es" sz="900" i="1" dirty="0" smtClean="0"/>
          </a:p>
        </p:txBody>
      </p:sp>
      <p:grpSp>
        <p:nvGrpSpPr>
          <p:cNvPr id="40" name="39 Grupo"/>
          <p:cNvGrpSpPr/>
          <p:nvPr/>
        </p:nvGrpSpPr>
        <p:grpSpPr>
          <a:xfrm>
            <a:off x="7295101" y="972425"/>
            <a:ext cx="1933052" cy="663221"/>
            <a:chOff x="7295101" y="972425"/>
            <a:chExt cx="1933052" cy="663221"/>
          </a:xfrm>
        </p:grpSpPr>
        <p:grpSp>
          <p:nvGrpSpPr>
            <p:cNvPr id="41" name="40 Grupo"/>
            <p:cNvGrpSpPr/>
            <p:nvPr/>
          </p:nvGrpSpPr>
          <p:grpSpPr>
            <a:xfrm>
              <a:off x="7295101" y="972425"/>
              <a:ext cx="1933052" cy="663221"/>
              <a:chOff x="7295101" y="972425"/>
              <a:chExt cx="1933052" cy="663221"/>
            </a:xfrm>
          </p:grpSpPr>
          <p:sp>
            <p:nvSpPr>
              <p:cNvPr id="43" name="Shape 76"/>
              <p:cNvSpPr txBox="1"/>
              <p:nvPr/>
            </p:nvSpPr>
            <p:spPr>
              <a:xfrm>
                <a:off x="7822653" y="1030838"/>
                <a:ext cx="1405500" cy="53280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a:solidFill>
                      <a:srgbClr val="B45F06"/>
                    </a:solidFill>
                  </a:rPr>
                  <a:t>MM</a:t>
                </a:r>
              </a:p>
            </p:txBody>
          </p:sp>
          <p:sp>
            <p:nvSpPr>
              <p:cNvPr id="44" name="Shape 77"/>
              <p:cNvSpPr txBox="1"/>
              <p:nvPr/>
            </p:nvSpPr>
            <p:spPr>
              <a:xfrm>
                <a:off x="7410580" y="1275606"/>
                <a:ext cx="498492" cy="33045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B45F06"/>
                    </a:solidFill>
                  </a:rPr>
                  <a:t>LLC</a:t>
                </a:r>
                <a:endParaRPr lang="es" sz="1200" b="1" dirty="0">
                  <a:solidFill>
                    <a:srgbClr val="B45F06"/>
                  </a:solidFill>
                </a:endParaRPr>
              </a:p>
            </p:txBody>
          </p:sp>
          <p:sp>
            <p:nvSpPr>
              <p:cNvPr id="45" name="Shape 78"/>
              <p:cNvSpPr txBox="1"/>
              <p:nvPr/>
            </p:nvSpPr>
            <p:spPr>
              <a:xfrm>
                <a:off x="7499715" y="987574"/>
                <a:ext cx="409357" cy="355223"/>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B45F06"/>
                    </a:solidFill>
                  </a:rPr>
                  <a:t>CP</a:t>
                </a:r>
                <a:endParaRPr lang="es" sz="1200" b="1" dirty="0">
                  <a:solidFill>
                    <a:srgbClr val="B45F06"/>
                  </a:solidFill>
                </a:endParaRPr>
              </a:p>
            </p:txBody>
          </p:sp>
          <p:sp>
            <p:nvSpPr>
              <p:cNvPr id="46" name="45 Elipse"/>
              <p:cNvSpPr/>
              <p:nvPr/>
            </p:nvSpPr>
            <p:spPr>
              <a:xfrm>
                <a:off x="7295101" y="972425"/>
                <a:ext cx="1227943" cy="6632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2" name="Shape 75"/>
            <p:cNvSpPr txBox="1"/>
            <p:nvPr/>
          </p:nvSpPr>
          <p:spPr>
            <a:xfrm>
              <a:off x="7846386" y="1275606"/>
              <a:ext cx="871712" cy="33045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a:solidFill>
                    <a:srgbClr val="B45F06"/>
                  </a:solidFill>
                </a:rPr>
                <a:t>NPM</a:t>
              </a:r>
            </a:p>
          </p:txBody>
        </p:sp>
      </p:grpSp>
      <p:grpSp>
        <p:nvGrpSpPr>
          <p:cNvPr id="47" name="46 Grupo"/>
          <p:cNvGrpSpPr/>
          <p:nvPr/>
        </p:nvGrpSpPr>
        <p:grpSpPr>
          <a:xfrm>
            <a:off x="408061" y="1059582"/>
            <a:ext cx="1499643" cy="782332"/>
            <a:chOff x="408061" y="1059582"/>
            <a:chExt cx="1499643" cy="782332"/>
          </a:xfrm>
        </p:grpSpPr>
        <p:grpSp>
          <p:nvGrpSpPr>
            <p:cNvPr id="48" name="47 Grupo"/>
            <p:cNvGrpSpPr/>
            <p:nvPr/>
          </p:nvGrpSpPr>
          <p:grpSpPr>
            <a:xfrm>
              <a:off x="408061" y="1059582"/>
              <a:ext cx="1498518" cy="694875"/>
              <a:chOff x="408061" y="1059582"/>
              <a:chExt cx="1498518" cy="694875"/>
            </a:xfrm>
          </p:grpSpPr>
          <p:grpSp>
            <p:nvGrpSpPr>
              <p:cNvPr id="61" name="60 Grupo"/>
              <p:cNvGrpSpPr/>
              <p:nvPr/>
            </p:nvGrpSpPr>
            <p:grpSpPr>
              <a:xfrm>
                <a:off x="408061" y="1059582"/>
                <a:ext cx="1310713" cy="694875"/>
                <a:chOff x="408061" y="1059582"/>
                <a:chExt cx="1310713" cy="694875"/>
              </a:xfrm>
            </p:grpSpPr>
            <p:sp>
              <p:nvSpPr>
                <p:cNvPr id="70" name="69 Elipse"/>
                <p:cNvSpPr/>
                <p:nvPr/>
              </p:nvSpPr>
              <p:spPr>
                <a:xfrm>
                  <a:off x="408061" y="1059582"/>
                  <a:ext cx="1310713" cy="6948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Shape 58"/>
                <p:cNvSpPr txBox="1"/>
                <p:nvPr/>
              </p:nvSpPr>
              <p:spPr>
                <a:xfrm>
                  <a:off x="690157" y="1059582"/>
                  <a:ext cx="871712" cy="33045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a:solidFill>
                        <a:srgbClr val="38761D"/>
                      </a:solidFill>
                    </a:rPr>
                    <a:t>NPM</a:t>
                  </a:r>
                </a:p>
              </p:txBody>
            </p:sp>
            <p:sp>
              <p:nvSpPr>
                <p:cNvPr id="76" name="Shape 60"/>
                <p:cNvSpPr txBox="1"/>
                <p:nvPr/>
              </p:nvSpPr>
              <p:spPr>
                <a:xfrm>
                  <a:off x="511755" y="1275606"/>
                  <a:ext cx="871712" cy="33045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B6D7A8"/>
                      </a:solidFill>
                    </a:rPr>
                    <a:t>LLC</a:t>
                  </a:r>
                  <a:endParaRPr lang="es" sz="1200" b="1" dirty="0">
                    <a:solidFill>
                      <a:srgbClr val="B6D7A8"/>
                    </a:solidFill>
                  </a:endParaRPr>
                </a:p>
              </p:txBody>
            </p:sp>
          </p:grpSp>
          <p:sp>
            <p:nvSpPr>
              <p:cNvPr id="68" name="Shape 59"/>
              <p:cNvSpPr txBox="1"/>
              <p:nvPr/>
            </p:nvSpPr>
            <p:spPr>
              <a:xfrm>
                <a:off x="1034867" y="1241794"/>
                <a:ext cx="871712" cy="33045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a:solidFill>
                      <a:srgbClr val="38761D"/>
                    </a:solidFill>
                  </a:rPr>
                  <a:t>MM</a:t>
                </a:r>
              </a:p>
            </p:txBody>
          </p:sp>
        </p:grpSp>
        <p:sp>
          <p:nvSpPr>
            <p:cNvPr id="54" name="Shape 61"/>
            <p:cNvSpPr txBox="1"/>
            <p:nvPr/>
          </p:nvSpPr>
          <p:spPr>
            <a:xfrm>
              <a:off x="947611" y="1477972"/>
              <a:ext cx="960093" cy="363942"/>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38761D"/>
                  </a:solidFill>
                </a:rPr>
                <a:t>CP</a:t>
              </a:r>
              <a:endParaRPr lang="es" sz="1200" b="1" dirty="0">
                <a:solidFill>
                  <a:srgbClr val="38761D"/>
                </a:solidFill>
              </a:endParaRPr>
            </a:p>
          </p:txBody>
        </p:sp>
      </p:grpSp>
      <p:sp>
        <p:nvSpPr>
          <p:cNvPr id="7" name="6 Marcador de número de diapositiva"/>
          <p:cNvSpPr>
            <a:spLocks noGrp="1"/>
          </p:cNvSpPr>
          <p:nvPr>
            <p:ph type="sldNum" idx="12"/>
          </p:nvPr>
        </p:nvSpPr>
        <p:spPr/>
        <p:txBody>
          <a:bodyPr/>
          <a:lstStyle/>
          <a:p>
            <a:pPr lvl="0">
              <a:spcBef>
                <a:spcPts val="0"/>
              </a:spcBef>
              <a:buNone/>
            </a:pPr>
            <a:fld id="{00000000-1234-1234-1234-123412341234}" type="slidenum">
              <a:rPr lang="es" smtClean="0"/>
              <a:t>15</a:t>
            </a:fld>
            <a:endParaRPr lang="es"/>
          </a:p>
        </p:txBody>
      </p:sp>
    </p:spTree>
    <p:extLst>
      <p:ext uri="{BB962C8B-B14F-4D97-AF65-F5344CB8AC3E}">
        <p14:creationId xmlns:p14="http://schemas.microsoft.com/office/powerpoint/2010/main" val="637814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3"/>
          <p:cNvSpPr txBox="1">
            <a:spLocks noGrp="1"/>
          </p:cNvSpPr>
          <p:nvPr>
            <p:ph type="body" idx="1"/>
          </p:nvPr>
        </p:nvSpPr>
        <p:spPr>
          <a:xfrm>
            <a:off x="311700" y="1563638"/>
            <a:ext cx="8520600" cy="915219"/>
          </a:xfrm>
          <a:prstGeom prst="rect">
            <a:avLst/>
          </a:prstGeom>
        </p:spPr>
        <p:txBody>
          <a:bodyPr wrap="square" lIns="91425" tIns="91425" rIns="91425" bIns="91425" anchor="t" anchorCtr="0">
            <a:noAutofit/>
          </a:bodyPr>
          <a:lstStyle/>
          <a:p>
            <a:pPr algn="ctr">
              <a:buNone/>
            </a:pPr>
            <a:r>
              <a:rPr lang="es-ES" sz="3600" b="1" dirty="0" smtClean="0">
                <a:solidFill>
                  <a:srgbClr val="C00000"/>
                </a:solidFill>
              </a:rPr>
              <a:t>IV. Resultados y discusión</a:t>
            </a:r>
            <a:endParaRPr lang="es" sz="3600" dirty="0">
              <a:solidFill>
                <a:srgbClr val="980000"/>
              </a:solidFill>
            </a:endParaRPr>
          </a:p>
        </p:txBody>
      </p:sp>
    </p:spTree>
    <p:extLst>
      <p:ext uri="{BB962C8B-B14F-4D97-AF65-F5344CB8AC3E}">
        <p14:creationId xmlns:p14="http://schemas.microsoft.com/office/powerpoint/2010/main" val="3981305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51"/>
          <p:cNvSpPr txBox="1"/>
          <p:nvPr/>
        </p:nvSpPr>
        <p:spPr>
          <a:xfrm>
            <a:off x="3019298" y="2086371"/>
            <a:ext cx="2808312" cy="682726"/>
          </a:xfrm>
          <a:prstGeom prst="rect">
            <a:avLst/>
          </a:prstGeom>
          <a:noFill/>
          <a:ln>
            <a:noFill/>
          </a:ln>
        </p:spPr>
        <p:txBody>
          <a:bodyPr wrap="square" lIns="91425" tIns="91425" rIns="91425" bIns="91425" anchor="t" anchorCtr="0">
            <a:noAutofit/>
          </a:bodyPr>
          <a:lstStyle/>
          <a:p>
            <a:pPr lvl="0" algn="ctr" rtl="0">
              <a:spcBef>
                <a:spcPts val="0"/>
              </a:spcBef>
              <a:buNone/>
            </a:pPr>
            <a:endParaRPr lang="es" sz="1000" dirty="0"/>
          </a:p>
          <a:p>
            <a:pPr lvl="0" rtl="0">
              <a:spcBef>
                <a:spcPts val="0"/>
              </a:spcBef>
            </a:pPr>
            <a:r>
              <a:rPr lang="es" sz="1000" dirty="0" smtClean="0"/>
              <a:t>Estudios realizados en humanos</a:t>
            </a:r>
          </a:p>
          <a:p>
            <a:pPr lvl="0" rtl="0">
              <a:spcBef>
                <a:spcPts val="0"/>
              </a:spcBef>
            </a:pPr>
            <a:r>
              <a:rPr lang="es" sz="1000" dirty="0" smtClean="0"/>
              <a:t>Individuos de ascendencia europea</a:t>
            </a:r>
          </a:p>
          <a:p>
            <a:pPr lvl="0" rtl="0">
              <a:spcBef>
                <a:spcPts val="0"/>
              </a:spcBef>
            </a:pPr>
            <a:r>
              <a:rPr lang="es" sz="1000" dirty="0" smtClean="0"/>
              <a:t>Diseño </a:t>
            </a:r>
            <a:r>
              <a:rPr lang="es" sz="1000" i="1" dirty="0" smtClean="0"/>
              <a:t>Caso </a:t>
            </a:r>
            <a:r>
              <a:rPr lang="es" sz="1000" dirty="0" smtClean="0"/>
              <a:t>vs. </a:t>
            </a:r>
            <a:r>
              <a:rPr lang="es" sz="1000" i="1" dirty="0" smtClean="0"/>
              <a:t>Control</a:t>
            </a:r>
          </a:p>
          <a:p>
            <a:pPr lvl="0" rtl="0">
              <a:spcBef>
                <a:spcPts val="0"/>
              </a:spcBef>
            </a:pPr>
            <a:r>
              <a:rPr lang="es" sz="1000" dirty="0" smtClean="0"/>
              <a:t>Preferiblemente misma técnica analítica</a:t>
            </a:r>
          </a:p>
          <a:p>
            <a:pPr lvl="0" rtl="0">
              <a:spcBef>
                <a:spcPts val="0"/>
              </a:spcBef>
            </a:pPr>
            <a:r>
              <a:rPr lang="es" sz="1000" dirty="0" smtClean="0"/>
              <a:t>Variables clínicas comunes en ambas ómicas</a:t>
            </a:r>
            <a:endParaRPr lang="es" sz="1000" dirty="0"/>
          </a:p>
        </p:txBody>
      </p:sp>
      <p:graphicFrame>
        <p:nvGraphicFramePr>
          <p:cNvPr id="16" name="15 Tabla"/>
          <p:cNvGraphicFramePr>
            <a:graphicFrameLocks noGrp="1"/>
          </p:cNvGraphicFramePr>
          <p:nvPr>
            <p:extLst>
              <p:ext uri="{D42A27DB-BD31-4B8C-83A1-F6EECF244321}">
                <p14:modId xmlns:p14="http://schemas.microsoft.com/office/powerpoint/2010/main" val="3465744803"/>
              </p:ext>
            </p:extLst>
          </p:nvPr>
        </p:nvGraphicFramePr>
        <p:xfrm>
          <a:off x="546657" y="1371678"/>
          <a:ext cx="2232247" cy="929622"/>
        </p:xfrm>
        <a:graphic>
          <a:graphicData uri="http://schemas.openxmlformats.org/drawingml/2006/table">
            <a:tbl>
              <a:tblPr/>
              <a:tblGrid>
                <a:gridCol w="936103"/>
                <a:gridCol w="216024"/>
                <a:gridCol w="1080120"/>
              </a:tblGrid>
              <a:tr h="113560">
                <a:tc>
                  <a:txBody>
                    <a:bodyPr/>
                    <a:lstStyle/>
                    <a:p>
                      <a:pPr algn="ctr">
                        <a:lnSpc>
                          <a:spcPct val="115000"/>
                        </a:lnSpc>
                        <a:spcAft>
                          <a:spcPts val="0"/>
                        </a:spcAft>
                      </a:pPr>
                      <a:r>
                        <a:rPr lang="en-US" sz="600" b="1" i="1" dirty="0" err="1">
                          <a:solidFill>
                            <a:srgbClr val="434343"/>
                          </a:solidFill>
                          <a:effectLst/>
                          <a:latin typeface="Arial"/>
                          <a:ea typeface="Times New Roman"/>
                        </a:rPr>
                        <a:t>Grupos</a:t>
                      </a:r>
                      <a:endParaRPr lang="es-ES" sz="600" dirty="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a:solidFill>
                            <a:srgbClr val="434343"/>
                          </a:solidFill>
                          <a:effectLst/>
                          <a:latin typeface="Arial"/>
                          <a:ea typeface="Times New Roman"/>
                        </a:rPr>
                        <a:t>n</a:t>
                      </a:r>
                      <a:endParaRPr lang="es-ES" sz="60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dirty="0" err="1">
                          <a:solidFill>
                            <a:srgbClr val="434343"/>
                          </a:solidFill>
                          <a:effectLst/>
                          <a:latin typeface="Arial"/>
                          <a:ea typeface="Times New Roman"/>
                        </a:rPr>
                        <a:t>Descripción</a:t>
                      </a:r>
                      <a:endParaRPr lang="es-ES" sz="600" dirty="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113560">
                <a:tc>
                  <a:txBody>
                    <a:bodyPr/>
                    <a:lstStyle/>
                    <a:p>
                      <a:pPr algn="ctr">
                        <a:lnSpc>
                          <a:spcPct val="115000"/>
                        </a:lnSpc>
                        <a:spcAft>
                          <a:spcPts val="0"/>
                        </a:spcAft>
                      </a:pPr>
                      <a:r>
                        <a:rPr lang="en-US" sz="600">
                          <a:solidFill>
                            <a:srgbClr val="980000"/>
                          </a:solidFill>
                          <a:effectLst/>
                          <a:latin typeface="Arial"/>
                          <a:ea typeface="Times New Roman"/>
                        </a:rPr>
                        <a:t>Controles (C)</a:t>
                      </a:r>
                      <a:endParaRPr lang="es-ES" sz="60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21</a:t>
                      </a:r>
                      <a:endParaRPr lang="es-ES" sz="60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a:solidFill>
                            <a:srgbClr val="000000"/>
                          </a:solidFill>
                          <a:effectLst/>
                          <a:latin typeface="Arial"/>
                          <a:ea typeface="Times New Roman"/>
                        </a:rPr>
                        <a:t>Individuos sanos</a:t>
                      </a:r>
                      <a:endParaRPr lang="es-ES" sz="60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13560">
                <a:tc>
                  <a:txBody>
                    <a:bodyPr/>
                    <a:lstStyle/>
                    <a:p>
                      <a:pPr algn="ctr">
                        <a:lnSpc>
                          <a:spcPct val="115000"/>
                        </a:lnSpc>
                        <a:spcAft>
                          <a:spcPts val="0"/>
                        </a:spcAft>
                      </a:pPr>
                      <a:r>
                        <a:rPr lang="en-US" sz="600" dirty="0" err="1">
                          <a:solidFill>
                            <a:srgbClr val="980000"/>
                          </a:solidFill>
                          <a:effectLst/>
                          <a:latin typeface="Arial"/>
                          <a:ea typeface="Times New Roman"/>
                        </a:rPr>
                        <a:t>Policitemia</a:t>
                      </a:r>
                      <a:r>
                        <a:rPr lang="en-US" sz="600" dirty="0">
                          <a:solidFill>
                            <a:srgbClr val="980000"/>
                          </a:solidFill>
                          <a:effectLst/>
                          <a:latin typeface="Arial"/>
                          <a:ea typeface="Times New Roman"/>
                        </a:rPr>
                        <a:t> </a:t>
                      </a:r>
                      <a:r>
                        <a:rPr lang="en-US" sz="600" dirty="0" err="1">
                          <a:solidFill>
                            <a:srgbClr val="980000"/>
                          </a:solidFill>
                          <a:effectLst/>
                          <a:latin typeface="Arial"/>
                          <a:ea typeface="Times New Roman"/>
                        </a:rPr>
                        <a:t>vera</a:t>
                      </a:r>
                      <a:r>
                        <a:rPr lang="en-US" sz="600" dirty="0">
                          <a:solidFill>
                            <a:srgbClr val="980000"/>
                          </a:solidFill>
                          <a:effectLst/>
                          <a:latin typeface="Arial"/>
                          <a:ea typeface="Times New Roman"/>
                        </a:rPr>
                        <a:t> (PV)</a:t>
                      </a:r>
                      <a:endParaRPr lang="es-ES" sz="600" dirty="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a:solidFill>
                            <a:srgbClr val="980000"/>
                          </a:solidFill>
                          <a:effectLst/>
                          <a:latin typeface="Arial"/>
                          <a:ea typeface="Times New Roman"/>
                        </a:rPr>
                        <a:t>22</a:t>
                      </a:r>
                      <a:endParaRPr lang="es-ES" sz="600" dirty="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Pacientes</a:t>
                      </a:r>
                      <a:r>
                        <a:rPr lang="en-US" sz="600" dirty="0">
                          <a:solidFill>
                            <a:srgbClr val="000000"/>
                          </a:solidFill>
                          <a:effectLst/>
                          <a:latin typeface="Arial"/>
                          <a:ea typeface="Times New Roman"/>
                        </a:rPr>
                        <a:t> con </a:t>
                      </a:r>
                      <a:r>
                        <a:rPr lang="en-US" sz="600" dirty="0" err="1" smtClean="0">
                          <a:solidFill>
                            <a:srgbClr val="000000"/>
                          </a:solidFill>
                          <a:effectLst/>
                          <a:latin typeface="Arial"/>
                          <a:ea typeface="Times New Roman"/>
                        </a:rPr>
                        <a:t>cáncer</a:t>
                      </a:r>
                      <a:endParaRPr lang="en-US" sz="600" dirty="0" smtClean="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13560">
                <a:tc>
                  <a:txBody>
                    <a:bodyPr/>
                    <a:lstStyle/>
                    <a:p>
                      <a:pPr algn="ctr">
                        <a:lnSpc>
                          <a:spcPct val="115000"/>
                        </a:lnSpc>
                        <a:spcAft>
                          <a:spcPts val="0"/>
                        </a:spcAft>
                      </a:pPr>
                      <a:r>
                        <a:rPr lang="en-US" sz="600" dirty="0" err="1">
                          <a:solidFill>
                            <a:srgbClr val="980000"/>
                          </a:solidFill>
                          <a:effectLst/>
                          <a:latin typeface="Arial"/>
                          <a:ea typeface="Times New Roman"/>
                        </a:rPr>
                        <a:t>Trombocitemia</a:t>
                      </a:r>
                      <a:r>
                        <a:rPr lang="en-US" sz="600" dirty="0">
                          <a:solidFill>
                            <a:srgbClr val="980000"/>
                          </a:solidFill>
                          <a:effectLst/>
                          <a:latin typeface="Arial"/>
                          <a:ea typeface="Times New Roman"/>
                        </a:rPr>
                        <a:t> </a:t>
                      </a:r>
                      <a:r>
                        <a:rPr lang="en-US" sz="600" dirty="0" err="1">
                          <a:solidFill>
                            <a:srgbClr val="980000"/>
                          </a:solidFill>
                          <a:effectLst/>
                          <a:latin typeface="Arial"/>
                          <a:ea typeface="Times New Roman"/>
                        </a:rPr>
                        <a:t>esencial</a:t>
                      </a:r>
                      <a:r>
                        <a:rPr lang="en-US" sz="600" dirty="0">
                          <a:solidFill>
                            <a:srgbClr val="980000"/>
                          </a:solidFill>
                          <a:effectLst/>
                          <a:latin typeface="Arial"/>
                          <a:ea typeface="Times New Roman"/>
                        </a:rPr>
                        <a:t> (TE)</a:t>
                      </a:r>
                      <a:endParaRPr lang="es-ES" sz="600" dirty="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a:solidFill>
                            <a:srgbClr val="980000"/>
                          </a:solidFill>
                          <a:effectLst/>
                          <a:latin typeface="Arial"/>
                          <a:ea typeface="Times New Roman"/>
                        </a:rPr>
                        <a:t>46</a:t>
                      </a:r>
                      <a:endParaRPr lang="es-ES" sz="600" dirty="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Pacientes</a:t>
                      </a:r>
                      <a:r>
                        <a:rPr lang="en-US" sz="600" dirty="0">
                          <a:solidFill>
                            <a:srgbClr val="000000"/>
                          </a:solidFill>
                          <a:effectLst/>
                          <a:latin typeface="Arial"/>
                          <a:ea typeface="Times New Roman"/>
                        </a:rPr>
                        <a:t> con </a:t>
                      </a:r>
                      <a:r>
                        <a:rPr lang="en-US" sz="600" dirty="0" err="1" smtClean="0">
                          <a:solidFill>
                            <a:srgbClr val="000000"/>
                          </a:solidFill>
                          <a:effectLst/>
                          <a:latin typeface="Arial"/>
                          <a:ea typeface="Times New Roman"/>
                        </a:rPr>
                        <a:t>cáncer</a:t>
                      </a:r>
                      <a:endParaRPr lang="en-US" sz="600" dirty="0" smtClean="0">
                        <a:solidFill>
                          <a:srgbClr val="000000"/>
                        </a:solidFill>
                        <a:effectLst/>
                        <a:latin typeface="Arial"/>
                        <a:ea typeface="Times New Roman"/>
                      </a:endParaRPr>
                    </a:p>
                    <a:p>
                      <a:pPr algn="ctr">
                        <a:lnSpc>
                          <a:spcPct val="115000"/>
                        </a:lnSpc>
                        <a:spcAft>
                          <a:spcPts val="0"/>
                        </a:spcAft>
                      </a:pPr>
                      <a:endParaRPr lang="es-ES" sz="600" dirty="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13560">
                <a:tc>
                  <a:txBody>
                    <a:bodyPr/>
                    <a:lstStyle/>
                    <a:p>
                      <a:pPr algn="ctr">
                        <a:lnSpc>
                          <a:spcPct val="115000"/>
                        </a:lnSpc>
                        <a:spcAft>
                          <a:spcPts val="0"/>
                        </a:spcAft>
                      </a:pPr>
                      <a:r>
                        <a:rPr lang="en-US" sz="600" dirty="0" err="1">
                          <a:solidFill>
                            <a:srgbClr val="980000"/>
                          </a:solidFill>
                          <a:effectLst/>
                          <a:latin typeface="Arial"/>
                          <a:ea typeface="Times New Roman"/>
                        </a:rPr>
                        <a:t>Trombocitemia</a:t>
                      </a:r>
                      <a:r>
                        <a:rPr lang="en-US" sz="600" dirty="0">
                          <a:solidFill>
                            <a:srgbClr val="980000"/>
                          </a:solidFill>
                          <a:effectLst/>
                          <a:latin typeface="Arial"/>
                          <a:ea typeface="Times New Roman"/>
                        </a:rPr>
                        <a:t> </a:t>
                      </a:r>
                      <a:r>
                        <a:rPr lang="en-US" sz="600" dirty="0" err="1">
                          <a:solidFill>
                            <a:srgbClr val="980000"/>
                          </a:solidFill>
                          <a:effectLst/>
                          <a:latin typeface="Arial"/>
                          <a:ea typeface="Times New Roman"/>
                        </a:rPr>
                        <a:t>secundaria</a:t>
                      </a:r>
                      <a:r>
                        <a:rPr lang="en-US" sz="600" dirty="0">
                          <a:solidFill>
                            <a:srgbClr val="980000"/>
                          </a:solidFill>
                          <a:effectLst/>
                          <a:latin typeface="Arial"/>
                          <a:ea typeface="Times New Roman"/>
                        </a:rPr>
                        <a:t> (TS)</a:t>
                      </a:r>
                      <a:endParaRPr lang="es-ES" sz="600" dirty="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12</a:t>
                      </a:r>
                      <a:endParaRPr lang="es-ES" sz="60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000000"/>
                          </a:solidFill>
                          <a:effectLst/>
                          <a:latin typeface="Arial"/>
                          <a:ea typeface="Times New Roman"/>
                        </a:rPr>
                        <a:t>Pacientes con enfermedad hematológica</a:t>
                      </a:r>
                      <a:endParaRPr lang="es-ES" sz="60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560">
                <a:tc>
                  <a:txBody>
                    <a:bodyPr/>
                    <a:lstStyle/>
                    <a:p>
                      <a:pPr algn="ctr">
                        <a:lnSpc>
                          <a:spcPct val="115000"/>
                        </a:lnSpc>
                        <a:spcAft>
                          <a:spcPts val="0"/>
                        </a:spcAft>
                      </a:pPr>
                      <a:r>
                        <a:rPr lang="en-US" sz="600">
                          <a:solidFill>
                            <a:srgbClr val="000000"/>
                          </a:solidFill>
                          <a:effectLst/>
                          <a:latin typeface="Arial"/>
                          <a:ea typeface="Times New Roman"/>
                        </a:rPr>
                        <a:t>total</a:t>
                      </a:r>
                      <a:endParaRPr lang="es-ES" sz="60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000000"/>
                          </a:solidFill>
                          <a:effectLst/>
                          <a:latin typeface="Arial"/>
                          <a:ea typeface="Times New Roman"/>
                        </a:rPr>
                        <a:t>101</a:t>
                      </a:r>
                      <a:endParaRPr lang="es-ES" sz="60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600" dirty="0">
                          <a:solidFill>
                            <a:srgbClr val="000000"/>
                          </a:solidFill>
                          <a:effectLst/>
                          <a:latin typeface="Arial"/>
                          <a:ea typeface="Times New Roman"/>
                        </a:rPr>
                        <a:t> </a:t>
                      </a:r>
                      <a:endParaRPr lang="es-ES" sz="600" dirty="0">
                        <a:solidFill>
                          <a:srgbClr val="000000"/>
                        </a:solidFill>
                        <a:effectLst/>
                        <a:latin typeface="Arial"/>
                        <a:ea typeface="Times New Roman"/>
                      </a:endParaRPr>
                    </a:p>
                  </a:txBody>
                  <a:tcPr marL="11841" marR="11841" marT="11841" marB="1184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3" name="22 Tabla"/>
          <p:cNvGraphicFramePr>
            <a:graphicFrameLocks noGrp="1"/>
          </p:cNvGraphicFramePr>
          <p:nvPr>
            <p:extLst>
              <p:ext uri="{D42A27DB-BD31-4B8C-83A1-F6EECF244321}">
                <p14:modId xmlns:p14="http://schemas.microsoft.com/office/powerpoint/2010/main" val="706916212"/>
              </p:ext>
            </p:extLst>
          </p:nvPr>
        </p:nvGraphicFramePr>
        <p:xfrm>
          <a:off x="535744" y="3523970"/>
          <a:ext cx="2238731" cy="1029119"/>
        </p:xfrm>
        <a:graphic>
          <a:graphicData uri="http://schemas.openxmlformats.org/drawingml/2006/table">
            <a:tbl>
              <a:tblPr/>
              <a:tblGrid>
                <a:gridCol w="942588"/>
                <a:gridCol w="216024"/>
                <a:gridCol w="1080119"/>
              </a:tblGrid>
              <a:tr h="155392">
                <a:tc>
                  <a:txBody>
                    <a:bodyPr/>
                    <a:lstStyle/>
                    <a:p>
                      <a:pPr algn="ctr">
                        <a:lnSpc>
                          <a:spcPct val="115000"/>
                        </a:lnSpc>
                        <a:spcAft>
                          <a:spcPts val="0"/>
                        </a:spcAft>
                      </a:pPr>
                      <a:r>
                        <a:rPr lang="en-US" sz="600" b="1" i="1" dirty="0" err="1">
                          <a:solidFill>
                            <a:srgbClr val="434343"/>
                          </a:solidFill>
                          <a:effectLst/>
                          <a:latin typeface="Arial"/>
                          <a:ea typeface="Times New Roman"/>
                        </a:rPr>
                        <a:t>Grupos</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dirty="0">
                          <a:solidFill>
                            <a:srgbClr val="434343"/>
                          </a:solidFill>
                          <a:effectLst/>
                          <a:latin typeface="Arial"/>
                          <a:ea typeface="Times New Roman"/>
                        </a:rPr>
                        <a:t>n</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dirty="0" err="1">
                          <a:solidFill>
                            <a:srgbClr val="434343"/>
                          </a:solidFill>
                          <a:effectLst/>
                          <a:latin typeface="Arial"/>
                          <a:ea typeface="Times New Roman"/>
                        </a:rPr>
                        <a:t>Descripción</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155392">
                <a:tc>
                  <a:txBody>
                    <a:bodyPr/>
                    <a:lstStyle/>
                    <a:p>
                      <a:pPr algn="ctr">
                        <a:lnSpc>
                          <a:spcPct val="115000"/>
                        </a:lnSpc>
                        <a:spcAft>
                          <a:spcPts val="0"/>
                        </a:spcAft>
                      </a:pPr>
                      <a:r>
                        <a:rPr lang="en-US" sz="600">
                          <a:solidFill>
                            <a:srgbClr val="980000"/>
                          </a:solidFill>
                          <a:effectLst/>
                          <a:latin typeface="Arial"/>
                          <a:ea typeface="Times New Roman"/>
                        </a:rPr>
                        <a:t>Controles (C)</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84</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Individuos</a:t>
                      </a:r>
                      <a:r>
                        <a:rPr lang="en-US" sz="600" dirty="0">
                          <a:solidFill>
                            <a:srgbClr val="000000"/>
                          </a:solidFill>
                          <a:effectLst/>
                          <a:latin typeface="Arial"/>
                          <a:ea typeface="Times New Roman"/>
                        </a:rPr>
                        <a:t> </a:t>
                      </a:r>
                      <a:r>
                        <a:rPr lang="en-US" sz="600" dirty="0" err="1">
                          <a:solidFill>
                            <a:srgbClr val="000000"/>
                          </a:solidFill>
                          <a:effectLst/>
                          <a:latin typeface="Arial"/>
                          <a:ea typeface="Times New Roman"/>
                        </a:rPr>
                        <a:t>sanos</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392">
                <a:tc>
                  <a:txBody>
                    <a:bodyPr/>
                    <a:lstStyle/>
                    <a:p>
                      <a:pPr algn="ctr">
                        <a:lnSpc>
                          <a:spcPct val="115000"/>
                        </a:lnSpc>
                        <a:spcAft>
                          <a:spcPts val="0"/>
                        </a:spcAft>
                      </a:pPr>
                      <a:r>
                        <a:rPr lang="en-US" sz="600" dirty="0" err="1">
                          <a:solidFill>
                            <a:srgbClr val="980000"/>
                          </a:solidFill>
                          <a:effectLst/>
                          <a:latin typeface="Arial"/>
                          <a:ea typeface="Times New Roman"/>
                        </a:rPr>
                        <a:t>Fase</a:t>
                      </a:r>
                      <a:r>
                        <a:rPr lang="en-US" sz="600" dirty="0">
                          <a:solidFill>
                            <a:srgbClr val="980000"/>
                          </a:solidFill>
                          <a:effectLst/>
                          <a:latin typeface="Arial"/>
                          <a:ea typeface="Times New Roman"/>
                        </a:rPr>
                        <a:t> </a:t>
                      </a:r>
                      <a:r>
                        <a:rPr lang="en-US" sz="600" dirty="0" err="1">
                          <a:solidFill>
                            <a:srgbClr val="980000"/>
                          </a:solidFill>
                          <a:effectLst/>
                          <a:latin typeface="Arial"/>
                          <a:ea typeface="Times New Roman"/>
                        </a:rPr>
                        <a:t>inicial</a:t>
                      </a:r>
                      <a:r>
                        <a:rPr lang="en-US" sz="600" dirty="0">
                          <a:solidFill>
                            <a:srgbClr val="980000"/>
                          </a:solidFill>
                          <a:effectLst/>
                          <a:latin typeface="Arial"/>
                          <a:ea typeface="Times New Roman"/>
                        </a:rPr>
                        <a:t> (FI)</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89</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Pacientes</a:t>
                      </a:r>
                      <a:r>
                        <a:rPr lang="en-US" sz="600" dirty="0">
                          <a:solidFill>
                            <a:srgbClr val="000000"/>
                          </a:solidFill>
                          <a:effectLst/>
                          <a:latin typeface="Arial"/>
                          <a:ea typeface="Times New Roman"/>
                        </a:rPr>
                        <a:t> con </a:t>
                      </a:r>
                      <a:r>
                        <a:rPr lang="en-US" sz="600" dirty="0" err="1">
                          <a:solidFill>
                            <a:srgbClr val="000000"/>
                          </a:solidFill>
                          <a:effectLst/>
                          <a:latin typeface="Arial"/>
                          <a:ea typeface="Times New Roman"/>
                        </a:rPr>
                        <a:t>cáncer</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392">
                <a:tc>
                  <a:txBody>
                    <a:bodyPr/>
                    <a:lstStyle/>
                    <a:p>
                      <a:pPr algn="ctr">
                        <a:lnSpc>
                          <a:spcPct val="115000"/>
                        </a:lnSpc>
                        <a:spcAft>
                          <a:spcPts val="0"/>
                        </a:spcAft>
                      </a:pPr>
                      <a:r>
                        <a:rPr lang="en-US" sz="600" dirty="0" err="1">
                          <a:solidFill>
                            <a:srgbClr val="980000"/>
                          </a:solidFill>
                          <a:effectLst/>
                          <a:latin typeface="Arial"/>
                          <a:ea typeface="Times New Roman"/>
                        </a:rPr>
                        <a:t>Fase</a:t>
                      </a:r>
                      <a:r>
                        <a:rPr lang="en-US" sz="600" dirty="0">
                          <a:solidFill>
                            <a:srgbClr val="980000"/>
                          </a:solidFill>
                          <a:effectLst/>
                          <a:latin typeface="Arial"/>
                          <a:ea typeface="Times New Roman"/>
                        </a:rPr>
                        <a:t> </a:t>
                      </a:r>
                      <a:r>
                        <a:rPr lang="en-US" sz="600" dirty="0" err="1">
                          <a:solidFill>
                            <a:srgbClr val="980000"/>
                          </a:solidFill>
                          <a:effectLst/>
                          <a:latin typeface="Arial"/>
                          <a:ea typeface="Times New Roman"/>
                        </a:rPr>
                        <a:t>avanzada</a:t>
                      </a:r>
                      <a:r>
                        <a:rPr lang="en-US" sz="600" dirty="0">
                          <a:solidFill>
                            <a:srgbClr val="980000"/>
                          </a:solidFill>
                          <a:effectLst/>
                          <a:latin typeface="Arial"/>
                          <a:ea typeface="Times New Roman"/>
                        </a:rPr>
                        <a:t> (AS)</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86</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000000"/>
                          </a:solidFill>
                          <a:effectLst/>
                          <a:latin typeface="Arial"/>
                          <a:ea typeface="Times New Roman"/>
                        </a:rPr>
                        <a:t>Pacientes con cáncer</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10">
                <a:tc>
                  <a:txBody>
                    <a:bodyPr/>
                    <a:lstStyle/>
                    <a:p>
                      <a:pPr algn="ctr">
                        <a:lnSpc>
                          <a:spcPct val="115000"/>
                        </a:lnSpc>
                        <a:spcAft>
                          <a:spcPts val="0"/>
                        </a:spcAft>
                      </a:pPr>
                      <a:r>
                        <a:rPr lang="en-US" sz="600" dirty="0" err="1">
                          <a:solidFill>
                            <a:srgbClr val="980000"/>
                          </a:solidFill>
                          <a:effectLst/>
                          <a:latin typeface="Arial"/>
                          <a:ea typeface="Times New Roman"/>
                        </a:rPr>
                        <a:t>Enfermedad</a:t>
                      </a:r>
                      <a:r>
                        <a:rPr lang="en-US" sz="600" dirty="0">
                          <a:solidFill>
                            <a:srgbClr val="980000"/>
                          </a:solidFill>
                          <a:effectLst/>
                          <a:latin typeface="Arial"/>
                          <a:ea typeface="Times New Roman"/>
                        </a:rPr>
                        <a:t> </a:t>
                      </a:r>
                      <a:r>
                        <a:rPr lang="en-US" sz="600" dirty="0" err="1">
                          <a:solidFill>
                            <a:srgbClr val="980000"/>
                          </a:solidFill>
                          <a:effectLst/>
                          <a:latin typeface="Arial"/>
                          <a:ea typeface="Times New Roman"/>
                        </a:rPr>
                        <a:t>benigna</a:t>
                      </a:r>
                      <a:r>
                        <a:rPr lang="en-US" sz="600" dirty="0">
                          <a:solidFill>
                            <a:srgbClr val="980000"/>
                          </a:solidFill>
                          <a:effectLst/>
                          <a:latin typeface="Arial"/>
                          <a:ea typeface="Times New Roman"/>
                        </a:rPr>
                        <a:t> (EB</a:t>
                      </a:r>
                      <a:r>
                        <a:rPr lang="en-US" sz="600" dirty="0" smtClean="0">
                          <a:solidFill>
                            <a:srgbClr val="980000"/>
                          </a:solidFill>
                          <a:effectLst/>
                          <a:latin typeface="Arial"/>
                          <a:ea typeface="Times New Roman"/>
                        </a:rPr>
                        <a:t>)</a:t>
                      </a: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dirty="0" smtClean="0">
                          <a:solidFill>
                            <a:srgbClr val="980000"/>
                          </a:solidFill>
                          <a:effectLst/>
                          <a:latin typeface="Arial"/>
                          <a:ea typeface="Times New Roman"/>
                        </a:rPr>
                        <a:t>27</a:t>
                      </a:r>
                    </a:p>
                    <a:p>
                      <a:pPr algn="ctr">
                        <a:lnSpc>
                          <a:spcPct val="115000"/>
                        </a:lnSpc>
                        <a:spcAft>
                          <a:spcPts val="0"/>
                        </a:spcAft>
                      </a:pP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dirty="0" smtClean="0">
                          <a:solidFill>
                            <a:srgbClr val="000000"/>
                          </a:solidFill>
                          <a:effectLst/>
                          <a:latin typeface="Arial"/>
                          <a:ea typeface="Times New Roman"/>
                        </a:rPr>
                        <a:t>P.</a:t>
                      </a:r>
                      <a:r>
                        <a:rPr lang="en-US" sz="600" baseline="0" dirty="0" smtClean="0">
                          <a:solidFill>
                            <a:srgbClr val="000000"/>
                          </a:solidFill>
                          <a:effectLst/>
                          <a:latin typeface="Arial"/>
                          <a:ea typeface="Times New Roman"/>
                        </a:rPr>
                        <a:t> </a:t>
                      </a:r>
                      <a:r>
                        <a:rPr lang="en-US" sz="600" dirty="0" smtClean="0">
                          <a:solidFill>
                            <a:srgbClr val="000000"/>
                          </a:solidFill>
                          <a:effectLst/>
                          <a:latin typeface="Arial"/>
                          <a:ea typeface="Times New Roman"/>
                        </a:rPr>
                        <a:t>con </a:t>
                      </a:r>
                      <a:r>
                        <a:rPr lang="en-US" sz="600" dirty="0" err="1">
                          <a:solidFill>
                            <a:srgbClr val="000000"/>
                          </a:solidFill>
                          <a:effectLst/>
                          <a:latin typeface="Arial"/>
                          <a:ea typeface="Times New Roman"/>
                        </a:rPr>
                        <a:t>enfermedades</a:t>
                      </a:r>
                      <a:r>
                        <a:rPr lang="en-US" sz="600" dirty="0">
                          <a:solidFill>
                            <a:srgbClr val="000000"/>
                          </a:solidFill>
                          <a:effectLst/>
                          <a:latin typeface="Arial"/>
                          <a:ea typeface="Times New Roman"/>
                        </a:rPr>
                        <a:t> </a:t>
                      </a:r>
                      <a:r>
                        <a:rPr lang="en-US" sz="600" dirty="0" err="1">
                          <a:solidFill>
                            <a:srgbClr val="000000"/>
                          </a:solidFill>
                          <a:effectLst/>
                          <a:latin typeface="Arial"/>
                          <a:ea typeface="Times New Roman"/>
                        </a:rPr>
                        <a:t>pulmonares</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392">
                <a:tc>
                  <a:txBody>
                    <a:bodyPr/>
                    <a:lstStyle/>
                    <a:p>
                      <a:pPr algn="ctr">
                        <a:lnSpc>
                          <a:spcPct val="115000"/>
                        </a:lnSpc>
                        <a:spcAft>
                          <a:spcPts val="0"/>
                        </a:spcAft>
                      </a:pPr>
                      <a:r>
                        <a:rPr lang="en-US" sz="600">
                          <a:solidFill>
                            <a:srgbClr val="000000"/>
                          </a:solidFill>
                          <a:effectLst/>
                          <a:latin typeface="Arial"/>
                          <a:ea typeface="Times New Roman"/>
                        </a:rPr>
                        <a:t>total</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000000"/>
                          </a:solidFill>
                          <a:effectLst/>
                          <a:latin typeface="Arial"/>
                          <a:ea typeface="Times New Roman"/>
                        </a:rPr>
                        <a:t>286</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600" dirty="0">
                          <a:solidFill>
                            <a:srgbClr val="000000"/>
                          </a:solidFill>
                          <a:effectLst/>
                          <a:latin typeface="Arial"/>
                          <a:ea typeface="Times New Roman"/>
                        </a:rPr>
                        <a:t> </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5" name="24 Tabla"/>
          <p:cNvGraphicFramePr>
            <a:graphicFrameLocks noGrp="1"/>
          </p:cNvGraphicFramePr>
          <p:nvPr>
            <p:extLst>
              <p:ext uri="{D42A27DB-BD31-4B8C-83A1-F6EECF244321}">
                <p14:modId xmlns:p14="http://schemas.microsoft.com/office/powerpoint/2010/main" val="1667971345"/>
              </p:ext>
            </p:extLst>
          </p:nvPr>
        </p:nvGraphicFramePr>
        <p:xfrm>
          <a:off x="539552" y="2471004"/>
          <a:ext cx="2232247" cy="878403"/>
        </p:xfrm>
        <a:graphic>
          <a:graphicData uri="http://schemas.openxmlformats.org/drawingml/2006/table">
            <a:tbl>
              <a:tblPr/>
              <a:tblGrid>
                <a:gridCol w="936103"/>
                <a:gridCol w="216024"/>
                <a:gridCol w="1080120"/>
              </a:tblGrid>
              <a:tr h="0">
                <a:tc>
                  <a:txBody>
                    <a:bodyPr/>
                    <a:lstStyle/>
                    <a:p>
                      <a:pPr algn="ctr">
                        <a:lnSpc>
                          <a:spcPct val="115000"/>
                        </a:lnSpc>
                        <a:spcAft>
                          <a:spcPts val="0"/>
                        </a:spcAft>
                      </a:pPr>
                      <a:r>
                        <a:rPr lang="en-US" sz="600" b="1" i="1" dirty="0" err="1">
                          <a:solidFill>
                            <a:srgbClr val="434343"/>
                          </a:solidFill>
                          <a:effectLst/>
                          <a:latin typeface="Arial"/>
                          <a:ea typeface="Times New Roman"/>
                        </a:rPr>
                        <a:t>Grupos</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dirty="0">
                          <a:solidFill>
                            <a:srgbClr val="434343"/>
                          </a:solidFill>
                          <a:effectLst/>
                          <a:latin typeface="Arial"/>
                          <a:ea typeface="Times New Roman"/>
                        </a:rPr>
                        <a:t>n</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a:solidFill>
                            <a:srgbClr val="434343"/>
                          </a:solidFill>
                          <a:effectLst/>
                          <a:latin typeface="Arial"/>
                          <a:ea typeface="Times New Roman"/>
                        </a:rPr>
                        <a:t>Descripción</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159747">
                <a:tc>
                  <a:txBody>
                    <a:bodyPr/>
                    <a:lstStyle/>
                    <a:p>
                      <a:pPr algn="ctr">
                        <a:lnSpc>
                          <a:spcPct val="115000"/>
                        </a:lnSpc>
                        <a:spcAft>
                          <a:spcPts val="0"/>
                        </a:spcAft>
                      </a:pPr>
                      <a:r>
                        <a:rPr lang="en-US" sz="600">
                          <a:solidFill>
                            <a:srgbClr val="980000"/>
                          </a:solidFill>
                          <a:effectLst/>
                          <a:latin typeface="Arial"/>
                          <a:ea typeface="Times New Roman"/>
                        </a:rPr>
                        <a:t>Controles (C)</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31</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Individuos</a:t>
                      </a:r>
                      <a:r>
                        <a:rPr lang="en-US" sz="600" dirty="0">
                          <a:solidFill>
                            <a:srgbClr val="000000"/>
                          </a:solidFill>
                          <a:effectLst/>
                          <a:latin typeface="Arial"/>
                          <a:ea typeface="Times New Roman"/>
                        </a:rPr>
                        <a:t> </a:t>
                      </a:r>
                      <a:r>
                        <a:rPr lang="en-US" sz="600" dirty="0" err="1">
                          <a:solidFill>
                            <a:srgbClr val="000000"/>
                          </a:solidFill>
                          <a:effectLst/>
                          <a:latin typeface="Arial"/>
                          <a:ea typeface="Times New Roman"/>
                        </a:rPr>
                        <a:t>sanos</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47">
                <a:tc>
                  <a:txBody>
                    <a:bodyPr/>
                    <a:lstStyle/>
                    <a:p>
                      <a:pPr algn="ctr">
                        <a:lnSpc>
                          <a:spcPct val="115000"/>
                        </a:lnSpc>
                        <a:spcAft>
                          <a:spcPts val="0"/>
                        </a:spcAft>
                      </a:pPr>
                      <a:r>
                        <a:rPr lang="en-US" sz="600" dirty="0">
                          <a:solidFill>
                            <a:srgbClr val="980000"/>
                          </a:solidFill>
                          <a:effectLst/>
                          <a:latin typeface="Arial"/>
                          <a:ea typeface="Times New Roman"/>
                        </a:rPr>
                        <a:t>Diagnosis (D)</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dirty="0">
                          <a:solidFill>
                            <a:srgbClr val="980000"/>
                          </a:solidFill>
                          <a:effectLst/>
                          <a:latin typeface="Arial"/>
                          <a:ea typeface="Times New Roman"/>
                        </a:rPr>
                        <a:t>27</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000000"/>
                          </a:solidFill>
                          <a:effectLst/>
                          <a:latin typeface="Arial"/>
                          <a:ea typeface="Times New Roman"/>
                        </a:rPr>
                        <a:t>Pacientes con cáncer</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679">
                <a:tc>
                  <a:txBody>
                    <a:bodyPr/>
                    <a:lstStyle/>
                    <a:p>
                      <a:pPr algn="ctr">
                        <a:lnSpc>
                          <a:spcPct val="115000"/>
                        </a:lnSpc>
                        <a:spcAft>
                          <a:spcPts val="0"/>
                        </a:spcAft>
                      </a:pPr>
                      <a:r>
                        <a:rPr lang="en-US" sz="600" dirty="0" err="1">
                          <a:solidFill>
                            <a:srgbClr val="980000"/>
                          </a:solidFill>
                          <a:effectLst/>
                          <a:latin typeface="Arial"/>
                          <a:ea typeface="Times New Roman"/>
                        </a:rPr>
                        <a:t>Remisión</a:t>
                      </a:r>
                      <a:r>
                        <a:rPr lang="en-US" sz="600" dirty="0">
                          <a:solidFill>
                            <a:srgbClr val="980000"/>
                          </a:solidFill>
                          <a:effectLst/>
                          <a:latin typeface="Arial"/>
                          <a:ea typeface="Times New Roman"/>
                        </a:rPr>
                        <a:t> (R</a:t>
                      </a:r>
                      <a:r>
                        <a:rPr lang="en-US" sz="600" dirty="0" smtClean="0">
                          <a:solidFill>
                            <a:srgbClr val="980000"/>
                          </a:solidFill>
                          <a:effectLst/>
                          <a:latin typeface="Arial"/>
                          <a:ea typeface="Times New Roman"/>
                        </a:rPr>
                        <a:t>)</a:t>
                      </a:r>
                    </a:p>
                    <a:p>
                      <a:pPr algn="ctr">
                        <a:lnSpc>
                          <a:spcPct val="115000"/>
                        </a:lnSpc>
                        <a:spcAft>
                          <a:spcPts val="0"/>
                        </a:spcAft>
                      </a:pP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dirty="0" smtClean="0">
                          <a:solidFill>
                            <a:srgbClr val="980000"/>
                          </a:solidFill>
                          <a:effectLst/>
                          <a:latin typeface="Arial"/>
                          <a:ea typeface="Times New Roman"/>
                        </a:rPr>
                        <a:t>23</a:t>
                      </a:r>
                    </a:p>
                    <a:p>
                      <a:pPr algn="ctr">
                        <a:lnSpc>
                          <a:spcPct val="115000"/>
                        </a:lnSpc>
                        <a:spcAft>
                          <a:spcPts val="0"/>
                        </a:spcAft>
                      </a:pP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600">
                          <a:solidFill>
                            <a:srgbClr val="000000"/>
                          </a:solidFill>
                          <a:effectLst/>
                          <a:latin typeface="Arial"/>
                          <a:ea typeface="Times New Roman"/>
                        </a:rPr>
                        <a:t>Pacientes con cáncer tratados con fármacos</a:t>
                      </a: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47">
                <a:tc>
                  <a:txBody>
                    <a:bodyPr/>
                    <a:lstStyle/>
                    <a:p>
                      <a:pPr algn="ctr">
                        <a:lnSpc>
                          <a:spcPct val="115000"/>
                        </a:lnSpc>
                        <a:spcAft>
                          <a:spcPts val="0"/>
                        </a:spcAft>
                      </a:pPr>
                      <a:r>
                        <a:rPr lang="en-US" sz="600">
                          <a:solidFill>
                            <a:srgbClr val="000000"/>
                          </a:solidFill>
                          <a:effectLst/>
                          <a:latin typeface="Arial"/>
                          <a:ea typeface="Times New Roman"/>
                        </a:rPr>
                        <a:t>total</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000000"/>
                          </a:solidFill>
                          <a:effectLst/>
                          <a:latin typeface="Arial"/>
                          <a:ea typeface="Times New Roman"/>
                        </a:rPr>
                        <a:t>81</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600" dirty="0">
                          <a:solidFill>
                            <a:srgbClr val="000000"/>
                          </a:solidFill>
                          <a:effectLst/>
                          <a:latin typeface="Arial"/>
                          <a:ea typeface="Times New Roman"/>
                        </a:rPr>
                        <a:t> </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 name="Shape 75"/>
          <p:cNvSpPr txBox="1"/>
          <p:nvPr/>
        </p:nvSpPr>
        <p:spPr>
          <a:xfrm>
            <a:off x="99888" y="1284456"/>
            <a:ext cx="871712" cy="33045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a:solidFill>
                  <a:srgbClr val="B45F06"/>
                </a:solidFill>
              </a:rPr>
              <a:t>NPM</a:t>
            </a:r>
          </a:p>
        </p:txBody>
      </p:sp>
      <p:sp>
        <p:nvSpPr>
          <p:cNvPr id="31" name="Shape 76"/>
          <p:cNvSpPr txBox="1"/>
          <p:nvPr/>
        </p:nvSpPr>
        <p:spPr>
          <a:xfrm>
            <a:off x="170556" y="2364576"/>
            <a:ext cx="559018" cy="26640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a:solidFill>
                  <a:srgbClr val="B45F06"/>
                </a:solidFill>
              </a:rPr>
              <a:t>MM</a:t>
            </a:r>
          </a:p>
        </p:txBody>
      </p:sp>
      <p:sp>
        <p:nvSpPr>
          <p:cNvPr id="33" name="Shape 78"/>
          <p:cNvSpPr txBox="1"/>
          <p:nvPr/>
        </p:nvSpPr>
        <p:spPr>
          <a:xfrm>
            <a:off x="140793" y="3504194"/>
            <a:ext cx="1548000" cy="293399"/>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B45F06"/>
                </a:solidFill>
              </a:rPr>
              <a:t>CP</a:t>
            </a:r>
            <a:endParaRPr lang="es" sz="1200" b="1" dirty="0">
              <a:solidFill>
                <a:srgbClr val="B45F06"/>
              </a:solidFill>
            </a:endParaRPr>
          </a:p>
        </p:txBody>
      </p:sp>
      <p:sp>
        <p:nvSpPr>
          <p:cNvPr id="37" name="36 Rectángulo"/>
          <p:cNvSpPr/>
          <p:nvPr/>
        </p:nvSpPr>
        <p:spPr>
          <a:xfrm>
            <a:off x="6217676" y="3758312"/>
            <a:ext cx="2435895" cy="200055"/>
          </a:xfrm>
          <a:prstGeom prst="rect">
            <a:avLst/>
          </a:prstGeom>
        </p:spPr>
        <p:txBody>
          <a:bodyPr wrap="square">
            <a:spAutoFit/>
          </a:bodyPr>
          <a:lstStyle/>
          <a:p>
            <a:r>
              <a:rPr lang="es-ES" sz="700" dirty="0" smtClean="0"/>
              <a:t>GSE43458 </a:t>
            </a:r>
            <a:r>
              <a:rPr lang="es-ES" sz="700" i="1" dirty="0" err="1" smtClean="0"/>
              <a:t>GeneChip</a:t>
            </a:r>
            <a:r>
              <a:rPr lang="es-ES" sz="700" i="1" dirty="0" smtClean="0"/>
              <a:t> HG </a:t>
            </a:r>
            <a:r>
              <a:rPr lang="es-ES" sz="700" i="1" dirty="0" err="1" smtClean="0"/>
              <a:t>Exon</a:t>
            </a:r>
            <a:r>
              <a:rPr lang="es-ES" sz="700" i="1" dirty="0" smtClean="0"/>
              <a:t> 1.0 </a:t>
            </a:r>
            <a:r>
              <a:rPr lang="es-ES" sz="700" i="1" dirty="0"/>
              <a:t>ST Array</a:t>
            </a:r>
            <a:r>
              <a:rPr lang="es-ES" sz="700" dirty="0" smtClean="0"/>
              <a:t> - USA</a:t>
            </a:r>
            <a:endParaRPr lang="es-ES" sz="700" dirty="0"/>
          </a:p>
        </p:txBody>
      </p:sp>
      <p:graphicFrame>
        <p:nvGraphicFramePr>
          <p:cNvPr id="38" name="37 Tabla"/>
          <p:cNvGraphicFramePr>
            <a:graphicFrameLocks noGrp="1"/>
          </p:cNvGraphicFramePr>
          <p:nvPr>
            <p:extLst>
              <p:ext uri="{D42A27DB-BD31-4B8C-83A1-F6EECF244321}">
                <p14:modId xmlns:p14="http://schemas.microsoft.com/office/powerpoint/2010/main" val="3299747281"/>
              </p:ext>
            </p:extLst>
          </p:nvPr>
        </p:nvGraphicFramePr>
        <p:xfrm>
          <a:off x="6184430" y="2635554"/>
          <a:ext cx="2292188" cy="842205"/>
        </p:xfrm>
        <a:graphic>
          <a:graphicData uri="http://schemas.openxmlformats.org/drawingml/2006/table">
            <a:tbl>
              <a:tblPr/>
              <a:tblGrid>
                <a:gridCol w="996043"/>
                <a:gridCol w="216024"/>
                <a:gridCol w="1080121"/>
              </a:tblGrid>
              <a:tr h="115618">
                <a:tc>
                  <a:txBody>
                    <a:bodyPr/>
                    <a:lstStyle/>
                    <a:p>
                      <a:pPr algn="ctr">
                        <a:lnSpc>
                          <a:spcPct val="115000"/>
                        </a:lnSpc>
                        <a:spcAft>
                          <a:spcPts val="0"/>
                        </a:spcAft>
                      </a:pPr>
                      <a:r>
                        <a:rPr lang="en-US" sz="600" b="1" i="1" dirty="0" err="1">
                          <a:solidFill>
                            <a:srgbClr val="434343"/>
                          </a:solidFill>
                          <a:effectLst/>
                          <a:latin typeface="Arial"/>
                          <a:ea typeface="Times New Roman"/>
                        </a:rPr>
                        <a:t>Grupos</a:t>
                      </a:r>
                      <a:endParaRPr lang="es-ES" sz="600" dirty="0">
                        <a:solidFill>
                          <a:srgbClr val="000000"/>
                        </a:solidFill>
                        <a:effectLst/>
                        <a:latin typeface="Arial"/>
                        <a:ea typeface="Times New Roman"/>
                      </a:endParaRPr>
                    </a:p>
                  </a:txBody>
                  <a:tcPr marL="12056" marR="12056" marT="12056" marB="12056"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dirty="0">
                          <a:solidFill>
                            <a:srgbClr val="434343"/>
                          </a:solidFill>
                          <a:effectLst/>
                          <a:latin typeface="Arial"/>
                          <a:ea typeface="Times New Roman"/>
                        </a:rPr>
                        <a:t>n</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dirty="0" err="1">
                          <a:solidFill>
                            <a:srgbClr val="434343"/>
                          </a:solidFill>
                          <a:effectLst/>
                          <a:latin typeface="Arial"/>
                          <a:ea typeface="Times New Roman"/>
                        </a:rPr>
                        <a:t>Descripción</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115618">
                <a:tc>
                  <a:txBody>
                    <a:bodyPr/>
                    <a:lstStyle/>
                    <a:p>
                      <a:pPr algn="ctr">
                        <a:lnSpc>
                          <a:spcPct val="115000"/>
                        </a:lnSpc>
                        <a:spcAft>
                          <a:spcPts val="0"/>
                        </a:spcAft>
                      </a:pPr>
                      <a:r>
                        <a:rPr lang="en-US" sz="600" dirty="0" err="1">
                          <a:solidFill>
                            <a:srgbClr val="980000"/>
                          </a:solidFill>
                          <a:effectLst/>
                          <a:latin typeface="Arial"/>
                          <a:ea typeface="Times New Roman"/>
                        </a:rPr>
                        <a:t>Controles</a:t>
                      </a:r>
                      <a:r>
                        <a:rPr lang="en-US" sz="600" dirty="0">
                          <a:solidFill>
                            <a:srgbClr val="980000"/>
                          </a:solidFill>
                          <a:effectLst/>
                          <a:latin typeface="Arial"/>
                          <a:ea typeface="Times New Roman"/>
                        </a:rPr>
                        <a:t> (C)</a:t>
                      </a:r>
                      <a:endParaRPr lang="es-ES" sz="600" dirty="0">
                        <a:solidFill>
                          <a:srgbClr val="000000"/>
                        </a:solidFill>
                        <a:effectLst/>
                        <a:latin typeface="Arial"/>
                        <a:ea typeface="Times New Roman"/>
                      </a:endParaRPr>
                    </a:p>
                  </a:txBody>
                  <a:tcPr marL="12056" marR="12056" marT="12056" marB="12056"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a:solidFill>
                            <a:srgbClr val="980000"/>
                          </a:solidFill>
                          <a:effectLst/>
                          <a:latin typeface="Arial"/>
                          <a:ea typeface="Times New Roman"/>
                        </a:rPr>
                        <a:t>15</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Individuos</a:t>
                      </a:r>
                      <a:r>
                        <a:rPr lang="en-US" sz="600" dirty="0">
                          <a:solidFill>
                            <a:srgbClr val="000000"/>
                          </a:solidFill>
                          <a:effectLst/>
                          <a:latin typeface="Arial"/>
                          <a:ea typeface="Times New Roman"/>
                        </a:rPr>
                        <a:t> </a:t>
                      </a:r>
                      <a:r>
                        <a:rPr lang="en-US" sz="600" dirty="0" err="1">
                          <a:solidFill>
                            <a:srgbClr val="000000"/>
                          </a:solidFill>
                          <a:effectLst/>
                          <a:latin typeface="Arial"/>
                          <a:ea typeface="Times New Roman"/>
                        </a:rPr>
                        <a:t>sanos</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15618">
                <a:tc>
                  <a:txBody>
                    <a:bodyPr/>
                    <a:lstStyle/>
                    <a:p>
                      <a:pPr algn="ctr">
                        <a:lnSpc>
                          <a:spcPct val="115000"/>
                        </a:lnSpc>
                        <a:spcAft>
                          <a:spcPts val="0"/>
                        </a:spcAft>
                      </a:pPr>
                      <a:r>
                        <a:rPr lang="en-US" sz="600">
                          <a:solidFill>
                            <a:srgbClr val="980000"/>
                          </a:solidFill>
                          <a:effectLst/>
                          <a:latin typeface="Arial"/>
                          <a:ea typeface="Times New Roman"/>
                        </a:rPr>
                        <a:t>Diagnosis (D)</a:t>
                      </a:r>
                      <a:endParaRPr lang="es-ES" sz="600">
                        <a:solidFill>
                          <a:srgbClr val="000000"/>
                        </a:solidFill>
                        <a:effectLst/>
                        <a:latin typeface="Arial"/>
                        <a:ea typeface="Times New Roman"/>
                      </a:endParaRPr>
                    </a:p>
                  </a:txBody>
                  <a:tcPr marL="12056" marR="12056" marT="12056" marB="12056"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a:solidFill>
                            <a:srgbClr val="980000"/>
                          </a:solidFill>
                          <a:effectLst/>
                          <a:latin typeface="Arial"/>
                          <a:ea typeface="Times New Roman"/>
                        </a:rPr>
                        <a:t>75</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Pacientes</a:t>
                      </a:r>
                      <a:r>
                        <a:rPr lang="en-US" sz="600" dirty="0">
                          <a:solidFill>
                            <a:srgbClr val="000000"/>
                          </a:solidFill>
                          <a:effectLst/>
                          <a:latin typeface="Arial"/>
                          <a:ea typeface="Times New Roman"/>
                        </a:rPr>
                        <a:t> con </a:t>
                      </a:r>
                      <a:r>
                        <a:rPr lang="en-US" sz="600" dirty="0" err="1">
                          <a:solidFill>
                            <a:srgbClr val="000000"/>
                          </a:solidFill>
                          <a:effectLst/>
                          <a:latin typeface="Arial"/>
                          <a:ea typeface="Times New Roman"/>
                        </a:rPr>
                        <a:t>cáncer</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15618">
                <a:tc>
                  <a:txBody>
                    <a:bodyPr/>
                    <a:lstStyle/>
                    <a:p>
                      <a:pPr algn="ctr">
                        <a:lnSpc>
                          <a:spcPct val="115000"/>
                        </a:lnSpc>
                        <a:spcAft>
                          <a:spcPts val="0"/>
                        </a:spcAft>
                      </a:pPr>
                      <a:r>
                        <a:rPr lang="en-US" sz="600" dirty="0" err="1">
                          <a:solidFill>
                            <a:srgbClr val="980000"/>
                          </a:solidFill>
                          <a:effectLst/>
                          <a:latin typeface="Arial"/>
                          <a:ea typeface="Times New Roman"/>
                        </a:rPr>
                        <a:t>Recaída</a:t>
                      </a:r>
                      <a:r>
                        <a:rPr lang="en-US" sz="600" dirty="0">
                          <a:solidFill>
                            <a:srgbClr val="980000"/>
                          </a:solidFill>
                          <a:effectLst/>
                          <a:latin typeface="Arial"/>
                          <a:ea typeface="Times New Roman"/>
                        </a:rPr>
                        <a:t> (R)</a:t>
                      </a:r>
                      <a:endParaRPr lang="es-ES" sz="600" dirty="0">
                        <a:solidFill>
                          <a:srgbClr val="000000"/>
                        </a:solidFill>
                        <a:effectLst/>
                        <a:latin typeface="Arial"/>
                        <a:ea typeface="Times New Roman"/>
                      </a:endParaRPr>
                    </a:p>
                  </a:txBody>
                  <a:tcPr marL="12056" marR="12056" marT="12056" marB="12056"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a:solidFill>
                            <a:srgbClr val="980000"/>
                          </a:solidFill>
                          <a:effectLst/>
                          <a:latin typeface="Arial"/>
                          <a:ea typeface="Times New Roman"/>
                        </a:rPr>
                        <a:t>28</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Pacientes</a:t>
                      </a:r>
                      <a:r>
                        <a:rPr lang="en-US" sz="600" dirty="0">
                          <a:solidFill>
                            <a:srgbClr val="000000"/>
                          </a:solidFill>
                          <a:effectLst/>
                          <a:latin typeface="Arial"/>
                          <a:ea typeface="Times New Roman"/>
                        </a:rPr>
                        <a:t> con </a:t>
                      </a:r>
                      <a:r>
                        <a:rPr lang="en-US" sz="600" dirty="0" err="1">
                          <a:solidFill>
                            <a:srgbClr val="000000"/>
                          </a:solidFill>
                          <a:effectLst/>
                          <a:latin typeface="Arial"/>
                          <a:ea typeface="Times New Roman"/>
                        </a:rPr>
                        <a:t>cáncer</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15618">
                <a:tc>
                  <a:txBody>
                    <a:bodyPr/>
                    <a:lstStyle/>
                    <a:p>
                      <a:pPr algn="ctr">
                        <a:lnSpc>
                          <a:spcPct val="115000"/>
                        </a:lnSpc>
                        <a:spcAft>
                          <a:spcPts val="0"/>
                        </a:spcAft>
                      </a:pPr>
                      <a:r>
                        <a:rPr lang="en-US" sz="600" dirty="0" err="1">
                          <a:solidFill>
                            <a:srgbClr val="980000"/>
                          </a:solidFill>
                          <a:effectLst/>
                          <a:latin typeface="Arial"/>
                          <a:ea typeface="Times New Roman"/>
                        </a:rPr>
                        <a:t>Latente</a:t>
                      </a:r>
                      <a:r>
                        <a:rPr lang="en-US" sz="600" dirty="0">
                          <a:solidFill>
                            <a:srgbClr val="980000"/>
                          </a:solidFill>
                          <a:effectLst/>
                          <a:latin typeface="Arial"/>
                          <a:ea typeface="Times New Roman"/>
                        </a:rPr>
                        <a:t> (L)</a:t>
                      </a:r>
                      <a:endParaRPr lang="es-ES" sz="600" dirty="0">
                        <a:solidFill>
                          <a:srgbClr val="000000"/>
                        </a:solidFill>
                        <a:effectLst/>
                        <a:latin typeface="Arial"/>
                        <a:ea typeface="Times New Roman"/>
                      </a:endParaRPr>
                    </a:p>
                  </a:txBody>
                  <a:tcPr marL="12056" marR="12056" marT="12056" marB="12056"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a:solidFill>
                            <a:srgbClr val="980000"/>
                          </a:solidFill>
                          <a:effectLst/>
                          <a:latin typeface="Arial"/>
                          <a:ea typeface="Times New Roman"/>
                        </a:rPr>
                        <a:t>23</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Pacientes</a:t>
                      </a:r>
                      <a:r>
                        <a:rPr lang="en-US" sz="600" dirty="0">
                          <a:solidFill>
                            <a:srgbClr val="000000"/>
                          </a:solidFill>
                          <a:effectLst/>
                          <a:latin typeface="Arial"/>
                          <a:ea typeface="Times New Roman"/>
                        </a:rPr>
                        <a:t> con pre-</a:t>
                      </a:r>
                      <a:r>
                        <a:rPr lang="en-US" sz="600" dirty="0" err="1">
                          <a:solidFill>
                            <a:srgbClr val="000000"/>
                          </a:solidFill>
                          <a:effectLst/>
                          <a:latin typeface="Arial"/>
                          <a:ea typeface="Times New Roman"/>
                        </a:rPr>
                        <a:t>cáncer</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15618">
                <a:tc>
                  <a:txBody>
                    <a:bodyPr/>
                    <a:lstStyle/>
                    <a:p>
                      <a:pPr algn="ctr">
                        <a:lnSpc>
                          <a:spcPct val="115000"/>
                        </a:lnSpc>
                        <a:spcAft>
                          <a:spcPts val="0"/>
                        </a:spcAft>
                      </a:pPr>
                      <a:r>
                        <a:rPr lang="en-US" sz="600">
                          <a:solidFill>
                            <a:srgbClr val="980000"/>
                          </a:solidFill>
                          <a:effectLst/>
                          <a:latin typeface="Arial"/>
                          <a:ea typeface="Times New Roman"/>
                        </a:rPr>
                        <a:t>MGUS</a:t>
                      </a:r>
                      <a:endParaRPr lang="es-ES" sz="600">
                        <a:solidFill>
                          <a:srgbClr val="000000"/>
                        </a:solidFill>
                        <a:effectLst/>
                        <a:latin typeface="Arial"/>
                        <a:ea typeface="Times New Roman"/>
                      </a:endParaRPr>
                    </a:p>
                  </a:txBody>
                  <a:tcPr marL="12056" marR="12056" marT="12056" marB="12056"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dirty="0">
                          <a:solidFill>
                            <a:srgbClr val="980000"/>
                          </a:solidFill>
                          <a:effectLst/>
                          <a:latin typeface="Arial"/>
                          <a:ea typeface="Times New Roman"/>
                        </a:rPr>
                        <a:t>21</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Pacientes</a:t>
                      </a:r>
                      <a:r>
                        <a:rPr lang="en-US" sz="600" dirty="0">
                          <a:solidFill>
                            <a:srgbClr val="000000"/>
                          </a:solidFill>
                          <a:effectLst/>
                          <a:latin typeface="Arial"/>
                          <a:ea typeface="Times New Roman"/>
                        </a:rPr>
                        <a:t> con pre-</a:t>
                      </a:r>
                      <a:r>
                        <a:rPr lang="en-US" sz="600" dirty="0" err="1">
                          <a:solidFill>
                            <a:srgbClr val="000000"/>
                          </a:solidFill>
                          <a:effectLst/>
                          <a:latin typeface="Arial"/>
                          <a:ea typeface="Times New Roman"/>
                        </a:rPr>
                        <a:t>cáncer</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18">
                <a:tc>
                  <a:txBody>
                    <a:bodyPr/>
                    <a:lstStyle/>
                    <a:p>
                      <a:pPr algn="ctr">
                        <a:lnSpc>
                          <a:spcPct val="115000"/>
                        </a:lnSpc>
                        <a:spcAft>
                          <a:spcPts val="0"/>
                        </a:spcAft>
                      </a:pPr>
                      <a:r>
                        <a:rPr lang="en-US" sz="600" dirty="0">
                          <a:solidFill>
                            <a:srgbClr val="000000"/>
                          </a:solidFill>
                          <a:effectLst/>
                          <a:latin typeface="Arial"/>
                          <a:ea typeface="Times New Roman"/>
                        </a:rPr>
                        <a:t>total</a:t>
                      </a:r>
                      <a:endParaRPr lang="es-ES" sz="600" dirty="0">
                        <a:solidFill>
                          <a:srgbClr val="000000"/>
                        </a:solidFill>
                        <a:effectLst/>
                        <a:latin typeface="Arial"/>
                        <a:ea typeface="Times New Roman"/>
                      </a:endParaRPr>
                    </a:p>
                  </a:txBody>
                  <a:tcPr marL="12056" marR="12056" marT="12056" marB="12056"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dirty="0">
                          <a:solidFill>
                            <a:srgbClr val="000000"/>
                          </a:solidFill>
                          <a:effectLst/>
                          <a:latin typeface="Arial"/>
                          <a:ea typeface="Times New Roman"/>
                        </a:rPr>
                        <a:t>162</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600" dirty="0">
                          <a:solidFill>
                            <a:srgbClr val="000000"/>
                          </a:solidFill>
                          <a:effectLst/>
                          <a:latin typeface="Arial"/>
                          <a:ea typeface="Times New Roman"/>
                        </a:rPr>
                        <a:t> </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 name="38 Rectángulo"/>
          <p:cNvSpPr/>
          <p:nvPr/>
        </p:nvSpPr>
        <p:spPr>
          <a:xfrm>
            <a:off x="6168553" y="2427734"/>
            <a:ext cx="2435895" cy="200055"/>
          </a:xfrm>
          <a:prstGeom prst="rect">
            <a:avLst/>
          </a:prstGeom>
        </p:spPr>
        <p:txBody>
          <a:bodyPr wrap="square">
            <a:spAutoFit/>
          </a:bodyPr>
          <a:lstStyle/>
          <a:p>
            <a:r>
              <a:rPr lang="es-ES" sz="700" dirty="0"/>
              <a:t>GSE6477 </a:t>
            </a:r>
            <a:r>
              <a:rPr lang="es-ES" sz="700" i="1" dirty="0" err="1" smtClean="0"/>
              <a:t>GeneChip</a:t>
            </a:r>
            <a:r>
              <a:rPr lang="es-ES" sz="700" dirty="0" smtClean="0"/>
              <a:t> </a:t>
            </a:r>
            <a:r>
              <a:rPr lang="es-ES" sz="700" i="1" dirty="0" smtClean="0"/>
              <a:t>HG-U133A</a:t>
            </a:r>
            <a:r>
              <a:rPr lang="es-ES" sz="700" dirty="0" smtClean="0"/>
              <a:t>  - USA</a:t>
            </a:r>
            <a:endParaRPr lang="es-ES" sz="700" dirty="0"/>
          </a:p>
        </p:txBody>
      </p:sp>
      <p:graphicFrame>
        <p:nvGraphicFramePr>
          <p:cNvPr id="40" name="39 Tabla"/>
          <p:cNvGraphicFramePr>
            <a:graphicFrameLocks noGrp="1"/>
          </p:cNvGraphicFramePr>
          <p:nvPr>
            <p:extLst>
              <p:ext uri="{D42A27DB-BD31-4B8C-83A1-F6EECF244321}">
                <p14:modId xmlns:p14="http://schemas.microsoft.com/office/powerpoint/2010/main" val="3776768048"/>
              </p:ext>
            </p:extLst>
          </p:nvPr>
        </p:nvGraphicFramePr>
        <p:xfrm>
          <a:off x="6198717" y="1106990"/>
          <a:ext cx="2219871" cy="1124163"/>
        </p:xfrm>
        <a:graphic>
          <a:graphicData uri="http://schemas.openxmlformats.org/drawingml/2006/table">
            <a:tbl>
              <a:tblPr/>
              <a:tblGrid>
                <a:gridCol w="923727"/>
                <a:gridCol w="216024"/>
                <a:gridCol w="1080120"/>
              </a:tblGrid>
              <a:tr h="99828">
                <a:tc>
                  <a:txBody>
                    <a:bodyPr/>
                    <a:lstStyle/>
                    <a:p>
                      <a:pPr algn="ctr">
                        <a:lnSpc>
                          <a:spcPct val="115000"/>
                        </a:lnSpc>
                        <a:spcAft>
                          <a:spcPts val="0"/>
                        </a:spcAft>
                      </a:pPr>
                      <a:r>
                        <a:rPr lang="en-US" sz="600" b="1" i="1" dirty="0" err="1">
                          <a:solidFill>
                            <a:srgbClr val="434343"/>
                          </a:solidFill>
                          <a:effectLst/>
                          <a:latin typeface="Arial"/>
                          <a:ea typeface="Times New Roman"/>
                        </a:rPr>
                        <a:t>Grupos</a:t>
                      </a:r>
                      <a:endParaRPr lang="es-ES" sz="600" dirty="0">
                        <a:solidFill>
                          <a:srgbClr val="000000"/>
                        </a:solidFill>
                        <a:effectLst/>
                        <a:latin typeface="Arial"/>
                        <a:ea typeface="Times New Roman"/>
                      </a:endParaRPr>
                    </a:p>
                  </a:txBody>
                  <a:tcPr marL="25400" marR="25400" marT="25400" marB="25400"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dirty="0">
                          <a:solidFill>
                            <a:srgbClr val="434343"/>
                          </a:solidFill>
                          <a:effectLst/>
                          <a:latin typeface="Arial"/>
                          <a:ea typeface="Times New Roman"/>
                        </a:rPr>
                        <a:t>n</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dirty="0" err="1">
                          <a:solidFill>
                            <a:srgbClr val="434343"/>
                          </a:solidFill>
                          <a:effectLst/>
                          <a:latin typeface="Arial"/>
                          <a:ea typeface="Times New Roman"/>
                        </a:rPr>
                        <a:t>Descripción</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99828">
                <a:tc>
                  <a:txBody>
                    <a:bodyPr/>
                    <a:lstStyle/>
                    <a:p>
                      <a:pPr algn="ctr">
                        <a:lnSpc>
                          <a:spcPct val="115000"/>
                        </a:lnSpc>
                        <a:spcAft>
                          <a:spcPts val="0"/>
                        </a:spcAft>
                      </a:pPr>
                      <a:r>
                        <a:rPr lang="en-US" sz="600" dirty="0" err="1">
                          <a:solidFill>
                            <a:srgbClr val="980000"/>
                          </a:solidFill>
                          <a:effectLst/>
                          <a:latin typeface="Arial"/>
                          <a:ea typeface="Times New Roman"/>
                        </a:rPr>
                        <a:t>Controles</a:t>
                      </a:r>
                      <a:r>
                        <a:rPr lang="en-US" sz="600" dirty="0">
                          <a:solidFill>
                            <a:srgbClr val="980000"/>
                          </a:solidFill>
                          <a:effectLst/>
                          <a:latin typeface="Arial"/>
                          <a:ea typeface="Times New Roman"/>
                        </a:rPr>
                        <a:t> (C)</a:t>
                      </a:r>
                      <a:endParaRPr lang="es-ES" sz="600" dirty="0">
                        <a:solidFill>
                          <a:srgbClr val="000000"/>
                        </a:solidFill>
                        <a:effectLst/>
                        <a:latin typeface="Arial"/>
                        <a:ea typeface="Times New Roman"/>
                      </a:endParaRPr>
                    </a:p>
                  </a:txBody>
                  <a:tcPr marL="25400" marR="25400" marT="25400" marB="25400"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11</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Individuos</a:t>
                      </a:r>
                      <a:r>
                        <a:rPr lang="en-US" sz="600" dirty="0">
                          <a:solidFill>
                            <a:srgbClr val="000000"/>
                          </a:solidFill>
                          <a:effectLst/>
                          <a:latin typeface="Arial"/>
                          <a:ea typeface="Times New Roman"/>
                        </a:rPr>
                        <a:t> </a:t>
                      </a:r>
                      <a:r>
                        <a:rPr lang="en-US" sz="600" dirty="0" err="1">
                          <a:solidFill>
                            <a:srgbClr val="000000"/>
                          </a:solidFill>
                          <a:effectLst/>
                          <a:latin typeface="Arial"/>
                          <a:ea typeface="Times New Roman"/>
                        </a:rPr>
                        <a:t>sanos</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8836">
                <a:tc>
                  <a:txBody>
                    <a:bodyPr/>
                    <a:lstStyle/>
                    <a:p>
                      <a:pPr algn="ctr">
                        <a:lnSpc>
                          <a:spcPct val="115000"/>
                        </a:lnSpc>
                        <a:spcAft>
                          <a:spcPts val="0"/>
                        </a:spcAft>
                      </a:pPr>
                      <a:r>
                        <a:rPr lang="en-US" sz="600" dirty="0" err="1">
                          <a:solidFill>
                            <a:srgbClr val="980000"/>
                          </a:solidFill>
                          <a:effectLst/>
                          <a:latin typeface="Arial"/>
                          <a:ea typeface="Times New Roman"/>
                        </a:rPr>
                        <a:t>Policitemia</a:t>
                      </a:r>
                      <a:r>
                        <a:rPr lang="en-US" sz="600" dirty="0">
                          <a:solidFill>
                            <a:srgbClr val="980000"/>
                          </a:solidFill>
                          <a:effectLst/>
                          <a:latin typeface="Arial"/>
                          <a:ea typeface="Times New Roman"/>
                        </a:rPr>
                        <a:t> Vera (PV)</a:t>
                      </a:r>
                      <a:endParaRPr lang="es-ES" sz="600" dirty="0">
                        <a:solidFill>
                          <a:srgbClr val="000000"/>
                        </a:solidFill>
                        <a:effectLst/>
                        <a:latin typeface="Arial"/>
                        <a:ea typeface="Times New Roman"/>
                      </a:endParaRPr>
                    </a:p>
                  </a:txBody>
                  <a:tcPr marL="25400" marR="25400" marT="25400" marB="25400"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28</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Pacientes</a:t>
                      </a:r>
                      <a:r>
                        <a:rPr lang="en-US" sz="600" dirty="0">
                          <a:solidFill>
                            <a:srgbClr val="000000"/>
                          </a:solidFill>
                          <a:effectLst/>
                          <a:latin typeface="Arial"/>
                          <a:ea typeface="Times New Roman"/>
                        </a:rPr>
                        <a:t> con </a:t>
                      </a:r>
                      <a:r>
                        <a:rPr lang="en-US" sz="600" dirty="0" err="1">
                          <a:solidFill>
                            <a:srgbClr val="000000"/>
                          </a:solidFill>
                          <a:effectLst/>
                          <a:latin typeface="Arial"/>
                          <a:ea typeface="Times New Roman"/>
                        </a:rPr>
                        <a:t>cáncer</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8836">
                <a:tc>
                  <a:txBody>
                    <a:bodyPr/>
                    <a:lstStyle/>
                    <a:p>
                      <a:pPr algn="ctr">
                        <a:lnSpc>
                          <a:spcPct val="115000"/>
                        </a:lnSpc>
                        <a:spcAft>
                          <a:spcPts val="0"/>
                        </a:spcAft>
                      </a:pPr>
                      <a:r>
                        <a:rPr lang="en-US" sz="600">
                          <a:solidFill>
                            <a:srgbClr val="980000"/>
                          </a:solidFill>
                          <a:effectLst/>
                          <a:latin typeface="Arial"/>
                          <a:ea typeface="Times New Roman"/>
                        </a:rPr>
                        <a:t>Trombocitemia esencial (TE)</a:t>
                      </a:r>
                      <a:endParaRPr lang="es-ES" sz="600">
                        <a:solidFill>
                          <a:srgbClr val="000000"/>
                        </a:solidFill>
                        <a:effectLst/>
                        <a:latin typeface="Arial"/>
                        <a:ea typeface="Times New Roman"/>
                      </a:endParaRPr>
                    </a:p>
                  </a:txBody>
                  <a:tcPr marL="25400" marR="25400" marT="25400" marB="25400"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47</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a:solidFill>
                            <a:srgbClr val="000000"/>
                          </a:solidFill>
                          <a:effectLst/>
                          <a:latin typeface="Arial"/>
                          <a:ea typeface="Times New Roman"/>
                        </a:rPr>
                        <a:t>Pacientes con cáncer</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8836">
                <a:tc>
                  <a:txBody>
                    <a:bodyPr/>
                    <a:lstStyle/>
                    <a:p>
                      <a:pPr algn="ctr">
                        <a:lnSpc>
                          <a:spcPct val="115000"/>
                        </a:lnSpc>
                        <a:spcAft>
                          <a:spcPts val="0"/>
                        </a:spcAft>
                      </a:pPr>
                      <a:r>
                        <a:rPr lang="en-US" sz="600">
                          <a:solidFill>
                            <a:srgbClr val="980000"/>
                          </a:solidFill>
                          <a:effectLst/>
                          <a:latin typeface="Arial"/>
                          <a:ea typeface="Times New Roman"/>
                        </a:rPr>
                        <a:t>Mielofibrosis primaria (MF)</a:t>
                      </a:r>
                      <a:endParaRPr lang="es-ES" sz="600">
                        <a:solidFill>
                          <a:srgbClr val="000000"/>
                        </a:solidFill>
                        <a:effectLst/>
                        <a:latin typeface="Arial"/>
                        <a:ea typeface="Times New Roman"/>
                      </a:endParaRPr>
                    </a:p>
                  </a:txBody>
                  <a:tcPr marL="25400" marR="25400" marT="25400" marB="25400"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18</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Pacientes</a:t>
                      </a:r>
                      <a:r>
                        <a:rPr lang="en-US" sz="600" dirty="0">
                          <a:solidFill>
                            <a:srgbClr val="000000"/>
                          </a:solidFill>
                          <a:effectLst/>
                          <a:latin typeface="Arial"/>
                          <a:ea typeface="Times New Roman"/>
                        </a:rPr>
                        <a:t> con pre-</a:t>
                      </a:r>
                      <a:r>
                        <a:rPr lang="en-US" sz="600" dirty="0" err="1">
                          <a:solidFill>
                            <a:srgbClr val="000000"/>
                          </a:solidFill>
                          <a:effectLst/>
                          <a:latin typeface="Arial"/>
                          <a:ea typeface="Times New Roman"/>
                        </a:rPr>
                        <a:t>cáncer</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828">
                <a:tc>
                  <a:txBody>
                    <a:bodyPr/>
                    <a:lstStyle/>
                    <a:p>
                      <a:pPr algn="ctr">
                        <a:lnSpc>
                          <a:spcPct val="115000"/>
                        </a:lnSpc>
                        <a:spcAft>
                          <a:spcPts val="0"/>
                        </a:spcAft>
                      </a:pPr>
                      <a:r>
                        <a:rPr lang="en-US" sz="600">
                          <a:solidFill>
                            <a:srgbClr val="000000"/>
                          </a:solidFill>
                          <a:effectLst/>
                          <a:latin typeface="Arial"/>
                          <a:ea typeface="Times New Roman"/>
                        </a:rPr>
                        <a:t>total</a:t>
                      </a:r>
                      <a:endParaRPr lang="es-ES" sz="600">
                        <a:solidFill>
                          <a:srgbClr val="000000"/>
                        </a:solidFill>
                        <a:effectLst/>
                        <a:latin typeface="Arial"/>
                        <a:ea typeface="Times New Roman"/>
                      </a:endParaRPr>
                    </a:p>
                  </a:txBody>
                  <a:tcPr marL="25400" marR="25400" marT="25400" marB="25400"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000000"/>
                          </a:solidFill>
                          <a:effectLst/>
                          <a:latin typeface="Arial"/>
                          <a:ea typeface="Times New Roman"/>
                        </a:rPr>
                        <a:t>104</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600" dirty="0">
                          <a:solidFill>
                            <a:srgbClr val="000000"/>
                          </a:solidFill>
                          <a:effectLst/>
                          <a:latin typeface="Arial"/>
                          <a:ea typeface="Times New Roman"/>
                        </a:rPr>
                        <a:t> </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 name="40 Rectángulo"/>
          <p:cNvSpPr/>
          <p:nvPr/>
        </p:nvSpPr>
        <p:spPr>
          <a:xfrm>
            <a:off x="6186340" y="912927"/>
            <a:ext cx="3204866" cy="200055"/>
          </a:xfrm>
          <a:prstGeom prst="rect">
            <a:avLst/>
          </a:prstGeom>
        </p:spPr>
        <p:txBody>
          <a:bodyPr wrap="square">
            <a:spAutoFit/>
          </a:bodyPr>
          <a:lstStyle/>
          <a:p>
            <a:r>
              <a:rPr lang="es-ES" sz="700" dirty="0"/>
              <a:t>GSE54644 </a:t>
            </a:r>
            <a:r>
              <a:rPr lang="es-ES" sz="700" i="1" dirty="0" err="1"/>
              <a:t>GeneChip</a:t>
            </a:r>
            <a:r>
              <a:rPr lang="es-ES" sz="700" i="1" dirty="0"/>
              <a:t> HT-HG_U133A </a:t>
            </a:r>
            <a:r>
              <a:rPr lang="es-ES" sz="700" i="1" dirty="0" err="1"/>
              <a:t>Early</a:t>
            </a:r>
            <a:r>
              <a:rPr lang="es-ES" sz="700" i="1" dirty="0"/>
              <a:t> Access </a:t>
            </a:r>
            <a:r>
              <a:rPr lang="es-ES" sz="700" i="1" dirty="0" smtClean="0"/>
              <a:t>Array - USA</a:t>
            </a:r>
            <a:endParaRPr lang="es-ES" sz="700" dirty="0"/>
          </a:p>
        </p:txBody>
      </p:sp>
      <p:sp>
        <p:nvSpPr>
          <p:cNvPr id="42" name="Shape 58"/>
          <p:cNvSpPr txBox="1"/>
          <p:nvPr/>
        </p:nvSpPr>
        <p:spPr>
          <a:xfrm>
            <a:off x="5724128" y="1012955"/>
            <a:ext cx="633140" cy="33045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38761D"/>
                </a:solidFill>
              </a:rPr>
              <a:t>NPM</a:t>
            </a:r>
            <a:endParaRPr lang="es" sz="1200" b="1" dirty="0">
              <a:solidFill>
                <a:srgbClr val="38761D"/>
              </a:solidFill>
            </a:endParaRPr>
          </a:p>
        </p:txBody>
      </p:sp>
      <p:sp>
        <p:nvSpPr>
          <p:cNvPr id="43" name="Shape 59"/>
          <p:cNvSpPr txBox="1"/>
          <p:nvPr/>
        </p:nvSpPr>
        <p:spPr>
          <a:xfrm>
            <a:off x="5775074" y="2525484"/>
            <a:ext cx="871712" cy="330450"/>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a:solidFill>
                  <a:srgbClr val="38761D"/>
                </a:solidFill>
              </a:rPr>
              <a:t>MM</a:t>
            </a:r>
          </a:p>
        </p:txBody>
      </p:sp>
      <p:sp>
        <p:nvSpPr>
          <p:cNvPr id="44" name="Shape 61"/>
          <p:cNvSpPr txBox="1"/>
          <p:nvPr/>
        </p:nvSpPr>
        <p:spPr>
          <a:xfrm>
            <a:off x="5868144" y="3839089"/>
            <a:ext cx="960093" cy="363942"/>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38761D"/>
                </a:solidFill>
              </a:rPr>
              <a:t>CP</a:t>
            </a:r>
            <a:endParaRPr lang="es" sz="1200" b="1" dirty="0">
              <a:solidFill>
                <a:srgbClr val="38761D"/>
              </a:solidFill>
            </a:endParaRPr>
          </a:p>
        </p:txBody>
      </p:sp>
      <p:graphicFrame>
        <p:nvGraphicFramePr>
          <p:cNvPr id="45" name="44 Tabla"/>
          <p:cNvGraphicFramePr>
            <a:graphicFrameLocks noGrp="1"/>
          </p:cNvGraphicFramePr>
          <p:nvPr>
            <p:extLst>
              <p:ext uri="{D42A27DB-BD31-4B8C-83A1-F6EECF244321}">
                <p14:modId xmlns:p14="http://schemas.microsoft.com/office/powerpoint/2010/main" val="482564426"/>
              </p:ext>
            </p:extLst>
          </p:nvPr>
        </p:nvGraphicFramePr>
        <p:xfrm>
          <a:off x="6213479" y="3954174"/>
          <a:ext cx="2212314" cy="601575"/>
        </p:xfrm>
        <a:graphic>
          <a:graphicData uri="http://schemas.openxmlformats.org/drawingml/2006/table">
            <a:tbl>
              <a:tblPr/>
              <a:tblGrid>
                <a:gridCol w="916169"/>
                <a:gridCol w="216024"/>
                <a:gridCol w="1080121"/>
              </a:tblGrid>
              <a:tr h="115618">
                <a:tc>
                  <a:txBody>
                    <a:bodyPr/>
                    <a:lstStyle/>
                    <a:p>
                      <a:pPr algn="ctr">
                        <a:lnSpc>
                          <a:spcPct val="115000"/>
                        </a:lnSpc>
                        <a:spcAft>
                          <a:spcPts val="0"/>
                        </a:spcAft>
                      </a:pPr>
                      <a:r>
                        <a:rPr lang="en-US" sz="600" b="1" i="1" dirty="0" err="1">
                          <a:solidFill>
                            <a:srgbClr val="434343"/>
                          </a:solidFill>
                          <a:effectLst/>
                          <a:latin typeface="Arial"/>
                          <a:ea typeface="Times New Roman"/>
                        </a:rPr>
                        <a:t>Grupos</a:t>
                      </a:r>
                      <a:endParaRPr lang="es-ES" sz="600" dirty="0">
                        <a:solidFill>
                          <a:srgbClr val="000000"/>
                        </a:solidFill>
                        <a:effectLst/>
                        <a:latin typeface="Arial"/>
                        <a:ea typeface="Times New Roman"/>
                      </a:endParaRPr>
                    </a:p>
                  </a:txBody>
                  <a:tcPr marL="12056" marR="12056" marT="12056" marB="12056"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dirty="0">
                          <a:solidFill>
                            <a:srgbClr val="434343"/>
                          </a:solidFill>
                          <a:effectLst/>
                          <a:latin typeface="Arial"/>
                          <a:ea typeface="Times New Roman"/>
                        </a:rPr>
                        <a:t>n</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dirty="0" err="1">
                          <a:solidFill>
                            <a:srgbClr val="434343"/>
                          </a:solidFill>
                          <a:effectLst/>
                          <a:latin typeface="Arial"/>
                          <a:ea typeface="Times New Roman"/>
                        </a:rPr>
                        <a:t>Descripción</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115618">
                <a:tc>
                  <a:txBody>
                    <a:bodyPr/>
                    <a:lstStyle/>
                    <a:p>
                      <a:pPr algn="ctr">
                        <a:lnSpc>
                          <a:spcPct val="115000"/>
                        </a:lnSpc>
                        <a:spcAft>
                          <a:spcPts val="0"/>
                        </a:spcAft>
                      </a:pPr>
                      <a:r>
                        <a:rPr lang="en-US" sz="600">
                          <a:solidFill>
                            <a:srgbClr val="980000"/>
                          </a:solidFill>
                          <a:effectLst/>
                          <a:latin typeface="Arial"/>
                          <a:ea typeface="Times New Roman"/>
                        </a:rPr>
                        <a:t>Controles (C)</a:t>
                      </a:r>
                      <a:endParaRPr lang="es-ES" sz="600">
                        <a:solidFill>
                          <a:srgbClr val="000000"/>
                        </a:solidFill>
                        <a:effectLst/>
                        <a:latin typeface="Arial"/>
                        <a:ea typeface="Times New Roman"/>
                      </a:endParaRPr>
                    </a:p>
                  </a:txBody>
                  <a:tcPr marL="12056" marR="12056" marT="12056" marB="12056"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30</a:t>
                      </a:r>
                      <a:endParaRPr lang="es-ES" sz="60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Individuos</a:t>
                      </a:r>
                      <a:r>
                        <a:rPr lang="en-US" sz="600" dirty="0">
                          <a:solidFill>
                            <a:srgbClr val="000000"/>
                          </a:solidFill>
                          <a:effectLst/>
                          <a:latin typeface="Arial"/>
                          <a:ea typeface="Times New Roman"/>
                        </a:rPr>
                        <a:t> </a:t>
                      </a:r>
                      <a:r>
                        <a:rPr lang="en-US" sz="600" dirty="0" err="1">
                          <a:solidFill>
                            <a:srgbClr val="000000"/>
                          </a:solidFill>
                          <a:effectLst/>
                          <a:latin typeface="Arial"/>
                          <a:ea typeface="Times New Roman"/>
                        </a:rPr>
                        <a:t>sanos</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15618">
                <a:tc>
                  <a:txBody>
                    <a:bodyPr/>
                    <a:lstStyle/>
                    <a:p>
                      <a:pPr algn="ctr">
                        <a:lnSpc>
                          <a:spcPct val="115000"/>
                        </a:lnSpc>
                        <a:spcAft>
                          <a:spcPts val="0"/>
                        </a:spcAft>
                      </a:pPr>
                      <a:r>
                        <a:rPr lang="en-US" sz="600">
                          <a:solidFill>
                            <a:srgbClr val="980000"/>
                          </a:solidFill>
                          <a:effectLst/>
                          <a:latin typeface="Arial"/>
                          <a:ea typeface="Times New Roman"/>
                        </a:rPr>
                        <a:t>Fumadores (F)</a:t>
                      </a:r>
                      <a:endParaRPr lang="es-ES" sz="600">
                        <a:solidFill>
                          <a:srgbClr val="000000"/>
                        </a:solidFill>
                        <a:effectLst/>
                        <a:latin typeface="Arial"/>
                        <a:ea typeface="Times New Roman"/>
                      </a:endParaRPr>
                    </a:p>
                  </a:txBody>
                  <a:tcPr marL="12056" marR="12056" marT="12056" marB="12056"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a:solidFill>
                            <a:srgbClr val="980000"/>
                          </a:solidFill>
                          <a:effectLst/>
                          <a:latin typeface="Arial"/>
                          <a:ea typeface="Times New Roman"/>
                        </a:rPr>
                        <a:t>40</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a:solidFill>
                            <a:srgbClr val="000000"/>
                          </a:solidFill>
                          <a:effectLst/>
                          <a:latin typeface="Arial"/>
                          <a:ea typeface="Times New Roman"/>
                        </a:rPr>
                        <a:t>Pacientes con cáncer</a:t>
                      </a:r>
                      <a:endParaRPr lang="es-ES" sz="60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15618">
                <a:tc>
                  <a:txBody>
                    <a:bodyPr/>
                    <a:lstStyle/>
                    <a:p>
                      <a:pPr algn="ctr">
                        <a:lnSpc>
                          <a:spcPct val="115000"/>
                        </a:lnSpc>
                        <a:spcAft>
                          <a:spcPts val="0"/>
                        </a:spcAft>
                      </a:pPr>
                      <a:r>
                        <a:rPr lang="en-US" sz="600">
                          <a:solidFill>
                            <a:srgbClr val="980000"/>
                          </a:solidFill>
                          <a:effectLst/>
                          <a:latin typeface="Arial"/>
                          <a:ea typeface="Times New Roman"/>
                        </a:rPr>
                        <a:t>No fumadores (NF)</a:t>
                      </a:r>
                      <a:endParaRPr lang="es-ES" sz="600">
                        <a:solidFill>
                          <a:srgbClr val="000000"/>
                        </a:solidFill>
                        <a:effectLst/>
                        <a:latin typeface="Arial"/>
                        <a:ea typeface="Times New Roman"/>
                      </a:endParaRPr>
                    </a:p>
                  </a:txBody>
                  <a:tcPr marL="12056" marR="12056" marT="12056" marB="12056"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40</a:t>
                      </a:r>
                      <a:endParaRPr lang="es-ES" sz="60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000000"/>
                          </a:solidFill>
                          <a:effectLst/>
                          <a:latin typeface="Arial"/>
                          <a:ea typeface="Times New Roman"/>
                        </a:rPr>
                        <a:t>Pacientes con cáncer</a:t>
                      </a:r>
                      <a:endParaRPr lang="es-ES" sz="60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18">
                <a:tc>
                  <a:txBody>
                    <a:bodyPr/>
                    <a:lstStyle/>
                    <a:p>
                      <a:pPr algn="ctr">
                        <a:lnSpc>
                          <a:spcPct val="115000"/>
                        </a:lnSpc>
                        <a:spcAft>
                          <a:spcPts val="0"/>
                        </a:spcAft>
                      </a:pPr>
                      <a:r>
                        <a:rPr lang="en-US" sz="600" dirty="0">
                          <a:solidFill>
                            <a:srgbClr val="000000"/>
                          </a:solidFill>
                          <a:effectLst/>
                          <a:latin typeface="Arial"/>
                          <a:ea typeface="Times New Roman"/>
                        </a:rPr>
                        <a:t>total</a:t>
                      </a:r>
                      <a:endParaRPr lang="es-ES" sz="600" dirty="0">
                        <a:solidFill>
                          <a:srgbClr val="000000"/>
                        </a:solidFill>
                        <a:effectLst/>
                        <a:latin typeface="Arial"/>
                        <a:ea typeface="Times New Roman"/>
                      </a:endParaRPr>
                    </a:p>
                  </a:txBody>
                  <a:tcPr marL="12056" marR="12056" marT="12056" marB="12056" anchor="b">
                    <a:lnL w="3175" cap="flat" cmpd="sng" algn="ctr">
                      <a:solidFill>
                        <a:schemeClr val="bg1">
                          <a:lumMod val="65000"/>
                        </a:schemeClr>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dirty="0">
                          <a:solidFill>
                            <a:srgbClr val="000000"/>
                          </a:solidFill>
                          <a:effectLst/>
                          <a:latin typeface="Arial"/>
                          <a:ea typeface="Times New Roman"/>
                        </a:rPr>
                        <a:t>110</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600" dirty="0">
                          <a:solidFill>
                            <a:srgbClr val="000000"/>
                          </a:solidFill>
                          <a:effectLst/>
                          <a:latin typeface="Arial"/>
                          <a:ea typeface="Times New Roman"/>
                        </a:rPr>
                        <a:t> </a:t>
                      </a:r>
                      <a:endParaRPr lang="es-ES" sz="600" dirty="0">
                        <a:solidFill>
                          <a:srgbClr val="000000"/>
                        </a:solidFill>
                        <a:effectLst/>
                        <a:latin typeface="Arial"/>
                        <a:ea typeface="Times New Roman"/>
                      </a:endParaRPr>
                    </a:p>
                  </a:txBody>
                  <a:tcPr marL="12056" marR="12056" marT="12056" marB="12056" anchor="b">
                    <a:lnL w="12700" cap="flat" cmpd="sng" algn="ctr">
                      <a:solidFill>
                        <a:srgbClr val="CCCCCC"/>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 name="25 Rectángulo"/>
          <p:cNvSpPr/>
          <p:nvPr/>
        </p:nvSpPr>
        <p:spPr>
          <a:xfrm>
            <a:off x="6646786" y="552236"/>
            <a:ext cx="1577676" cy="307777"/>
          </a:xfrm>
          <a:prstGeom prst="rect">
            <a:avLst/>
          </a:prstGeom>
        </p:spPr>
        <p:txBody>
          <a:bodyPr wrap="none">
            <a:spAutoFit/>
          </a:bodyPr>
          <a:lstStyle/>
          <a:p>
            <a:r>
              <a:rPr lang="es" b="1" dirty="0">
                <a:solidFill>
                  <a:srgbClr val="5C9343"/>
                </a:solidFill>
              </a:rPr>
              <a:t>Transcriptómica</a:t>
            </a:r>
            <a:endParaRPr lang="es-ES" dirty="0"/>
          </a:p>
        </p:txBody>
      </p:sp>
      <p:sp>
        <p:nvSpPr>
          <p:cNvPr id="27" name="26 Rectángulo"/>
          <p:cNvSpPr/>
          <p:nvPr/>
        </p:nvSpPr>
        <p:spPr>
          <a:xfrm>
            <a:off x="914793" y="1000632"/>
            <a:ext cx="1377300" cy="307777"/>
          </a:xfrm>
          <a:prstGeom prst="rect">
            <a:avLst/>
          </a:prstGeom>
        </p:spPr>
        <p:txBody>
          <a:bodyPr wrap="none">
            <a:spAutoFit/>
          </a:bodyPr>
          <a:lstStyle/>
          <a:p>
            <a:pPr lvl="0" algn="ctr"/>
            <a:r>
              <a:rPr lang="es" b="1" dirty="0">
                <a:solidFill>
                  <a:srgbClr val="F07F0E"/>
                </a:solidFill>
              </a:rPr>
              <a:t>Metabolómica</a:t>
            </a:r>
          </a:p>
        </p:txBody>
      </p:sp>
      <p:sp>
        <p:nvSpPr>
          <p:cNvPr id="34" name="33 Rectángulo"/>
          <p:cNvSpPr/>
          <p:nvPr/>
        </p:nvSpPr>
        <p:spPr>
          <a:xfrm>
            <a:off x="260791" y="176828"/>
            <a:ext cx="5256248" cy="836126"/>
          </a:xfrm>
          <a:prstGeom prst="rect">
            <a:avLst/>
          </a:prstGeom>
        </p:spPr>
        <p:txBody>
          <a:bodyPr wrap="square">
            <a:spAutoFit/>
          </a:bodyPr>
          <a:lstStyle/>
          <a:p>
            <a:pPr lvl="0" algn="just">
              <a:spcBef>
                <a:spcPts val="1000"/>
              </a:spcBef>
              <a:buClr>
                <a:schemeClr val="dk1"/>
              </a:buClr>
            </a:pPr>
            <a:r>
              <a:rPr lang="es-ES" sz="2400" b="1" dirty="0" smtClean="0">
                <a:solidFill>
                  <a:srgbClr val="C00000"/>
                </a:solidFill>
              </a:rPr>
              <a:t>IV. Resultados y discusión</a:t>
            </a:r>
          </a:p>
          <a:p>
            <a:pPr lvl="0" algn="just">
              <a:spcBef>
                <a:spcPts val="1000"/>
              </a:spcBef>
              <a:buClr>
                <a:schemeClr val="dk1"/>
              </a:buClr>
            </a:pPr>
            <a:r>
              <a:rPr lang="es-ES" sz="1600" b="1" dirty="0" smtClean="0">
                <a:solidFill>
                  <a:schemeClr val="tx1"/>
                </a:solidFill>
              </a:rPr>
              <a:t>1 Revisión sistemática y selección de estudios</a:t>
            </a:r>
            <a:endParaRPr lang="es-ES" sz="1600" b="1" dirty="0">
              <a:solidFill>
                <a:schemeClr val="tx1"/>
              </a:solidFill>
            </a:endParaRPr>
          </a:p>
        </p:txBody>
      </p:sp>
      <p:graphicFrame>
        <p:nvGraphicFramePr>
          <p:cNvPr id="36" name="35 Tabla"/>
          <p:cNvGraphicFramePr>
            <a:graphicFrameLocks noGrp="1"/>
          </p:cNvGraphicFramePr>
          <p:nvPr>
            <p:extLst>
              <p:ext uri="{D42A27DB-BD31-4B8C-83A1-F6EECF244321}">
                <p14:modId xmlns:p14="http://schemas.microsoft.com/office/powerpoint/2010/main" val="3715959415"/>
              </p:ext>
            </p:extLst>
          </p:nvPr>
        </p:nvGraphicFramePr>
        <p:xfrm>
          <a:off x="2987824" y="4083918"/>
          <a:ext cx="2232248" cy="859810"/>
        </p:xfrm>
        <a:graphic>
          <a:graphicData uri="http://schemas.openxmlformats.org/drawingml/2006/table">
            <a:tbl>
              <a:tblPr/>
              <a:tblGrid>
                <a:gridCol w="936104"/>
                <a:gridCol w="216024"/>
                <a:gridCol w="1080120"/>
              </a:tblGrid>
              <a:tr h="171962">
                <a:tc>
                  <a:txBody>
                    <a:bodyPr/>
                    <a:lstStyle/>
                    <a:p>
                      <a:pPr algn="ctr">
                        <a:lnSpc>
                          <a:spcPct val="115000"/>
                        </a:lnSpc>
                        <a:spcAft>
                          <a:spcPts val="0"/>
                        </a:spcAft>
                      </a:pPr>
                      <a:r>
                        <a:rPr lang="en-US" sz="600" b="1" i="1" dirty="0" err="1">
                          <a:solidFill>
                            <a:srgbClr val="434343"/>
                          </a:solidFill>
                          <a:effectLst/>
                          <a:latin typeface="Arial"/>
                          <a:ea typeface="Times New Roman"/>
                        </a:rPr>
                        <a:t>Grupos</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dirty="0">
                          <a:solidFill>
                            <a:srgbClr val="434343"/>
                          </a:solidFill>
                          <a:effectLst/>
                          <a:latin typeface="Arial"/>
                          <a:ea typeface="Times New Roman"/>
                        </a:rPr>
                        <a:t>n</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600" b="1" i="1" dirty="0" err="1">
                          <a:solidFill>
                            <a:srgbClr val="434343"/>
                          </a:solidFill>
                          <a:effectLst/>
                          <a:latin typeface="Arial"/>
                          <a:ea typeface="Times New Roman"/>
                        </a:rPr>
                        <a:t>Descripción</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171962">
                <a:tc>
                  <a:txBody>
                    <a:bodyPr/>
                    <a:lstStyle/>
                    <a:p>
                      <a:pPr algn="ctr">
                        <a:lnSpc>
                          <a:spcPct val="115000"/>
                        </a:lnSpc>
                        <a:spcAft>
                          <a:spcPts val="0"/>
                        </a:spcAft>
                      </a:pPr>
                      <a:r>
                        <a:rPr lang="en-US" sz="600" dirty="0" err="1">
                          <a:solidFill>
                            <a:srgbClr val="980000"/>
                          </a:solidFill>
                          <a:effectLst/>
                          <a:latin typeface="Arial"/>
                          <a:ea typeface="Times New Roman"/>
                        </a:rPr>
                        <a:t>Controles</a:t>
                      </a:r>
                      <a:r>
                        <a:rPr lang="en-US" sz="600" dirty="0">
                          <a:solidFill>
                            <a:srgbClr val="980000"/>
                          </a:solidFill>
                          <a:effectLst/>
                          <a:latin typeface="Arial"/>
                          <a:ea typeface="Times New Roman"/>
                        </a:rPr>
                        <a:t> (C)</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7</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Individuos</a:t>
                      </a:r>
                      <a:r>
                        <a:rPr lang="en-US" sz="600" dirty="0">
                          <a:solidFill>
                            <a:srgbClr val="000000"/>
                          </a:solidFill>
                          <a:effectLst/>
                          <a:latin typeface="Arial"/>
                          <a:ea typeface="Times New Roman"/>
                        </a:rPr>
                        <a:t> </a:t>
                      </a:r>
                      <a:r>
                        <a:rPr lang="en-US" sz="600" dirty="0" err="1">
                          <a:solidFill>
                            <a:srgbClr val="000000"/>
                          </a:solidFill>
                          <a:effectLst/>
                          <a:latin typeface="Arial"/>
                          <a:ea typeface="Times New Roman"/>
                        </a:rPr>
                        <a:t>sanos</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962">
                <a:tc>
                  <a:txBody>
                    <a:bodyPr/>
                    <a:lstStyle/>
                    <a:p>
                      <a:pPr algn="ctr">
                        <a:lnSpc>
                          <a:spcPct val="115000"/>
                        </a:lnSpc>
                        <a:spcAft>
                          <a:spcPts val="0"/>
                        </a:spcAft>
                      </a:pPr>
                      <a:r>
                        <a:rPr lang="en-US" sz="600" dirty="0">
                          <a:solidFill>
                            <a:srgbClr val="980000"/>
                          </a:solidFill>
                          <a:effectLst/>
                          <a:latin typeface="Arial"/>
                          <a:ea typeface="Times New Roman"/>
                        </a:rPr>
                        <a:t>Sin </a:t>
                      </a:r>
                      <a:r>
                        <a:rPr lang="en-US" sz="600" dirty="0" err="1">
                          <a:solidFill>
                            <a:srgbClr val="980000"/>
                          </a:solidFill>
                          <a:effectLst/>
                          <a:latin typeface="Arial"/>
                          <a:ea typeface="Times New Roman"/>
                        </a:rPr>
                        <a:t>mutación</a:t>
                      </a:r>
                      <a:r>
                        <a:rPr lang="en-US" sz="600" dirty="0">
                          <a:solidFill>
                            <a:srgbClr val="980000"/>
                          </a:solidFill>
                          <a:effectLst/>
                          <a:latin typeface="Arial"/>
                          <a:ea typeface="Times New Roman"/>
                        </a:rPr>
                        <a:t> (</a:t>
                      </a:r>
                      <a:r>
                        <a:rPr lang="en-US" sz="600" dirty="0" err="1">
                          <a:solidFill>
                            <a:srgbClr val="980000"/>
                          </a:solidFill>
                          <a:effectLst/>
                          <a:latin typeface="Arial"/>
                          <a:ea typeface="Times New Roman"/>
                        </a:rPr>
                        <a:t>mut</a:t>
                      </a:r>
                      <a:r>
                        <a:rPr lang="en-US" sz="600" dirty="0">
                          <a:solidFill>
                            <a:srgbClr val="980000"/>
                          </a:solidFill>
                          <a:effectLst/>
                          <a:latin typeface="Arial"/>
                          <a:ea typeface="Times New Roman"/>
                        </a:rPr>
                        <a:t> -)</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a:solidFill>
                            <a:srgbClr val="980000"/>
                          </a:solidFill>
                          <a:effectLst/>
                          <a:latin typeface="Arial"/>
                          <a:ea typeface="Times New Roman"/>
                        </a:rPr>
                        <a:t>27</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Pacientes</a:t>
                      </a:r>
                      <a:r>
                        <a:rPr lang="en-US" sz="600" dirty="0">
                          <a:solidFill>
                            <a:srgbClr val="000000"/>
                          </a:solidFill>
                          <a:effectLst/>
                          <a:latin typeface="Arial"/>
                          <a:ea typeface="Times New Roman"/>
                        </a:rPr>
                        <a:t> con </a:t>
                      </a:r>
                      <a:r>
                        <a:rPr lang="en-US" sz="600" dirty="0" err="1">
                          <a:solidFill>
                            <a:srgbClr val="000000"/>
                          </a:solidFill>
                          <a:effectLst/>
                          <a:latin typeface="Arial"/>
                          <a:ea typeface="Times New Roman"/>
                        </a:rPr>
                        <a:t>cáncer</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1962">
                <a:tc>
                  <a:txBody>
                    <a:bodyPr/>
                    <a:lstStyle/>
                    <a:p>
                      <a:pPr algn="ctr">
                        <a:lnSpc>
                          <a:spcPct val="115000"/>
                        </a:lnSpc>
                        <a:spcAft>
                          <a:spcPts val="0"/>
                        </a:spcAft>
                      </a:pPr>
                      <a:r>
                        <a:rPr lang="en-US" sz="600">
                          <a:solidFill>
                            <a:srgbClr val="980000"/>
                          </a:solidFill>
                          <a:effectLst/>
                          <a:latin typeface="Arial"/>
                          <a:ea typeface="Times New Roman"/>
                        </a:rPr>
                        <a:t>Mutación (mut +)</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980000"/>
                          </a:solidFill>
                          <a:effectLst/>
                          <a:latin typeface="Arial"/>
                          <a:ea typeface="Times New Roman"/>
                        </a:rPr>
                        <a:t>8</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dirty="0" err="1">
                          <a:solidFill>
                            <a:srgbClr val="000000"/>
                          </a:solidFill>
                          <a:effectLst/>
                          <a:latin typeface="Arial"/>
                          <a:ea typeface="Times New Roman"/>
                        </a:rPr>
                        <a:t>Pacientes</a:t>
                      </a:r>
                      <a:r>
                        <a:rPr lang="en-US" sz="600" dirty="0">
                          <a:solidFill>
                            <a:srgbClr val="000000"/>
                          </a:solidFill>
                          <a:effectLst/>
                          <a:latin typeface="Arial"/>
                          <a:ea typeface="Times New Roman"/>
                        </a:rPr>
                        <a:t> con </a:t>
                      </a:r>
                      <a:r>
                        <a:rPr lang="en-US" sz="600" dirty="0" err="1">
                          <a:solidFill>
                            <a:srgbClr val="000000"/>
                          </a:solidFill>
                          <a:effectLst/>
                          <a:latin typeface="Arial"/>
                          <a:ea typeface="Times New Roman"/>
                        </a:rPr>
                        <a:t>cáncer</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962">
                <a:tc>
                  <a:txBody>
                    <a:bodyPr/>
                    <a:lstStyle/>
                    <a:p>
                      <a:pPr algn="ctr">
                        <a:lnSpc>
                          <a:spcPct val="115000"/>
                        </a:lnSpc>
                        <a:spcAft>
                          <a:spcPts val="0"/>
                        </a:spcAft>
                      </a:pPr>
                      <a:r>
                        <a:rPr lang="en-US" sz="600">
                          <a:solidFill>
                            <a:srgbClr val="000000"/>
                          </a:solidFill>
                          <a:effectLst/>
                          <a:latin typeface="Arial"/>
                          <a:ea typeface="Times New Roman"/>
                        </a:rPr>
                        <a:t>total</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a:solidFill>
                            <a:srgbClr val="000000"/>
                          </a:solidFill>
                          <a:effectLst/>
                          <a:latin typeface="Arial"/>
                          <a:ea typeface="Times New Roman"/>
                        </a:rPr>
                        <a:t>42</a:t>
                      </a:r>
                      <a:endParaRPr lang="es-ES" sz="6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600" dirty="0">
                          <a:solidFill>
                            <a:srgbClr val="000000"/>
                          </a:solidFill>
                          <a:effectLst/>
                          <a:latin typeface="Arial"/>
                          <a:ea typeface="Times New Roman"/>
                        </a:rPr>
                        <a:t> </a:t>
                      </a:r>
                      <a:endParaRPr lang="es-ES" sz="6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 name="Shape 77"/>
          <p:cNvSpPr txBox="1"/>
          <p:nvPr/>
        </p:nvSpPr>
        <p:spPr>
          <a:xfrm>
            <a:off x="3019298" y="3748103"/>
            <a:ext cx="559545" cy="181971"/>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B45F06"/>
                </a:solidFill>
              </a:rPr>
              <a:t>LLC</a:t>
            </a:r>
            <a:endParaRPr lang="es" sz="1200" b="1" dirty="0">
              <a:solidFill>
                <a:srgbClr val="B45F06"/>
              </a:solidFill>
            </a:endParaRP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17</a:t>
            </a:fld>
            <a:endParaRPr lang="es"/>
          </a:p>
        </p:txBody>
      </p:sp>
    </p:spTree>
    <p:extLst>
      <p:ext uri="{BB962C8B-B14F-4D97-AF65-F5344CB8AC3E}">
        <p14:creationId xmlns:p14="http://schemas.microsoft.com/office/powerpoint/2010/main" val="802026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Image_4"/>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15409" y="1113632"/>
            <a:ext cx="5328591" cy="2664296"/>
          </a:xfrm>
          <a:prstGeom prst="rect">
            <a:avLst/>
          </a:prstGeom>
          <a:noFill/>
          <a:ln>
            <a:noFill/>
          </a:ln>
        </p:spPr>
      </p:pic>
      <p:pic>
        <p:nvPicPr>
          <p:cNvPr id="4" name="3 Imagen" descr="Image_6"/>
          <p:cNvPicPr/>
          <p:nvPr/>
        </p:nvPicPr>
        <p:blipFill rotWithShape="1">
          <a:blip r:embed="rId4" r:link="rId5">
            <a:extLst>
              <a:ext uri="{28A0092B-C50C-407E-A947-70E740481C1C}">
                <a14:useLocalDpi xmlns:a14="http://schemas.microsoft.com/office/drawing/2010/main" val="0"/>
              </a:ext>
            </a:extLst>
          </a:blip>
          <a:srcRect r="50000"/>
          <a:stretch/>
        </p:blipFill>
        <p:spPr bwMode="auto">
          <a:xfrm>
            <a:off x="323528" y="503263"/>
            <a:ext cx="3850612" cy="4130774"/>
          </a:xfrm>
          <a:prstGeom prst="rect">
            <a:avLst/>
          </a:prstGeom>
          <a:noFill/>
          <a:ln>
            <a:noFill/>
          </a:ln>
        </p:spPr>
      </p:pic>
      <p:sp>
        <p:nvSpPr>
          <p:cNvPr id="5" name="4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a:solidFill>
                  <a:schemeClr val="tx1"/>
                </a:solidFill>
              </a:rPr>
              <a:t>2</a:t>
            </a:r>
            <a:r>
              <a:rPr lang="es-ES" sz="1600" b="1" dirty="0" smtClean="0">
                <a:solidFill>
                  <a:schemeClr val="tx1"/>
                </a:solidFill>
              </a:rPr>
              <a:t> Análisis exploratorio</a:t>
            </a:r>
            <a:endParaRPr lang="es-ES" sz="1600" b="1" dirty="0">
              <a:solidFill>
                <a:schemeClr val="tx1"/>
              </a:solidFill>
            </a:endParaRPr>
          </a:p>
        </p:txBody>
      </p:sp>
      <p:sp>
        <p:nvSpPr>
          <p:cNvPr id="6" name="5 Rectángulo"/>
          <p:cNvSpPr/>
          <p:nvPr/>
        </p:nvSpPr>
        <p:spPr>
          <a:xfrm>
            <a:off x="1599177" y="4634037"/>
            <a:ext cx="1377300" cy="307777"/>
          </a:xfrm>
          <a:prstGeom prst="rect">
            <a:avLst/>
          </a:prstGeom>
        </p:spPr>
        <p:txBody>
          <a:bodyPr wrap="none">
            <a:spAutoFit/>
          </a:bodyPr>
          <a:lstStyle/>
          <a:p>
            <a:pPr lvl="0" algn="ctr"/>
            <a:r>
              <a:rPr lang="es" b="1" dirty="0">
                <a:solidFill>
                  <a:srgbClr val="F07F0E"/>
                </a:solidFill>
              </a:rPr>
              <a:t>Metabolómica</a:t>
            </a:r>
          </a:p>
        </p:txBody>
      </p:sp>
      <p:sp>
        <p:nvSpPr>
          <p:cNvPr id="7" name="Shape 78"/>
          <p:cNvSpPr txBox="1"/>
          <p:nvPr/>
        </p:nvSpPr>
        <p:spPr>
          <a:xfrm>
            <a:off x="1171875" y="4587974"/>
            <a:ext cx="663821" cy="293399"/>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B45F06"/>
                </a:solidFill>
              </a:rPr>
              <a:t>CP</a:t>
            </a:r>
            <a:endParaRPr lang="es" sz="1200" b="1" dirty="0">
              <a:solidFill>
                <a:srgbClr val="B45F06"/>
              </a:solidFill>
            </a:endParaRPr>
          </a:p>
        </p:txBody>
      </p:sp>
      <p:sp>
        <p:nvSpPr>
          <p:cNvPr id="9" name="8 Rectángulo"/>
          <p:cNvSpPr/>
          <p:nvPr/>
        </p:nvSpPr>
        <p:spPr>
          <a:xfrm>
            <a:off x="5884191" y="4083918"/>
            <a:ext cx="1577676" cy="307777"/>
          </a:xfrm>
          <a:prstGeom prst="rect">
            <a:avLst/>
          </a:prstGeom>
        </p:spPr>
        <p:txBody>
          <a:bodyPr wrap="none">
            <a:spAutoFit/>
          </a:bodyPr>
          <a:lstStyle/>
          <a:p>
            <a:r>
              <a:rPr lang="es" b="1" dirty="0">
                <a:solidFill>
                  <a:srgbClr val="5C9343"/>
                </a:solidFill>
              </a:rPr>
              <a:t>Transcriptómica</a:t>
            </a:r>
            <a:endParaRPr lang="es-ES" dirty="0"/>
          </a:p>
        </p:txBody>
      </p:sp>
      <p:sp>
        <p:nvSpPr>
          <p:cNvPr id="10" name="Shape 61"/>
          <p:cNvSpPr txBox="1"/>
          <p:nvPr/>
        </p:nvSpPr>
        <p:spPr>
          <a:xfrm>
            <a:off x="5503215" y="4043612"/>
            <a:ext cx="960093" cy="363942"/>
          </a:xfrm>
          <a:prstGeom prst="rect">
            <a:avLst/>
          </a:prstGeom>
          <a:noFill/>
          <a:ln>
            <a:noFill/>
          </a:ln>
        </p:spPr>
        <p:txBody>
          <a:bodyPr wrap="square" lIns="91425" tIns="91425" rIns="91425" bIns="91425" anchor="t" anchorCtr="0">
            <a:noAutofit/>
          </a:bodyPr>
          <a:lstStyle/>
          <a:p>
            <a:pPr lvl="0" algn="l" rtl="0">
              <a:spcBef>
                <a:spcPts val="0"/>
              </a:spcBef>
              <a:buNone/>
            </a:pPr>
            <a:r>
              <a:rPr lang="es" sz="1200" b="1" dirty="0" smtClean="0">
                <a:solidFill>
                  <a:srgbClr val="38761D"/>
                </a:solidFill>
              </a:rPr>
              <a:t>CP</a:t>
            </a:r>
            <a:endParaRPr lang="es" sz="1200" b="1" dirty="0">
              <a:solidFill>
                <a:srgbClr val="38761D"/>
              </a:solidFill>
            </a:endParaRP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18</a:t>
            </a:fld>
            <a:endParaRPr lang="es"/>
          </a:p>
        </p:txBody>
      </p:sp>
    </p:spTree>
    <p:extLst>
      <p:ext uri="{BB962C8B-B14F-4D97-AF65-F5344CB8AC3E}">
        <p14:creationId xmlns:p14="http://schemas.microsoft.com/office/powerpoint/2010/main" val="3441217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smtClean="0">
                <a:solidFill>
                  <a:schemeClr val="tx1"/>
                </a:solidFill>
              </a:rPr>
              <a:t>3 Análisis de expresión diferencial</a:t>
            </a:r>
            <a:endParaRPr lang="es-ES" sz="1600" b="1" dirty="0">
              <a:solidFill>
                <a:schemeClr val="tx1"/>
              </a:solidFill>
            </a:endParaRPr>
          </a:p>
        </p:txBody>
      </p:sp>
      <p:graphicFrame>
        <p:nvGraphicFramePr>
          <p:cNvPr id="25" name="24 Tabla"/>
          <p:cNvGraphicFramePr>
            <a:graphicFrameLocks noGrp="1"/>
          </p:cNvGraphicFramePr>
          <p:nvPr>
            <p:extLst>
              <p:ext uri="{D42A27DB-BD31-4B8C-83A1-F6EECF244321}">
                <p14:modId xmlns:p14="http://schemas.microsoft.com/office/powerpoint/2010/main" val="2142221327"/>
              </p:ext>
            </p:extLst>
          </p:nvPr>
        </p:nvGraphicFramePr>
        <p:xfrm>
          <a:off x="1582549" y="695951"/>
          <a:ext cx="6192688" cy="1875799"/>
        </p:xfrm>
        <a:graphic>
          <a:graphicData uri="http://schemas.openxmlformats.org/drawingml/2006/table">
            <a:tbl>
              <a:tblPr/>
              <a:tblGrid>
                <a:gridCol w="582922"/>
                <a:gridCol w="1639771"/>
                <a:gridCol w="1168772"/>
                <a:gridCol w="1649095"/>
                <a:gridCol w="1152128"/>
              </a:tblGrid>
              <a:tr h="209011">
                <a:tc gridSpan="5">
                  <a:txBody>
                    <a:bodyPr/>
                    <a:lstStyle/>
                    <a:p>
                      <a:pPr algn="ctr">
                        <a:lnSpc>
                          <a:spcPct val="100000"/>
                        </a:lnSpc>
                        <a:spcAft>
                          <a:spcPts val="0"/>
                        </a:spcAft>
                      </a:pPr>
                      <a:r>
                        <a:rPr lang="es-ES" sz="1050" b="1" dirty="0">
                          <a:solidFill>
                            <a:srgbClr val="000000"/>
                          </a:solidFill>
                          <a:effectLst/>
                          <a:latin typeface="Arial"/>
                          <a:ea typeface="Times New Roman"/>
                        </a:rPr>
                        <a:t>Análisis de expresión diferencial transcriptómica</a:t>
                      </a:r>
                      <a:endParaRPr lang="es-ES" sz="105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endParaRPr lang="es-ES" dirty="0"/>
                    </a:p>
                  </a:txBody>
                  <a:tcPr marL="63500" marR="63500" marT="63500" marB="6350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dirty="0"/>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dirty="0"/>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070">
                <a:tc>
                  <a:txBody>
                    <a:bodyPr/>
                    <a:lstStyle/>
                    <a:p>
                      <a:pPr algn="ctr">
                        <a:lnSpc>
                          <a:spcPct val="100000"/>
                        </a:lnSpc>
                        <a:spcAft>
                          <a:spcPts val="0"/>
                        </a:spcAft>
                      </a:pPr>
                      <a:r>
                        <a:rPr lang="en-US" sz="900" b="1" dirty="0" err="1">
                          <a:solidFill>
                            <a:srgbClr val="000000"/>
                          </a:solidFill>
                          <a:effectLst/>
                          <a:latin typeface="Arial"/>
                          <a:ea typeface="Times New Roman"/>
                        </a:rPr>
                        <a:t>Estudio</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dirty="0" err="1">
                          <a:solidFill>
                            <a:srgbClr val="000000"/>
                          </a:solidFill>
                          <a:effectLst/>
                          <a:latin typeface="Arial"/>
                          <a:ea typeface="Times New Roman"/>
                        </a:rPr>
                        <a:t>Comparación</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dirty="0" smtClean="0">
                          <a:solidFill>
                            <a:srgbClr val="980000"/>
                          </a:solidFill>
                          <a:effectLst/>
                          <a:latin typeface="Arial"/>
                          <a:ea typeface="Times New Roman"/>
                        </a:rPr>
                        <a:t>G. </a:t>
                      </a:r>
                      <a:r>
                        <a:rPr lang="en-US" sz="900" b="1" dirty="0" err="1" smtClean="0">
                          <a:solidFill>
                            <a:srgbClr val="980000"/>
                          </a:solidFill>
                          <a:effectLst/>
                          <a:latin typeface="Arial"/>
                          <a:ea typeface="Times New Roman"/>
                        </a:rPr>
                        <a:t>infraexpresados</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a:solidFill>
                            <a:srgbClr val="980000"/>
                          </a:solidFill>
                          <a:effectLst/>
                          <a:latin typeface="Arial"/>
                          <a:ea typeface="Times New Roman"/>
                        </a:rPr>
                        <a:t>G. sin expresión diferencial</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dirty="0" smtClean="0">
                          <a:solidFill>
                            <a:srgbClr val="980000"/>
                          </a:solidFill>
                          <a:effectLst/>
                          <a:latin typeface="Arial"/>
                          <a:ea typeface="Times New Roman"/>
                        </a:rPr>
                        <a:t>G. </a:t>
                      </a:r>
                      <a:r>
                        <a:rPr lang="en-US" sz="900" b="1" dirty="0" err="1" smtClean="0">
                          <a:solidFill>
                            <a:srgbClr val="980000"/>
                          </a:solidFill>
                          <a:effectLst/>
                          <a:latin typeface="Arial"/>
                          <a:ea typeface="Times New Roman"/>
                        </a:rPr>
                        <a:t>sobreexpresados</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070">
                <a:tc>
                  <a:txBody>
                    <a:bodyPr/>
                    <a:lstStyle/>
                    <a:p>
                      <a:pPr algn="ctr">
                        <a:lnSpc>
                          <a:spcPct val="100000"/>
                        </a:lnSpc>
                        <a:spcAft>
                          <a:spcPts val="0"/>
                        </a:spcAft>
                      </a:pPr>
                      <a:r>
                        <a:rPr lang="en-US" sz="900" b="1">
                          <a:solidFill>
                            <a:srgbClr val="980000"/>
                          </a:solidFill>
                          <a:effectLst/>
                          <a:latin typeface="Arial"/>
                          <a:ea typeface="Times New Roman"/>
                        </a:rPr>
                        <a:t>CP</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s-ES" sz="900" i="1" dirty="0" err="1">
                          <a:solidFill>
                            <a:srgbClr val="000000"/>
                          </a:solidFill>
                          <a:effectLst/>
                          <a:latin typeface="Arial"/>
                          <a:ea typeface="Times New Roman"/>
                        </a:rPr>
                        <a:t>Adeno</a:t>
                      </a:r>
                      <a:r>
                        <a:rPr lang="es-ES" sz="900" i="1" dirty="0">
                          <a:solidFill>
                            <a:srgbClr val="000000"/>
                          </a:solidFill>
                          <a:effectLst/>
                          <a:latin typeface="Arial"/>
                          <a:ea typeface="Times New Roman"/>
                        </a:rPr>
                        <a:t> </a:t>
                      </a:r>
                      <a:r>
                        <a:rPr lang="es-ES" sz="900" i="1" dirty="0" err="1">
                          <a:solidFill>
                            <a:srgbClr val="000000"/>
                          </a:solidFill>
                          <a:effectLst/>
                          <a:latin typeface="Arial"/>
                          <a:ea typeface="Times New Roman"/>
                        </a:rPr>
                        <a:t>NoF</a:t>
                      </a:r>
                      <a:r>
                        <a:rPr lang="es-ES" sz="900" i="1" dirty="0">
                          <a:solidFill>
                            <a:srgbClr val="000000"/>
                          </a:solidFill>
                          <a:effectLst/>
                          <a:latin typeface="Arial"/>
                          <a:ea typeface="Times New Roman"/>
                        </a:rPr>
                        <a:t> </a:t>
                      </a:r>
                      <a:r>
                        <a:rPr lang="es-ES" sz="900" dirty="0">
                          <a:solidFill>
                            <a:srgbClr val="000000"/>
                          </a:solidFill>
                          <a:effectLst/>
                          <a:latin typeface="Arial"/>
                          <a:ea typeface="Times New Roman"/>
                        </a:rPr>
                        <a:t>vs</a:t>
                      </a:r>
                      <a:r>
                        <a:rPr lang="es-ES" sz="900" i="1" dirty="0">
                          <a:solidFill>
                            <a:srgbClr val="000000"/>
                          </a:solidFill>
                          <a:effectLst/>
                          <a:latin typeface="Arial"/>
                          <a:ea typeface="Times New Roman"/>
                        </a:rPr>
                        <a:t>. Control </a:t>
                      </a:r>
                      <a:r>
                        <a:rPr lang="es-ES" sz="900" i="1" dirty="0" err="1">
                          <a:solidFill>
                            <a:srgbClr val="000000"/>
                          </a:solidFill>
                          <a:effectLst/>
                          <a:latin typeface="Arial"/>
                          <a:ea typeface="Times New Roman"/>
                        </a:rPr>
                        <a:t>NoF</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3,546</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11,777</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4,039</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0070">
                <a:tc>
                  <a:txBody>
                    <a:bodyPr/>
                    <a:lstStyle/>
                    <a:p>
                      <a:pPr algn="ctr">
                        <a:lnSpc>
                          <a:spcPct val="100000"/>
                        </a:lnSpc>
                        <a:spcAft>
                          <a:spcPts val="0"/>
                        </a:spcAft>
                      </a:pPr>
                      <a:r>
                        <a:rPr lang="en-US" sz="900" b="1">
                          <a:solidFill>
                            <a:srgbClr val="980000"/>
                          </a:solidFill>
                          <a:effectLst/>
                          <a:latin typeface="Arial"/>
                          <a:ea typeface="Times New Roman"/>
                        </a:rPr>
                        <a:t>CP</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s-ES" sz="900" i="1" dirty="0" err="1">
                          <a:solidFill>
                            <a:srgbClr val="000000"/>
                          </a:solidFill>
                          <a:effectLst/>
                          <a:latin typeface="Arial"/>
                          <a:ea typeface="Times New Roman"/>
                        </a:rPr>
                        <a:t>Adeno</a:t>
                      </a:r>
                      <a:r>
                        <a:rPr lang="es-ES" sz="900" i="1" dirty="0">
                          <a:solidFill>
                            <a:srgbClr val="000000"/>
                          </a:solidFill>
                          <a:effectLst/>
                          <a:latin typeface="Arial"/>
                          <a:ea typeface="Times New Roman"/>
                        </a:rPr>
                        <a:t> F </a:t>
                      </a:r>
                      <a:r>
                        <a:rPr lang="es-ES" sz="900" dirty="0">
                          <a:solidFill>
                            <a:srgbClr val="000000"/>
                          </a:solidFill>
                          <a:effectLst/>
                          <a:latin typeface="Arial"/>
                          <a:ea typeface="Times New Roman"/>
                        </a:rPr>
                        <a:t>vs</a:t>
                      </a:r>
                      <a:r>
                        <a:rPr lang="es-ES" sz="900" i="1" dirty="0">
                          <a:solidFill>
                            <a:srgbClr val="000000"/>
                          </a:solidFill>
                          <a:effectLst/>
                          <a:latin typeface="Arial"/>
                          <a:ea typeface="Times New Roman"/>
                        </a:rPr>
                        <a:t>. Control </a:t>
                      </a:r>
                      <a:r>
                        <a:rPr lang="es-ES" sz="900" i="1" dirty="0" err="1">
                          <a:solidFill>
                            <a:srgbClr val="000000"/>
                          </a:solidFill>
                          <a:effectLst/>
                          <a:latin typeface="Arial"/>
                          <a:ea typeface="Times New Roman"/>
                        </a:rPr>
                        <a:t>NoF</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5,521</a:t>
                      </a:r>
                      <a:endParaRPr lang="es-ES" sz="105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6,878</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6,963</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070">
                <a:tc>
                  <a:txBody>
                    <a:bodyPr/>
                    <a:lstStyle/>
                    <a:p>
                      <a:pPr algn="ctr">
                        <a:lnSpc>
                          <a:spcPct val="100000"/>
                        </a:lnSpc>
                        <a:spcAft>
                          <a:spcPts val="0"/>
                        </a:spcAft>
                      </a:pPr>
                      <a:r>
                        <a:rPr lang="en-US" sz="900" b="1">
                          <a:solidFill>
                            <a:srgbClr val="980000"/>
                          </a:solidFill>
                          <a:effectLst/>
                          <a:latin typeface="Arial"/>
                          <a:ea typeface="Times New Roman"/>
                        </a:rPr>
                        <a:t>MM</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Diagnosis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1,745</a:t>
                      </a:r>
                      <a:endParaRPr lang="es-ES" sz="105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8,926</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2,074</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0070">
                <a:tc>
                  <a:txBody>
                    <a:bodyPr/>
                    <a:lstStyle/>
                    <a:p>
                      <a:pPr algn="ctr">
                        <a:lnSpc>
                          <a:spcPct val="100000"/>
                        </a:lnSpc>
                        <a:spcAft>
                          <a:spcPts val="0"/>
                        </a:spcAft>
                      </a:pPr>
                      <a:r>
                        <a:rPr lang="en-US" sz="900" b="1" dirty="0">
                          <a:solidFill>
                            <a:srgbClr val="980000"/>
                          </a:solidFill>
                          <a:effectLst/>
                          <a:latin typeface="Arial"/>
                          <a:ea typeface="Times New Roman"/>
                        </a:rPr>
                        <a:t>MM</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dirty="0" err="1">
                          <a:solidFill>
                            <a:srgbClr val="000000"/>
                          </a:solidFill>
                          <a:effectLst/>
                          <a:latin typeface="Arial"/>
                          <a:ea typeface="Times New Roman"/>
                        </a:rPr>
                        <a:t>Recaída</a:t>
                      </a:r>
                      <a:r>
                        <a:rPr lang="en-US" sz="900" i="1" dirty="0">
                          <a:solidFill>
                            <a:srgbClr val="000000"/>
                          </a:solidFill>
                          <a:effectLst/>
                          <a:latin typeface="Arial"/>
                          <a:ea typeface="Times New Roman"/>
                        </a:rPr>
                        <a:t> </a:t>
                      </a:r>
                      <a:r>
                        <a:rPr lang="en-US" sz="900" dirty="0">
                          <a:solidFill>
                            <a:srgbClr val="000000"/>
                          </a:solidFill>
                          <a:effectLst/>
                          <a:latin typeface="Arial"/>
                          <a:ea typeface="Times New Roman"/>
                        </a:rPr>
                        <a:t>vs</a:t>
                      </a:r>
                      <a:r>
                        <a:rPr lang="en-US" sz="900" i="1" dirty="0">
                          <a:solidFill>
                            <a:srgbClr val="000000"/>
                          </a:solidFill>
                          <a:effectLst/>
                          <a:latin typeface="Arial"/>
                          <a:ea typeface="Times New Roman"/>
                        </a:rPr>
                        <a:t>. Control</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1,451</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dirty="0">
                          <a:solidFill>
                            <a:srgbClr val="000000"/>
                          </a:solidFill>
                          <a:effectLst/>
                          <a:latin typeface="Arial"/>
                          <a:ea typeface="Times New Roman"/>
                        </a:rPr>
                        <a:t>9,350</a:t>
                      </a:r>
                      <a:endParaRPr lang="es-ES" sz="105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dirty="0">
                          <a:solidFill>
                            <a:srgbClr val="000000"/>
                          </a:solidFill>
                          <a:effectLst/>
                          <a:latin typeface="Arial"/>
                          <a:ea typeface="Times New Roman"/>
                        </a:rPr>
                        <a:t>1,944</a:t>
                      </a:r>
                      <a:endParaRPr lang="es-ES" sz="105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91713">
                <a:tc>
                  <a:txBody>
                    <a:bodyPr/>
                    <a:lstStyle/>
                    <a:p>
                      <a:pPr algn="ctr">
                        <a:lnSpc>
                          <a:spcPct val="100000"/>
                        </a:lnSpc>
                        <a:spcAft>
                          <a:spcPts val="0"/>
                        </a:spcAft>
                      </a:pPr>
                      <a:r>
                        <a:rPr lang="en-US" sz="900" b="1" dirty="0">
                          <a:solidFill>
                            <a:srgbClr val="980000"/>
                          </a:solidFill>
                          <a:effectLst/>
                          <a:latin typeface="Arial"/>
                          <a:ea typeface="Times New Roman"/>
                        </a:rPr>
                        <a:t>MM</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dirty="0" err="1">
                          <a:solidFill>
                            <a:srgbClr val="000000"/>
                          </a:solidFill>
                          <a:effectLst/>
                          <a:latin typeface="Arial"/>
                          <a:ea typeface="Times New Roman"/>
                        </a:rPr>
                        <a:t>Diag</a:t>
                      </a:r>
                      <a:r>
                        <a:rPr lang="en-US" sz="900" i="1" dirty="0">
                          <a:solidFill>
                            <a:srgbClr val="000000"/>
                          </a:solidFill>
                          <a:effectLst/>
                          <a:latin typeface="Arial"/>
                          <a:ea typeface="Times New Roman"/>
                        </a:rPr>
                        <a:t> + Re </a:t>
                      </a:r>
                      <a:r>
                        <a:rPr lang="en-US" sz="900" dirty="0">
                          <a:solidFill>
                            <a:srgbClr val="000000"/>
                          </a:solidFill>
                          <a:effectLst/>
                          <a:latin typeface="Arial"/>
                          <a:ea typeface="Times New Roman"/>
                        </a:rPr>
                        <a:t>vs</a:t>
                      </a:r>
                      <a:r>
                        <a:rPr lang="en-US" sz="900" i="1" dirty="0">
                          <a:solidFill>
                            <a:srgbClr val="000000"/>
                          </a:solidFill>
                          <a:effectLst/>
                          <a:latin typeface="Arial"/>
                          <a:ea typeface="Times New Roman"/>
                        </a:rPr>
                        <a:t>. MGUS + </a:t>
                      </a:r>
                      <a:r>
                        <a:rPr lang="en-US" sz="900" i="1" dirty="0" err="1">
                          <a:solidFill>
                            <a:srgbClr val="000000"/>
                          </a:solidFill>
                          <a:effectLst/>
                          <a:latin typeface="Arial"/>
                          <a:ea typeface="Times New Roman"/>
                        </a:rPr>
                        <a:t>Latente</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1,788</a:t>
                      </a:r>
                      <a:endParaRPr lang="es-ES" sz="105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8,825</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dirty="0">
                          <a:solidFill>
                            <a:srgbClr val="000000"/>
                          </a:solidFill>
                          <a:effectLst/>
                          <a:latin typeface="Arial"/>
                          <a:ea typeface="Times New Roman"/>
                        </a:rPr>
                        <a:t>2,132</a:t>
                      </a:r>
                      <a:endParaRPr lang="es-ES" sz="105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070">
                <a:tc>
                  <a:txBody>
                    <a:bodyPr/>
                    <a:lstStyle/>
                    <a:p>
                      <a:pPr algn="ctr">
                        <a:lnSpc>
                          <a:spcPct val="100000"/>
                        </a:lnSpc>
                        <a:spcAft>
                          <a:spcPts val="0"/>
                        </a:spcAft>
                      </a:pPr>
                      <a:r>
                        <a:rPr lang="en-US" sz="900" b="1">
                          <a:solidFill>
                            <a:srgbClr val="980000"/>
                          </a:solidFill>
                          <a:effectLst/>
                          <a:latin typeface="Arial"/>
                          <a:ea typeface="Times New Roman"/>
                        </a:rPr>
                        <a:t>NMP</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PV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1,160</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10,416</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1,169</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0070">
                <a:tc>
                  <a:txBody>
                    <a:bodyPr/>
                    <a:lstStyle/>
                    <a:p>
                      <a:pPr algn="ctr">
                        <a:lnSpc>
                          <a:spcPct val="100000"/>
                        </a:lnSpc>
                        <a:spcAft>
                          <a:spcPts val="0"/>
                        </a:spcAft>
                      </a:pPr>
                      <a:r>
                        <a:rPr lang="en-US" sz="900" b="1">
                          <a:solidFill>
                            <a:srgbClr val="980000"/>
                          </a:solidFill>
                          <a:effectLst/>
                          <a:latin typeface="Arial"/>
                          <a:ea typeface="Times New Roman"/>
                        </a:rPr>
                        <a:t>NMP</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dirty="0">
                          <a:solidFill>
                            <a:srgbClr val="000000"/>
                          </a:solidFill>
                          <a:effectLst/>
                          <a:latin typeface="Arial"/>
                          <a:ea typeface="Times New Roman"/>
                        </a:rPr>
                        <a:t>TE </a:t>
                      </a:r>
                      <a:r>
                        <a:rPr lang="en-US" sz="900" dirty="0">
                          <a:solidFill>
                            <a:srgbClr val="000000"/>
                          </a:solidFill>
                          <a:effectLst/>
                          <a:latin typeface="Arial"/>
                          <a:ea typeface="Times New Roman"/>
                        </a:rPr>
                        <a:t>vs</a:t>
                      </a:r>
                      <a:r>
                        <a:rPr lang="en-US" sz="900" i="1" dirty="0">
                          <a:solidFill>
                            <a:srgbClr val="000000"/>
                          </a:solidFill>
                          <a:effectLst/>
                          <a:latin typeface="Arial"/>
                          <a:ea typeface="Times New Roman"/>
                        </a:rPr>
                        <a:t>. Control</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894</a:t>
                      </a:r>
                      <a:endParaRPr lang="es-ES" sz="105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11,121</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730</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70070">
                <a:tc>
                  <a:txBody>
                    <a:bodyPr/>
                    <a:lstStyle/>
                    <a:p>
                      <a:pPr algn="ctr">
                        <a:lnSpc>
                          <a:spcPct val="100000"/>
                        </a:lnSpc>
                        <a:spcAft>
                          <a:spcPts val="0"/>
                        </a:spcAft>
                      </a:pPr>
                      <a:r>
                        <a:rPr lang="en-US" sz="900" b="1">
                          <a:solidFill>
                            <a:srgbClr val="980000"/>
                          </a:solidFill>
                          <a:effectLst/>
                          <a:latin typeface="Arial"/>
                          <a:ea typeface="Times New Roman"/>
                        </a:rPr>
                        <a:t>NMP</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dirty="0">
                          <a:solidFill>
                            <a:srgbClr val="000000"/>
                          </a:solidFill>
                          <a:effectLst/>
                          <a:latin typeface="Arial"/>
                          <a:ea typeface="Times New Roman"/>
                        </a:rPr>
                        <a:t>JAK- </a:t>
                      </a:r>
                      <a:r>
                        <a:rPr lang="en-US" sz="900" dirty="0">
                          <a:solidFill>
                            <a:srgbClr val="000000"/>
                          </a:solidFill>
                          <a:effectLst/>
                          <a:latin typeface="Arial"/>
                          <a:ea typeface="Times New Roman"/>
                        </a:rPr>
                        <a:t>vs</a:t>
                      </a:r>
                      <a:r>
                        <a:rPr lang="en-US" sz="900" i="1" dirty="0">
                          <a:solidFill>
                            <a:srgbClr val="000000"/>
                          </a:solidFill>
                          <a:effectLst/>
                          <a:latin typeface="Arial"/>
                          <a:ea typeface="Times New Roman"/>
                        </a:rPr>
                        <a:t>. JAK+</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285</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12,064</a:t>
                      </a:r>
                      <a:endParaRPr lang="es-ES" sz="105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dirty="0">
                          <a:solidFill>
                            <a:srgbClr val="000000"/>
                          </a:solidFill>
                          <a:effectLst/>
                          <a:latin typeface="Arial"/>
                          <a:ea typeface="Times New Roman"/>
                        </a:rPr>
                        <a:t>396</a:t>
                      </a:r>
                      <a:endParaRPr lang="es-ES" sz="105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6" name="25 Tabla"/>
          <p:cNvGraphicFramePr>
            <a:graphicFrameLocks noGrp="1"/>
          </p:cNvGraphicFramePr>
          <p:nvPr>
            <p:extLst>
              <p:ext uri="{D42A27DB-BD31-4B8C-83A1-F6EECF244321}">
                <p14:modId xmlns:p14="http://schemas.microsoft.com/office/powerpoint/2010/main" val="4273533926"/>
              </p:ext>
            </p:extLst>
          </p:nvPr>
        </p:nvGraphicFramePr>
        <p:xfrm>
          <a:off x="1566250" y="2850116"/>
          <a:ext cx="6192687" cy="1878538"/>
        </p:xfrm>
        <a:graphic>
          <a:graphicData uri="http://schemas.openxmlformats.org/drawingml/2006/table">
            <a:tbl>
              <a:tblPr/>
              <a:tblGrid>
                <a:gridCol w="591843"/>
                <a:gridCol w="1672432"/>
                <a:gridCol w="1172683"/>
                <a:gridCol w="1667684"/>
                <a:gridCol w="1088045"/>
              </a:tblGrid>
              <a:tr h="186373">
                <a:tc gridSpan="5">
                  <a:txBody>
                    <a:bodyPr/>
                    <a:lstStyle/>
                    <a:p>
                      <a:pPr algn="ctr">
                        <a:lnSpc>
                          <a:spcPct val="100000"/>
                        </a:lnSpc>
                        <a:spcAft>
                          <a:spcPts val="0"/>
                        </a:spcAft>
                      </a:pPr>
                      <a:r>
                        <a:rPr lang="es-ES" sz="1050" b="1" dirty="0" smtClean="0">
                          <a:solidFill>
                            <a:srgbClr val="000000"/>
                          </a:solidFill>
                          <a:effectLst/>
                          <a:latin typeface="Arial"/>
                          <a:ea typeface="Times New Roman"/>
                        </a:rPr>
                        <a:t>Análisis de intensidad diferencial </a:t>
                      </a:r>
                      <a:r>
                        <a:rPr lang="es-ES" sz="1050" b="1" dirty="0" err="1" smtClean="0">
                          <a:solidFill>
                            <a:srgbClr val="000000"/>
                          </a:solidFill>
                          <a:effectLst/>
                          <a:latin typeface="Arial"/>
                          <a:ea typeface="Times New Roman"/>
                        </a:rPr>
                        <a:t>metabolómica</a:t>
                      </a:r>
                      <a:endParaRPr lang="es-ES" sz="105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endParaRPr lang="es-ES" dirty="0"/>
                    </a:p>
                  </a:txBody>
                  <a:tcPr marL="63500" marR="63500" marT="63500" marB="6350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dirty="0"/>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890">
                <a:tc>
                  <a:txBody>
                    <a:bodyPr/>
                    <a:lstStyle/>
                    <a:p>
                      <a:pPr algn="ctr">
                        <a:lnSpc>
                          <a:spcPct val="115000"/>
                        </a:lnSpc>
                        <a:spcAft>
                          <a:spcPts val="0"/>
                        </a:spcAft>
                      </a:pPr>
                      <a:r>
                        <a:rPr lang="en-US" sz="900" b="1" dirty="0" err="1">
                          <a:solidFill>
                            <a:srgbClr val="000000"/>
                          </a:solidFill>
                          <a:effectLst/>
                          <a:latin typeface="Arial"/>
                          <a:ea typeface="Times New Roman"/>
                        </a:rPr>
                        <a:t>Estudio</a:t>
                      </a:r>
                      <a:endParaRPr lang="es-ES" sz="9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dirty="0" err="1">
                          <a:solidFill>
                            <a:srgbClr val="000000"/>
                          </a:solidFill>
                          <a:effectLst/>
                          <a:latin typeface="Arial"/>
                          <a:ea typeface="Times New Roman"/>
                        </a:rPr>
                        <a:t>Comparación</a:t>
                      </a:r>
                      <a:endParaRPr lang="es-ES" sz="9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dirty="0">
                          <a:solidFill>
                            <a:srgbClr val="980000"/>
                          </a:solidFill>
                          <a:effectLst/>
                          <a:latin typeface="Arial"/>
                          <a:ea typeface="Times New Roman"/>
                        </a:rPr>
                        <a:t>Met. </a:t>
                      </a:r>
                      <a:r>
                        <a:rPr lang="en-US" sz="900" b="1" dirty="0" err="1">
                          <a:solidFill>
                            <a:srgbClr val="980000"/>
                          </a:solidFill>
                          <a:effectLst/>
                          <a:latin typeface="Arial"/>
                          <a:ea typeface="Times New Roman"/>
                        </a:rPr>
                        <a:t>infrarrepres</a:t>
                      </a:r>
                      <a:r>
                        <a:rPr lang="en-US" sz="900" b="1" dirty="0">
                          <a:solidFill>
                            <a:srgbClr val="980000"/>
                          </a:solidFill>
                          <a:effectLst/>
                          <a:latin typeface="Arial"/>
                          <a:ea typeface="Times New Roman"/>
                        </a:rPr>
                        <a:t>.</a:t>
                      </a:r>
                      <a:endParaRPr lang="es-ES" sz="9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dirty="0">
                          <a:solidFill>
                            <a:srgbClr val="980000"/>
                          </a:solidFill>
                          <a:effectLst/>
                          <a:latin typeface="Arial"/>
                          <a:ea typeface="Times New Roman"/>
                        </a:rPr>
                        <a:t>M. sin </a:t>
                      </a:r>
                      <a:r>
                        <a:rPr lang="en-US" sz="900" b="1" dirty="0" err="1">
                          <a:solidFill>
                            <a:srgbClr val="980000"/>
                          </a:solidFill>
                          <a:effectLst/>
                          <a:latin typeface="Arial"/>
                          <a:ea typeface="Times New Roman"/>
                        </a:rPr>
                        <a:t>intensidad</a:t>
                      </a:r>
                      <a:r>
                        <a:rPr lang="en-US" sz="900" b="1" dirty="0">
                          <a:solidFill>
                            <a:srgbClr val="980000"/>
                          </a:solidFill>
                          <a:effectLst/>
                          <a:latin typeface="Arial"/>
                          <a:ea typeface="Times New Roman"/>
                        </a:rPr>
                        <a:t> </a:t>
                      </a:r>
                      <a:r>
                        <a:rPr lang="en-US" sz="900" b="1" dirty="0" err="1">
                          <a:solidFill>
                            <a:srgbClr val="980000"/>
                          </a:solidFill>
                          <a:effectLst/>
                          <a:latin typeface="Arial"/>
                          <a:ea typeface="Times New Roman"/>
                        </a:rPr>
                        <a:t>diferencial</a:t>
                      </a:r>
                      <a:endParaRPr lang="es-ES" sz="9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dirty="0" smtClean="0">
                          <a:solidFill>
                            <a:srgbClr val="980000"/>
                          </a:solidFill>
                          <a:effectLst/>
                          <a:latin typeface="Arial"/>
                          <a:ea typeface="Times New Roman"/>
                        </a:rPr>
                        <a:t>Met.</a:t>
                      </a:r>
                      <a:r>
                        <a:rPr lang="es-ES" sz="900" b="0" baseline="0" dirty="0" smtClean="0">
                          <a:solidFill>
                            <a:srgbClr val="000000"/>
                          </a:solidFill>
                          <a:effectLst/>
                          <a:latin typeface="Arial"/>
                          <a:ea typeface="Times New Roman"/>
                        </a:rPr>
                        <a:t> </a:t>
                      </a:r>
                      <a:r>
                        <a:rPr lang="en-US" sz="900" b="1" dirty="0" err="1" smtClean="0">
                          <a:solidFill>
                            <a:srgbClr val="980000"/>
                          </a:solidFill>
                          <a:effectLst/>
                          <a:latin typeface="Arial"/>
                          <a:ea typeface="Times New Roman"/>
                        </a:rPr>
                        <a:t>sobrerrepres</a:t>
                      </a:r>
                      <a:r>
                        <a:rPr lang="en-US" sz="900" b="1" dirty="0">
                          <a:solidFill>
                            <a:srgbClr val="980000"/>
                          </a:solidFill>
                          <a:effectLst/>
                          <a:latin typeface="Arial"/>
                          <a:ea typeface="Times New Roman"/>
                        </a:rPr>
                        <a:t>.</a:t>
                      </a:r>
                      <a:endParaRPr lang="es-ES" sz="9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16">
                <a:tc>
                  <a:txBody>
                    <a:bodyPr/>
                    <a:lstStyle/>
                    <a:p>
                      <a:pPr algn="ctr">
                        <a:lnSpc>
                          <a:spcPct val="100000"/>
                        </a:lnSpc>
                        <a:spcAft>
                          <a:spcPts val="0"/>
                        </a:spcAft>
                      </a:pPr>
                      <a:r>
                        <a:rPr lang="en-US" sz="900" b="1">
                          <a:solidFill>
                            <a:srgbClr val="980000"/>
                          </a:solidFill>
                          <a:effectLst/>
                          <a:latin typeface="Arial"/>
                          <a:ea typeface="Times New Roman"/>
                        </a:rPr>
                        <a:t>CP</a:t>
                      </a:r>
                      <a:endParaRPr lang="es-ES" sz="9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FI + FA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17</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12</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15</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169116">
                <a:tc>
                  <a:txBody>
                    <a:bodyPr/>
                    <a:lstStyle/>
                    <a:p>
                      <a:pPr algn="ctr">
                        <a:lnSpc>
                          <a:spcPct val="100000"/>
                        </a:lnSpc>
                        <a:spcAft>
                          <a:spcPts val="0"/>
                        </a:spcAft>
                      </a:pPr>
                      <a:r>
                        <a:rPr lang="en-US" sz="900" b="1" dirty="0">
                          <a:solidFill>
                            <a:srgbClr val="980000"/>
                          </a:solidFill>
                          <a:effectLst/>
                          <a:latin typeface="Arial"/>
                          <a:ea typeface="Times New Roman"/>
                        </a:rPr>
                        <a:t>CP</a:t>
                      </a:r>
                      <a:endParaRPr lang="es-ES" sz="9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FI + FA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EB</a:t>
                      </a:r>
                      <a:endParaRPr lang="es-ES" sz="9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11</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23</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10</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116">
                <a:tc>
                  <a:txBody>
                    <a:bodyPr/>
                    <a:lstStyle/>
                    <a:p>
                      <a:pPr algn="ctr">
                        <a:lnSpc>
                          <a:spcPct val="100000"/>
                        </a:lnSpc>
                        <a:spcAft>
                          <a:spcPts val="0"/>
                        </a:spcAft>
                      </a:pPr>
                      <a:r>
                        <a:rPr lang="en-US" sz="900" b="1">
                          <a:solidFill>
                            <a:srgbClr val="980000"/>
                          </a:solidFill>
                          <a:effectLst/>
                          <a:latin typeface="Arial"/>
                          <a:ea typeface="Times New Roman"/>
                        </a:rPr>
                        <a:t>LLC</a:t>
                      </a:r>
                      <a:endParaRPr lang="es-ES" sz="9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900" i="1">
                          <a:solidFill>
                            <a:srgbClr val="000000"/>
                          </a:solidFill>
                          <a:effectLst/>
                          <a:latin typeface="Arial"/>
                          <a:ea typeface="Times New Roman"/>
                        </a:rPr>
                        <a:t>IGHV- + IGHV+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44</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dirty="0">
                          <a:solidFill>
                            <a:srgbClr val="000000"/>
                          </a:solidFill>
                          <a:effectLst/>
                          <a:latin typeface="Arial"/>
                          <a:ea typeface="Times New Roman"/>
                        </a:rPr>
                        <a:t>0</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116">
                <a:tc>
                  <a:txBody>
                    <a:bodyPr/>
                    <a:lstStyle/>
                    <a:p>
                      <a:pPr algn="ctr">
                        <a:lnSpc>
                          <a:spcPct val="100000"/>
                        </a:lnSpc>
                        <a:spcAft>
                          <a:spcPts val="0"/>
                        </a:spcAft>
                      </a:pPr>
                      <a:r>
                        <a:rPr lang="en-US" sz="900" b="1">
                          <a:solidFill>
                            <a:srgbClr val="980000"/>
                          </a:solidFill>
                          <a:effectLst/>
                          <a:latin typeface="Arial"/>
                          <a:ea typeface="Times New Roman"/>
                        </a:rPr>
                        <a:t>MM</a:t>
                      </a:r>
                      <a:endParaRPr lang="es-ES" sz="9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Diagnosis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Remisión</a:t>
                      </a:r>
                      <a:endParaRPr lang="es-ES" sz="9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44</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169116">
                <a:tc>
                  <a:txBody>
                    <a:bodyPr/>
                    <a:lstStyle/>
                    <a:p>
                      <a:pPr algn="ctr">
                        <a:lnSpc>
                          <a:spcPct val="100000"/>
                        </a:lnSpc>
                        <a:spcAft>
                          <a:spcPts val="0"/>
                        </a:spcAft>
                      </a:pPr>
                      <a:r>
                        <a:rPr lang="en-US" sz="900" b="1">
                          <a:solidFill>
                            <a:srgbClr val="980000"/>
                          </a:solidFill>
                          <a:effectLst/>
                          <a:latin typeface="Arial"/>
                          <a:ea typeface="Times New Roman"/>
                        </a:rPr>
                        <a:t>MM</a:t>
                      </a:r>
                      <a:endParaRPr lang="es-ES" sz="9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Diagnosis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7</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33</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4</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116">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PV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43</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1</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169116">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TE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5</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30</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9</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169116">
                <a:tc>
                  <a:txBody>
                    <a:bodyPr/>
                    <a:lstStyle/>
                    <a:p>
                      <a:pPr algn="ctr">
                        <a:lnSpc>
                          <a:spcPct val="100000"/>
                        </a:lnSpc>
                        <a:spcAft>
                          <a:spcPts val="0"/>
                        </a:spcAft>
                      </a:pPr>
                      <a:r>
                        <a:rPr lang="en-US" sz="900" b="1" dirty="0">
                          <a:solidFill>
                            <a:srgbClr val="980000"/>
                          </a:solidFill>
                          <a:effectLst/>
                          <a:latin typeface="Arial"/>
                          <a:ea typeface="Times New Roman"/>
                        </a:rPr>
                        <a:t>NMP</a:t>
                      </a:r>
                      <a:endParaRPr lang="es-ES" sz="9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dirty="0">
                          <a:solidFill>
                            <a:srgbClr val="000000"/>
                          </a:solidFill>
                          <a:effectLst/>
                          <a:latin typeface="Arial"/>
                          <a:ea typeface="Times New Roman"/>
                        </a:rPr>
                        <a:t>TE </a:t>
                      </a:r>
                      <a:r>
                        <a:rPr lang="en-US" sz="900" dirty="0">
                          <a:solidFill>
                            <a:srgbClr val="000000"/>
                          </a:solidFill>
                          <a:effectLst/>
                          <a:latin typeface="Arial"/>
                          <a:ea typeface="Times New Roman"/>
                        </a:rPr>
                        <a:t>vs</a:t>
                      </a:r>
                      <a:r>
                        <a:rPr lang="en-US" sz="900" i="1" dirty="0">
                          <a:solidFill>
                            <a:srgbClr val="000000"/>
                          </a:solidFill>
                          <a:effectLst/>
                          <a:latin typeface="Arial"/>
                          <a:ea typeface="Times New Roman"/>
                        </a:rPr>
                        <a:t>. TS</a:t>
                      </a:r>
                      <a:endParaRPr lang="es-ES" sz="9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3</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34</a:t>
                      </a:r>
                      <a:endParaRPr lang="es-ES" sz="100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7</a:t>
                      </a:r>
                      <a:endParaRPr lang="es-ES" sz="1000" dirty="0">
                        <a:solidFill>
                          <a:srgbClr val="000000"/>
                        </a:solidFill>
                        <a:effectLst/>
                        <a:latin typeface="Arial"/>
                        <a:ea typeface="Times New Roman"/>
                      </a:endParaRPr>
                    </a:p>
                  </a:txBody>
                  <a:tcPr marL="17246" marR="17246" marT="17246" marB="17246"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4 Rectángulo"/>
          <p:cNvSpPr/>
          <p:nvPr/>
        </p:nvSpPr>
        <p:spPr>
          <a:xfrm>
            <a:off x="4873" y="1101923"/>
            <a:ext cx="1577676" cy="307777"/>
          </a:xfrm>
          <a:prstGeom prst="rect">
            <a:avLst/>
          </a:prstGeom>
        </p:spPr>
        <p:txBody>
          <a:bodyPr wrap="none">
            <a:spAutoFit/>
          </a:bodyPr>
          <a:lstStyle/>
          <a:p>
            <a:r>
              <a:rPr lang="es" b="1" dirty="0">
                <a:solidFill>
                  <a:srgbClr val="5C9343"/>
                </a:solidFill>
              </a:rPr>
              <a:t>Transcriptómica</a:t>
            </a:r>
            <a:endParaRPr lang="es-ES" dirty="0"/>
          </a:p>
        </p:txBody>
      </p:sp>
      <p:sp>
        <p:nvSpPr>
          <p:cNvPr id="6" name="5 Rectángulo"/>
          <p:cNvSpPr/>
          <p:nvPr/>
        </p:nvSpPr>
        <p:spPr>
          <a:xfrm>
            <a:off x="7731204" y="3325861"/>
            <a:ext cx="1377300" cy="307777"/>
          </a:xfrm>
          <a:prstGeom prst="rect">
            <a:avLst/>
          </a:prstGeom>
        </p:spPr>
        <p:txBody>
          <a:bodyPr wrap="none">
            <a:spAutoFit/>
          </a:bodyPr>
          <a:lstStyle/>
          <a:p>
            <a:pPr lvl="0" algn="ctr"/>
            <a:r>
              <a:rPr lang="es" b="1" dirty="0">
                <a:solidFill>
                  <a:srgbClr val="F07F0E"/>
                </a:solidFill>
              </a:rPr>
              <a:t>Metabolómica</a:t>
            </a: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19</a:t>
            </a:fld>
            <a:endParaRPr lang="es"/>
          </a:p>
        </p:txBody>
      </p:sp>
    </p:spTree>
    <p:extLst>
      <p:ext uri="{BB962C8B-B14F-4D97-AF65-F5344CB8AC3E}">
        <p14:creationId xmlns:p14="http://schemas.microsoft.com/office/powerpoint/2010/main" val="3785721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subTitle" idx="1"/>
          </p:nvPr>
        </p:nvSpPr>
        <p:spPr>
          <a:xfrm>
            <a:off x="1835696" y="987574"/>
            <a:ext cx="6216344" cy="1728192"/>
          </a:xfrm>
          <a:prstGeom prst="rect">
            <a:avLst/>
          </a:prstGeom>
        </p:spPr>
        <p:txBody>
          <a:bodyPr wrap="square" lIns="91425" tIns="91425" rIns="91425" bIns="91425" anchor="t" anchorCtr="0">
            <a:noAutofit/>
          </a:bodyPr>
          <a:lstStyle/>
          <a:p>
            <a:pPr lvl="0" algn="just">
              <a:spcBef>
                <a:spcPts val="1000"/>
              </a:spcBef>
              <a:buClr>
                <a:schemeClr val="dk1"/>
              </a:buClr>
            </a:pPr>
            <a:r>
              <a:rPr lang="es-ES" sz="2400" b="1" dirty="0">
                <a:solidFill>
                  <a:srgbClr val="C00000"/>
                </a:solidFill>
              </a:rPr>
              <a:t>I. Introducción</a:t>
            </a:r>
          </a:p>
          <a:p>
            <a:pPr lvl="0" algn="just">
              <a:spcBef>
                <a:spcPts val="1000"/>
              </a:spcBef>
              <a:buClr>
                <a:schemeClr val="dk1"/>
              </a:buClr>
            </a:pPr>
            <a:r>
              <a:rPr lang="es-ES" sz="2400" b="1" dirty="0" smtClean="0">
                <a:solidFill>
                  <a:srgbClr val="C00000"/>
                </a:solidFill>
              </a:rPr>
              <a:t>II</a:t>
            </a:r>
            <a:r>
              <a:rPr lang="es-ES" sz="2400" b="1" dirty="0">
                <a:solidFill>
                  <a:srgbClr val="C00000"/>
                </a:solidFill>
              </a:rPr>
              <a:t>. Objetivos</a:t>
            </a:r>
          </a:p>
          <a:p>
            <a:pPr lvl="0" algn="just">
              <a:spcBef>
                <a:spcPts val="1000"/>
              </a:spcBef>
              <a:buClr>
                <a:schemeClr val="dk1"/>
              </a:buClr>
            </a:pPr>
            <a:r>
              <a:rPr lang="es-ES" sz="2400" b="1" dirty="0">
                <a:solidFill>
                  <a:srgbClr val="C00000"/>
                </a:solidFill>
              </a:rPr>
              <a:t>III. Material y </a:t>
            </a:r>
            <a:r>
              <a:rPr lang="es-ES" sz="2400" b="1" dirty="0" smtClean="0">
                <a:solidFill>
                  <a:srgbClr val="C00000"/>
                </a:solidFill>
              </a:rPr>
              <a:t>métodos</a:t>
            </a:r>
          </a:p>
          <a:p>
            <a:pPr lvl="0" algn="just">
              <a:spcBef>
                <a:spcPts val="1000"/>
              </a:spcBef>
              <a:buClr>
                <a:schemeClr val="dk1"/>
              </a:buClr>
            </a:pPr>
            <a:r>
              <a:rPr lang="es-ES" sz="2400" b="1" dirty="0" smtClean="0">
                <a:solidFill>
                  <a:srgbClr val="C00000"/>
                </a:solidFill>
              </a:rPr>
              <a:t>IV</a:t>
            </a:r>
            <a:r>
              <a:rPr lang="es-ES" sz="2400" b="1" dirty="0">
                <a:solidFill>
                  <a:srgbClr val="C00000"/>
                </a:solidFill>
              </a:rPr>
              <a:t>. Resultados y </a:t>
            </a:r>
            <a:r>
              <a:rPr lang="es-ES" sz="2400" b="1" dirty="0" smtClean="0">
                <a:solidFill>
                  <a:srgbClr val="C00000"/>
                </a:solidFill>
              </a:rPr>
              <a:t>discusión</a:t>
            </a:r>
          </a:p>
          <a:p>
            <a:pPr lvl="0" algn="just">
              <a:spcBef>
                <a:spcPts val="1000"/>
              </a:spcBef>
              <a:buClr>
                <a:schemeClr val="dk1"/>
              </a:buClr>
            </a:pPr>
            <a:r>
              <a:rPr lang="es-ES" sz="2400" b="1" dirty="0" smtClean="0">
                <a:solidFill>
                  <a:srgbClr val="C00000"/>
                </a:solidFill>
              </a:rPr>
              <a:t>V</a:t>
            </a:r>
            <a:r>
              <a:rPr lang="es-ES" sz="2400" b="1" dirty="0">
                <a:solidFill>
                  <a:srgbClr val="C00000"/>
                </a:solidFill>
              </a:rPr>
              <a:t>. </a:t>
            </a:r>
            <a:r>
              <a:rPr lang="es-ES" sz="2400" b="1" dirty="0" smtClean="0">
                <a:solidFill>
                  <a:srgbClr val="C00000"/>
                </a:solidFill>
              </a:rPr>
              <a:t>Conclusiones y perspectivas </a:t>
            </a:r>
            <a:r>
              <a:rPr lang="es-ES" sz="2400" b="1" dirty="0" smtClean="0">
                <a:solidFill>
                  <a:srgbClr val="C00000"/>
                </a:solidFill>
              </a:rPr>
              <a:t>futuras</a:t>
            </a:r>
            <a:endParaRPr lang="es-ES" sz="2400" b="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a:solidFill>
                  <a:schemeClr val="tx1"/>
                </a:solidFill>
              </a:rPr>
              <a:t>4</a:t>
            </a:r>
            <a:r>
              <a:rPr lang="es-ES" sz="1600" b="1" dirty="0" smtClean="0">
                <a:solidFill>
                  <a:schemeClr val="tx1"/>
                </a:solidFill>
              </a:rPr>
              <a:t> Análisis de enriquecimiento de grupos</a:t>
            </a:r>
            <a:endParaRPr lang="es-ES" sz="1600" b="1" dirty="0">
              <a:solidFill>
                <a:schemeClr val="tx1"/>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722294909"/>
              </p:ext>
            </p:extLst>
          </p:nvPr>
        </p:nvGraphicFramePr>
        <p:xfrm>
          <a:off x="1547664" y="627534"/>
          <a:ext cx="6183540" cy="1934298"/>
        </p:xfrm>
        <a:graphic>
          <a:graphicData uri="http://schemas.openxmlformats.org/drawingml/2006/table">
            <a:tbl>
              <a:tblPr/>
              <a:tblGrid>
                <a:gridCol w="608501"/>
                <a:gridCol w="1695755"/>
                <a:gridCol w="861128"/>
                <a:gridCol w="1006052"/>
                <a:gridCol w="1006052"/>
                <a:gridCol w="1006052"/>
              </a:tblGrid>
              <a:tr h="188033">
                <a:tc gridSpan="6">
                  <a:txBody>
                    <a:bodyPr/>
                    <a:lstStyle/>
                    <a:p>
                      <a:pPr algn="ctr">
                        <a:lnSpc>
                          <a:spcPct val="100000"/>
                        </a:lnSpc>
                        <a:spcAft>
                          <a:spcPts val="0"/>
                        </a:spcAft>
                      </a:pPr>
                      <a:r>
                        <a:rPr lang="es-ES" sz="1050" b="1" dirty="0">
                          <a:solidFill>
                            <a:srgbClr val="000000"/>
                          </a:solidFill>
                          <a:effectLst/>
                          <a:latin typeface="Arial"/>
                          <a:ea typeface="Times New Roman"/>
                        </a:rPr>
                        <a:t>Análisis de Enriquecimiento. Funciones significativas </a:t>
                      </a:r>
                      <a:r>
                        <a:rPr lang="es-ES" sz="1050" b="1" i="1" dirty="0">
                          <a:solidFill>
                            <a:srgbClr val="000000"/>
                          </a:solidFill>
                          <a:effectLst/>
                          <a:latin typeface="Arial"/>
                          <a:ea typeface="Times New Roman"/>
                        </a:rPr>
                        <a:t>GO </a:t>
                      </a:r>
                      <a:r>
                        <a:rPr lang="es-ES" sz="1050" b="1" i="0" dirty="0" smtClean="0">
                          <a:solidFill>
                            <a:srgbClr val="000000"/>
                          </a:solidFill>
                          <a:effectLst/>
                          <a:latin typeface="Arial"/>
                          <a:ea typeface="Times New Roman"/>
                        </a:rPr>
                        <a:t>BP</a:t>
                      </a:r>
                      <a:r>
                        <a:rPr lang="es-ES" sz="1050" b="1" i="1" dirty="0" smtClean="0">
                          <a:solidFill>
                            <a:srgbClr val="000000"/>
                          </a:solidFill>
                          <a:effectLst/>
                          <a:latin typeface="Arial"/>
                          <a:ea typeface="Times New Roman"/>
                        </a:rPr>
                        <a:t>.</a:t>
                      </a:r>
                      <a:r>
                        <a:rPr lang="es-ES" sz="1050" b="1" dirty="0" smtClean="0">
                          <a:solidFill>
                            <a:srgbClr val="000000"/>
                          </a:solidFill>
                          <a:effectLst/>
                          <a:latin typeface="Arial"/>
                          <a:ea typeface="Times New Roman"/>
                        </a:rPr>
                        <a:t> </a:t>
                      </a:r>
                      <a:r>
                        <a:rPr lang="es-ES" sz="1050" b="1" dirty="0" smtClean="0">
                          <a:solidFill>
                            <a:srgbClr val="000000"/>
                          </a:solidFill>
                          <a:effectLst/>
                          <a:latin typeface="Arial"/>
                          <a:ea typeface="Times New Roman"/>
                        </a:rPr>
                        <a:t>Transcriptómica</a:t>
                      </a:r>
                      <a:endParaRPr lang="es-ES" sz="1050" dirty="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0680" marR="60680" marT="60680" marB="60680">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0680" marR="60680" marT="60680" marB="60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0680" marR="60680" marT="60680" marB="60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0680" marR="60680" marT="60680" marB="60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0680" marR="60680" marT="60680" marB="60680">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154">
                <a:tc>
                  <a:txBody>
                    <a:bodyPr/>
                    <a:lstStyle/>
                    <a:p>
                      <a:pPr algn="ctr">
                        <a:lnSpc>
                          <a:spcPct val="100000"/>
                        </a:lnSpc>
                        <a:spcAft>
                          <a:spcPts val="0"/>
                        </a:spcAft>
                      </a:pPr>
                      <a:r>
                        <a:rPr lang="en-US" sz="900" b="1">
                          <a:solidFill>
                            <a:srgbClr val="000000"/>
                          </a:solidFill>
                          <a:effectLst/>
                          <a:latin typeface="Arial"/>
                          <a:ea typeface="Times New Roman"/>
                        </a:rPr>
                        <a:t>Estudio</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a:solidFill>
                            <a:srgbClr val="000000"/>
                          </a:solidFill>
                          <a:effectLst/>
                          <a:latin typeface="Arial"/>
                          <a:ea typeface="Times New Roman"/>
                        </a:rPr>
                        <a:t>Comparación</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a:solidFill>
                            <a:srgbClr val="980000"/>
                          </a:solidFill>
                          <a:effectLst/>
                          <a:latin typeface="Arial"/>
                          <a:ea typeface="Times New Roman"/>
                        </a:rPr>
                        <a:t>No.Sig</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a:solidFill>
                            <a:srgbClr val="980000"/>
                          </a:solidFill>
                          <a:effectLst/>
                          <a:latin typeface="Arial"/>
                          <a:ea typeface="Times New Roman"/>
                        </a:rPr>
                        <a:t>Sig</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dirty="0" err="1">
                          <a:solidFill>
                            <a:srgbClr val="980000"/>
                          </a:solidFill>
                          <a:effectLst/>
                          <a:latin typeface="Arial"/>
                          <a:ea typeface="Times New Roman"/>
                        </a:rPr>
                        <a:t>F.sig.Casos</a:t>
                      </a:r>
                      <a:endParaRPr lang="es-ES" sz="900" dirty="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a:solidFill>
                            <a:srgbClr val="980000"/>
                          </a:solidFill>
                          <a:effectLst/>
                          <a:latin typeface="Arial"/>
                          <a:ea typeface="Times New Roman"/>
                        </a:rPr>
                        <a:t>F.sig.Controles</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6">
                <a:tc>
                  <a:txBody>
                    <a:bodyPr/>
                    <a:lstStyle/>
                    <a:p>
                      <a:pPr algn="ctr">
                        <a:lnSpc>
                          <a:spcPct val="100000"/>
                        </a:lnSpc>
                        <a:spcAft>
                          <a:spcPts val="0"/>
                        </a:spcAft>
                      </a:pPr>
                      <a:r>
                        <a:rPr lang="en-US" sz="900" b="1">
                          <a:solidFill>
                            <a:srgbClr val="980000"/>
                          </a:solidFill>
                          <a:effectLst/>
                          <a:latin typeface="Arial"/>
                          <a:ea typeface="Times New Roman"/>
                        </a:rPr>
                        <a:t>LC</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s-ES" sz="900" i="1">
                          <a:solidFill>
                            <a:srgbClr val="000000"/>
                          </a:solidFill>
                          <a:effectLst/>
                          <a:latin typeface="Arial"/>
                          <a:ea typeface="Times New Roman"/>
                        </a:rPr>
                        <a:t>Adeno NoF </a:t>
                      </a:r>
                      <a:r>
                        <a:rPr lang="es-ES" sz="900">
                          <a:solidFill>
                            <a:srgbClr val="000000"/>
                          </a:solidFill>
                          <a:effectLst/>
                          <a:latin typeface="Arial"/>
                          <a:ea typeface="Times New Roman"/>
                        </a:rPr>
                        <a:t>vs</a:t>
                      </a:r>
                      <a:r>
                        <a:rPr lang="es-ES" sz="900" i="1">
                          <a:solidFill>
                            <a:srgbClr val="000000"/>
                          </a:solidFill>
                          <a:effectLst/>
                          <a:latin typeface="Arial"/>
                          <a:ea typeface="Times New Roman"/>
                        </a:rPr>
                        <a:t>. Control NoF</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6,654</a:t>
                      </a:r>
                      <a:endParaRPr lang="es-ES" sz="1000" dirty="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dirty="0" smtClean="0">
                          <a:solidFill>
                            <a:srgbClr val="000000"/>
                          </a:solidFill>
                          <a:effectLst/>
                          <a:latin typeface="Arial"/>
                          <a:ea typeface="Times New Roman"/>
                        </a:rPr>
                        <a:t>1,023</a:t>
                      </a:r>
                      <a:endParaRPr lang="es-ES" sz="1000" dirty="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207</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816</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94726">
                <a:tc>
                  <a:txBody>
                    <a:bodyPr/>
                    <a:lstStyle/>
                    <a:p>
                      <a:pPr algn="ctr">
                        <a:lnSpc>
                          <a:spcPct val="100000"/>
                        </a:lnSpc>
                        <a:spcAft>
                          <a:spcPts val="0"/>
                        </a:spcAft>
                      </a:pPr>
                      <a:r>
                        <a:rPr lang="en-US" sz="900" b="1">
                          <a:solidFill>
                            <a:srgbClr val="980000"/>
                          </a:solidFill>
                          <a:effectLst/>
                          <a:latin typeface="Arial"/>
                          <a:ea typeface="Times New Roman"/>
                        </a:rPr>
                        <a:t>LC</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s-ES" sz="900" i="1">
                          <a:solidFill>
                            <a:srgbClr val="000000"/>
                          </a:solidFill>
                          <a:effectLst/>
                          <a:latin typeface="Arial"/>
                          <a:ea typeface="Times New Roman"/>
                        </a:rPr>
                        <a:t>Adeno F </a:t>
                      </a:r>
                      <a:r>
                        <a:rPr lang="es-ES" sz="900">
                          <a:solidFill>
                            <a:srgbClr val="000000"/>
                          </a:solidFill>
                          <a:effectLst/>
                          <a:latin typeface="Arial"/>
                          <a:ea typeface="Times New Roman"/>
                        </a:rPr>
                        <a:t>vs</a:t>
                      </a:r>
                      <a:r>
                        <a:rPr lang="es-ES" sz="900" i="1">
                          <a:solidFill>
                            <a:srgbClr val="000000"/>
                          </a:solidFill>
                          <a:effectLst/>
                          <a:latin typeface="Arial"/>
                          <a:ea typeface="Times New Roman"/>
                        </a:rPr>
                        <a:t>. Control NoF</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7,139</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538</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62</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dirty="0">
                          <a:solidFill>
                            <a:srgbClr val="000000"/>
                          </a:solidFill>
                          <a:effectLst/>
                          <a:latin typeface="Arial"/>
                          <a:ea typeface="Times New Roman"/>
                        </a:rPr>
                        <a:t>476</a:t>
                      </a:r>
                      <a:endParaRPr lang="es-ES" sz="1000" dirty="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6">
                <a:tc>
                  <a:txBody>
                    <a:bodyPr/>
                    <a:lstStyle/>
                    <a:p>
                      <a:pPr algn="ctr">
                        <a:lnSpc>
                          <a:spcPct val="100000"/>
                        </a:lnSpc>
                        <a:spcAft>
                          <a:spcPts val="0"/>
                        </a:spcAft>
                      </a:pPr>
                      <a:r>
                        <a:rPr lang="en-US" sz="900" b="1">
                          <a:solidFill>
                            <a:srgbClr val="980000"/>
                          </a:solidFill>
                          <a:effectLst/>
                          <a:latin typeface="Arial"/>
                          <a:ea typeface="Times New Roman"/>
                        </a:rPr>
                        <a:t>MM</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Diagnosis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7,096</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581</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263</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318</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94726">
                <a:tc>
                  <a:txBody>
                    <a:bodyPr/>
                    <a:lstStyle/>
                    <a:p>
                      <a:pPr algn="ctr">
                        <a:lnSpc>
                          <a:spcPct val="100000"/>
                        </a:lnSpc>
                        <a:spcAft>
                          <a:spcPts val="0"/>
                        </a:spcAft>
                      </a:pPr>
                      <a:r>
                        <a:rPr lang="en-US" sz="900" b="1" dirty="0">
                          <a:solidFill>
                            <a:srgbClr val="980000"/>
                          </a:solidFill>
                          <a:effectLst/>
                          <a:latin typeface="Arial"/>
                          <a:ea typeface="Times New Roman"/>
                        </a:rPr>
                        <a:t>MM</a:t>
                      </a:r>
                      <a:endParaRPr lang="es-ES" sz="900" dirty="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Recaída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6,991</a:t>
                      </a:r>
                      <a:endParaRPr lang="es-ES" sz="1000" dirty="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686</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265</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421</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94726">
                <a:tc>
                  <a:txBody>
                    <a:bodyPr/>
                    <a:lstStyle/>
                    <a:p>
                      <a:pPr algn="ctr">
                        <a:lnSpc>
                          <a:spcPct val="100000"/>
                        </a:lnSpc>
                        <a:spcAft>
                          <a:spcPts val="0"/>
                        </a:spcAft>
                      </a:pPr>
                      <a:r>
                        <a:rPr lang="en-US" sz="900" b="1">
                          <a:solidFill>
                            <a:srgbClr val="980000"/>
                          </a:solidFill>
                          <a:effectLst/>
                          <a:latin typeface="Arial"/>
                          <a:ea typeface="Times New Roman"/>
                        </a:rPr>
                        <a:t>MM</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Diag + Re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MGUS + Latente</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6,446</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dirty="0" smtClean="0">
                          <a:solidFill>
                            <a:srgbClr val="000000"/>
                          </a:solidFill>
                          <a:effectLst/>
                          <a:latin typeface="Arial"/>
                          <a:ea typeface="Times New Roman"/>
                        </a:rPr>
                        <a:t>1,231</a:t>
                      </a:r>
                      <a:endParaRPr lang="es-ES" sz="1000" dirty="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575</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656</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26">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PV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7,520</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157</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89</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68</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94726">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TE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7,653</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24</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7</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17</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94726">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JAK-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JAK+</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7,357</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320</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172</a:t>
                      </a:r>
                      <a:endParaRPr lang="es-ES" sz="10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dirty="0">
                          <a:solidFill>
                            <a:srgbClr val="000000"/>
                          </a:solidFill>
                          <a:effectLst/>
                          <a:latin typeface="Arial"/>
                          <a:ea typeface="Times New Roman"/>
                        </a:rPr>
                        <a:t>148</a:t>
                      </a:r>
                      <a:endParaRPr lang="es-ES" sz="1000" dirty="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92585130"/>
              </p:ext>
            </p:extLst>
          </p:nvPr>
        </p:nvGraphicFramePr>
        <p:xfrm>
          <a:off x="1541164" y="2859782"/>
          <a:ext cx="6190039" cy="1944332"/>
        </p:xfrm>
        <a:graphic>
          <a:graphicData uri="http://schemas.openxmlformats.org/drawingml/2006/table">
            <a:tbl>
              <a:tblPr/>
              <a:tblGrid>
                <a:gridCol w="582564"/>
                <a:gridCol w="1728192"/>
                <a:gridCol w="864096"/>
                <a:gridCol w="1080120"/>
                <a:gridCol w="903394"/>
                <a:gridCol w="1031673"/>
              </a:tblGrid>
              <a:tr h="164664">
                <a:tc gridSpan="6">
                  <a:txBody>
                    <a:bodyPr/>
                    <a:lstStyle/>
                    <a:p>
                      <a:pPr algn="ctr">
                        <a:lnSpc>
                          <a:spcPct val="100000"/>
                        </a:lnSpc>
                        <a:spcAft>
                          <a:spcPts val="0"/>
                        </a:spcAft>
                      </a:pPr>
                      <a:r>
                        <a:rPr lang="es-ES" sz="1050" b="1" i="0" dirty="0">
                          <a:solidFill>
                            <a:srgbClr val="000000"/>
                          </a:solidFill>
                          <a:effectLst/>
                          <a:latin typeface="Arial"/>
                          <a:ea typeface="Times New Roman"/>
                        </a:rPr>
                        <a:t>Análisis de Enriquecimiento. Funciones significativas </a:t>
                      </a:r>
                      <a:r>
                        <a:rPr lang="es-ES" sz="1050" b="1" i="1" dirty="0" smtClean="0">
                          <a:solidFill>
                            <a:srgbClr val="000000"/>
                          </a:solidFill>
                          <a:effectLst/>
                          <a:latin typeface="Arial"/>
                          <a:ea typeface="Times New Roman"/>
                        </a:rPr>
                        <a:t>GO</a:t>
                      </a:r>
                      <a:r>
                        <a:rPr lang="es-ES" sz="1050" b="1" i="0" dirty="0" smtClean="0">
                          <a:solidFill>
                            <a:srgbClr val="000000"/>
                          </a:solidFill>
                          <a:effectLst/>
                          <a:latin typeface="Arial"/>
                          <a:ea typeface="Times New Roman"/>
                        </a:rPr>
                        <a:t>. </a:t>
                      </a:r>
                      <a:r>
                        <a:rPr lang="es-ES" sz="1050" b="1" i="0" dirty="0" err="1" smtClean="0">
                          <a:solidFill>
                            <a:srgbClr val="000000"/>
                          </a:solidFill>
                          <a:effectLst/>
                          <a:latin typeface="Arial"/>
                          <a:ea typeface="Times New Roman"/>
                        </a:rPr>
                        <a:t>Metabolómica</a:t>
                      </a:r>
                      <a:endParaRPr lang="es-ES" sz="1050" i="0" dirty="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3500" marR="63500" marT="63500" marB="63500">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dirty="0">
                        <a:solidFill>
                          <a:srgbClr val="000000"/>
                        </a:solidFill>
                        <a:effectLst/>
                        <a:latin typeface="Arial"/>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dirty="0">
                        <a:solidFill>
                          <a:srgbClr val="000000"/>
                        </a:solidFill>
                        <a:effectLst/>
                        <a:latin typeface="Arial"/>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816">
                <a:tc>
                  <a:txBody>
                    <a:bodyPr/>
                    <a:lstStyle/>
                    <a:p>
                      <a:pPr algn="ctr">
                        <a:lnSpc>
                          <a:spcPct val="100000"/>
                        </a:lnSpc>
                        <a:spcAft>
                          <a:spcPts val="0"/>
                        </a:spcAft>
                      </a:pPr>
                      <a:r>
                        <a:rPr lang="en-US" sz="900" b="1">
                          <a:solidFill>
                            <a:srgbClr val="000000"/>
                          </a:solidFill>
                          <a:effectLst/>
                          <a:latin typeface="Arial"/>
                          <a:ea typeface="Times New Roman"/>
                        </a:rPr>
                        <a:t>Estudio</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a:solidFill>
                            <a:srgbClr val="000000"/>
                          </a:solidFill>
                          <a:effectLst/>
                          <a:latin typeface="Arial"/>
                          <a:ea typeface="Times New Roman"/>
                        </a:rPr>
                        <a:t>Comparación</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a:solidFill>
                            <a:srgbClr val="980000"/>
                          </a:solidFill>
                          <a:effectLst/>
                          <a:latin typeface="Arial"/>
                          <a:ea typeface="Times New Roman"/>
                        </a:rPr>
                        <a:t>No.Sig</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a:solidFill>
                            <a:srgbClr val="980000"/>
                          </a:solidFill>
                          <a:effectLst/>
                          <a:latin typeface="Arial"/>
                          <a:ea typeface="Times New Roman"/>
                        </a:rPr>
                        <a:t>Sig</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a:solidFill>
                            <a:srgbClr val="980000"/>
                          </a:solidFill>
                          <a:effectLst/>
                          <a:latin typeface="Arial"/>
                          <a:ea typeface="Times New Roman"/>
                        </a:rPr>
                        <a:t>F.sig.Casos</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dirty="0" err="1" smtClean="0">
                          <a:solidFill>
                            <a:srgbClr val="980000"/>
                          </a:solidFill>
                          <a:effectLst/>
                          <a:latin typeface="Arial"/>
                          <a:ea typeface="Times New Roman"/>
                        </a:rPr>
                        <a:t>F.sig.Controles</a:t>
                      </a:r>
                      <a:endParaRPr lang="es-ES" sz="900" dirty="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09">
                <a:tc>
                  <a:txBody>
                    <a:bodyPr/>
                    <a:lstStyle/>
                    <a:p>
                      <a:pPr algn="ctr">
                        <a:lnSpc>
                          <a:spcPct val="100000"/>
                        </a:lnSpc>
                        <a:spcAft>
                          <a:spcPts val="0"/>
                        </a:spcAft>
                      </a:pPr>
                      <a:r>
                        <a:rPr lang="en-US" sz="900" b="1">
                          <a:solidFill>
                            <a:srgbClr val="980000"/>
                          </a:solidFill>
                          <a:effectLst/>
                          <a:latin typeface="Arial"/>
                          <a:ea typeface="Times New Roman"/>
                        </a:rPr>
                        <a:t>LC</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FI + FA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5,228</a:t>
                      </a:r>
                      <a:endParaRPr lang="es-ES" sz="1000" dirty="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97309">
                <a:tc>
                  <a:txBody>
                    <a:bodyPr/>
                    <a:lstStyle/>
                    <a:p>
                      <a:pPr algn="ctr">
                        <a:lnSpc>
                          <a:spcPct val="100000"/>
                        </a:lnSpc>
                        <a:spcAft>
                          <a:spcPts val="0"/>
                        </a:spcAft>
                      </a:pPr>
                      <a:r>
                        <a:rPr lang="en-US" sz="900" b="1">
                          <a:solidFill>
                            <a:srgbClr val="980000"/>
                          </a:solidFill>
                          <a:effectLst/>
                          <a:latin typeface="Arial"/>
                          <a:ea typeface="Times New Roman"/>
                        </a:rPr>
                        <a:t>LC</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FI + FA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EB</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5,219</a:t>
                      </a:r>
                      <a:endParaRPr lang="es-ES" sz="1000" dirty="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11</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11</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09">
                <a:tc>
                  <a:txBody>
                    <a:bodyPr/>
                    <a:lstStyle/>
                    <a:p>
                      <a:pPr algn="ctr">
                        <a:lnSpc>
                          <a:spcPct val="100000"/>
                        </a:lnSpc>
                        <a:spcAft>
                          <a:spcPts val="0"/>
                        </a:spcAft>
                      </a:pPr>
                      <a:r>
                        <a:rPr lang="en-US" sz="900" b="1">
                          <a:solidFill>
                            <a:srgbClr val="980000"/>
                          </a:solidFill>
                          <a:effectLst/>
                          <a:latin typeface="Arial"/>
                          <a:ea typeface="Times New Roman"/>
                        </a:rPr>
                        <a:t>LCC</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900" i="1">
                          <a:solidFill>
                            <a:srgbClr val="000000"/>
                          </a:solidFill>
                          <a:effectLst/>
                          <a:latin typeface="Arial"/>
                          <a:ea typeface="Times New Roman"/>
                        </a:rPr>
                        <a:t>IGHV- + IGHV+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dirty="0">
                          <a:solidFill>
                            <a:srgbClr val="000000"/>
                          </a:solidFill>
                          <a:effectLst/>
                          <a:latin typeface="Arial"/>
                          <a:ea typeface="Times New Roman"/>
                        </a:rPr>
                        <a:t>5,044</a:t>
                      </a:r>
                      <a:endParaRPr lang="es-ES" sz="1000" dirty="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dirty="0">
                          <a:solidFill>
                            <a:srgbClr val="000000"/>
                          </a:solidFill>
                          <a:effectLst/>
                          <a:latin typeface="Arial"/>
                          <a:ea typeface="Times New Roman"/>
                        </a:rPr>
                        <a:t>186</a:t>
                      </a:r>
                      <a:endParaRPr lang="es-ES" sz="1000" dirty="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169</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17</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309">
                <a:tc>
                  <a:txBody>
                    <a:bodyPr/>
                    <a:lstStyle/>
                    <a:p>
                      <a:pPr algn="ctr">
                        <a:lnSpc>
                          <a:spcPct val="100000"/>
                        </a:lnSpc>
                        <a:spcAft>
                          <a:spcPts val="0"/>
                        </a:spcAft>
                      </a:pPr>
                      <a:r>
                        <a:rPr lang="en-US" sz="900" b="1">
                          <a:solidFill>
                            <a:srgbClr val="980000"/>
                          </a:solidFill>
                          <a:effectLst/>
                          <a:latin typeface="Arial"/>
                          <a:ea typeface="Times New Roman"/>
                        </a:rPr>
                        <a:t>MM</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Diagnosis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Remisión</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5,208</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22</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5</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17</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97309">
                <a:tc>
                  <a:txBody>
                    <a:bodyPr/>
                    <a:lstStyle/>
                    <a:p>
                      <a:pPr algn="ctr">
                        <a:lnSpc>
                          <a:spcPct val="100000"/>
                        </a:lnSpc>
                        <a:spcAft>
                          <a:spcPts val="0"/>
                        </a:spcAft>
                      </a:pPr>
                      <a:r>
                        <a:rPr lang="en-US" sz="900" b="1">
                          <a:solidFill>
                            <a:srgbClr val="980000"/>
                          </a:solidFill>
                          <a:effectLst/>
                          <a:latin typeface="Arial"/>
                          <a:ea typeface="Times New Roman"/>
                        </a:rPr>
                        <a:t>MM</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Diagnosis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5,225</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dirty="0">
                          <a:solidFill>
                            <a:srgbClr val="000000"/>
                          </a:solidFill>
                          <a:effectLst/>
                          <a:latin typeface="Arial"/>
                          <a:ea typeface="Times New Roman"/>
                        </a:rPr>
                        <a:t>5</a:t>
                      </a:r>
                      <a:endParaRPr lang="es-ES" sz="1000" dirty="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5</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309">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PV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5,229</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1</a:t>
                      </a:r>
                      <a:endParaRPr lang="es-ES" sz="1000" dirty="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197309">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TE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5,222</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8</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8</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197309">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TE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TS</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5,224</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6</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6</a:t>
                      </a:r>
                      <a:endParaRPr lang="es-ES" sz="10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0</a:t>
                      </a:r>
                      <a:endParaRPr lang="es-ES" sz="1000" dirty="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4 Rectángulo"/>
          <p:cNvSpPr/>
          <p:nvPr/>
        </p:nvSpPr>
        <p:spPr>
          <a:xfrm>
            <a:off x="-36512" y="1059582"/>
            <a:ext cx="1577676" cy="307777"/>
          </a:xfrm>
          <a:prstGeom prst="rect">
            <a:avLst/>
          </a:prstGeom>
        </p:spPr>
        <p:txBody>
          <a:bodyPr wrap="none">
            <a:spAutoFit/>
          </a:bodyPr>
          <a:lstStyle/>
          <a:p>
            <a:r>
              <a:rPr lang="es" b="1" dirty="0">
                <a:solidFill>
                  <a:srgbClr val="5C9343"/>
                </a:solidFill>
              </a:rPr>
              <a:t>Transcriptómica</a:t>
            </a:r>
            <a:endParaRPr lang="es-ES" dirty="0"/>
          </a:p>
        </p:txBody>
      </p:sp>
      <p:sp>
        <p:nvSpPr>
          <p:cNvPr id="8" name="7 Rectángulo"/>
          <p:cNvSpPr/>
          <p:nvPr/>
        </p:nvSpPr>
        <p:spPr>
          <a:xfrm>
            <a:off x="7731204" y="3291830"/>
            <a:ext cx="1377300" cy="307777"/>
          </a:xfrm>
          <a:prstGeom prst="rect">
            <a:avLst/>
          </a:prstGeom>
        </p:spPr>
        <p:txBody>
          <a:bodyPr wrap="none">
            <a:spAutoFit/>
          </a:bodyPr>
          <a:lstStyle/>
          <a:p>
            <a:pPr lvl="0" algn="ctr"/>
            <a:r>
              <a:rPr lang="es" b="1" dirty="0">
                <a:solidFill>
                  <a:srgbClr val="F07F0E"/>
                </a:solidFill>
              </a:rPr>
              <a:t>Metabolómica</a:t>
            </a: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20</a:t>
            </a:fld>
            <a:endParaRPr lang="es"/>
          </a:p>
        </p:txBody>
      </p:sp>
    </p:spTree>
    <p:extLst>
      <p:ext uri="{BB962C8B-B14F-4D97-AF65-F5344CB8AC3E}">
        <p14:creationId xmlns:p14="http://schemas.microsoft.com/office/powerpoint/2010/main" val="1884572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smtClean="0">
                <a:solidFill>
                  <a:schemeClr val="tx1"/>
                </a:solidFill>
              </a:rPr>
              <a:t>4 Análisis de enriquecimiento de grupos</a:t>
            </a:r>
            <a:endParaRPr lang="es-ES" sz="1600" b="1" dirty="0">
              <a:solidFill>
                <a:schemeClr val="tx1"/>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915053598"/>
              </p:ext>
            </p:extLst>
          </p:nvPr>
        </p:nvGraphicFramePr>
        <p:xfrm>
          <a:off x="1547664" y="627534"/>
          <a:ext cx="6183540" cy="2002090"/>
        </p:xfrm>
        <a:graphic>
          <a:graphicData uri="http://schemas.openxmlformats.org/drawingml/2006/table">
            <a:tbl>
              <a:tblPr/>
              <a:tblGrid>
                <a:gridCol w="608501"/>
                <a:gridCol w="1695755"/>
                <a:gridCol w="861128"/>
                <a:gridCol w="1006052"/>
                <a:gridCol w="1006052"/>
                <a:gridCol w="1006052"/>
              </a:tblGrid>
              <a:tr h="188033">
                <a:tc gridSpan="6">
                  <a:txBody>
                    <a:bodyPr/>
                    <a:lstStyle/>
                    <a:p>
                      <a:pPr algn="ctr">
                        <a:lnSpc>
                          <a:spcPct val="100000"/>
                        </a:lnSpc>
                        <a:spcAft>
                          <a:spcPts val="0"/>
                        </a:spcAft>
                      </a:pPr>
                      <a:r>
                        <a:rPr lang="es-ES" sz="1050" b="1" dirty="0">
                          <a:solidFill>
                            <a:srgbClr val="000000"/>
                          </a:solidFill>
                          <a:effectLst/>
                          <a:latin typeface="Arial"/>
                          <a:ea typeface="Times New Roman"/>
                        </a:rPr>
                        <a:t>Análisis de Enriquecimiento. Funciones </a:t>
                      </a:r>
                      <a:r>
                        <a:rPr lang="es-ES" sz="1050" b="1" dirty="0" smtClean="0">
                          <a:solidFill>
                            <a:srgbClr val="000000"/>
                          </a:solidFill>
                          <a:effectLst/>
                          <a:latin typeface="Arial"/>
                          <a:ea typeface="Times New Roman"/>
                        </a:rPr>
                        <a:t>significativas</a:t>
                      </a:r>
                      <a:r>
                        <a:rPr lang="es-ES" sz="1050" b="1" baseline="0" dirty="0" smtClean="0">
                          <a:solidFill>
                            <a:srgbClr val="000000"/>
                          </a:solidFill>
                          <a:effectLst/>
                          <a:latin typeface="Arial"/>
                          <a:ea typeface="Times New Roman"/>
                        </a:rPr>
                        <a:t> </a:t>
                      </a:r>
                      <a:r>
                        <a:rPr lang="es-ES" sz="1050" b="1" i="1" dirty="0" smtClean="0">
                          <a:solidFill>
                            <a:srgbClr val="000000"/>
                          </a:solidFill>
                          <a:effectLst/>
                          <a:latin typeface="Arial"/>
                          <a:ea typeface="Times New Roman"/>
                        </a:rPr>
                        <a:t>KEGG.</a:t>
                      </a:r>
                      <a:r>
                        <a:rPr lang="es-ES" sz="1050" b="1" dirty="0" smtClean="0">
                          <a:solidFill>
                            <a:srgbClr val="000000"/>
                          </a:solidFill>
                          <a:effectLst/>
                          <a:latin typeface="Arial"/>
                          <a:ea typeface="Times New Roman"/>
                        </a:rPr>
                        <a:t> Transcriptómica</a:t>
                      </a:r>
                      <a:endParaRPr lang="es-ES" sz="1050" dirty="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0680" marR="60680" marT="60680" marB="60680">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0680" marR="60680" marT="60680" marB="60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0680" marR="60680" marT="60680" marB="60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0680" marR="60680" marT="60680" marB="606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0680" marR="60680" marT="60680" marB="60680">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154">
                <a:tc>
                  <a:txBody>
                    <a:bodyPr/>
                    <a:lstStyle/>
                    <a:p>
                      <a:pPr algn="ctr">
                        <a:lnSpc>
                          <a:spcPct val="100000"/>
                        </a:lnSpc>
                        <a:spcAft>
                          <a:spcPts val="0"/>
                        </a:spcAft>
                      </a:pPr>
                      <a:r>
                        <a:rPr lang="en-US" sz="900" b="1">
                          <a:solidFill>
                            <a:srgbClr val="000000"/>
                          </a:solidFill>
                          <a:effectLst/>
                          <a:latin typeface="Arial"/>
                          <a:ea typeface="Times New Roman"/>
                        </a:rPr>
                        <a:t>Estudio</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a:solidFill>
                            <a:srgbClr val="000000"/>
                          </a:solidFill>
                          <a:effectLst/>
                          <a:latin typeface="Arial"/>
                          <a:ea typeface="Times New Roman"/>
                        </a:rPr>
                        <a:t>Comparación</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a:solidFill>
                            <a:srgbClr val="980000"/>
                          </a:solidFill>
                          <a:effectLst/>
                          <a:latin typeface="Arial"/>
                          <a:ea typeface="Times New Roman"/>
                        </a:rPr>
                        <a:t>No.Sig</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a:solidFill>
                            <a:srgbClr val="980000"/>
                          </a:solidFill>
                          <a:effectLst/>
                          <a:latin typeface="Arial"/>
                          <a:ea typeface="Times New Roman"/>
                        </a:rPr>
                        <a:t>Sig</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dirty="0" err="1">
                          <a:solidFill>
                            <a:srgbClr val="980000"/>
                          </a:solidFill>
                          <a:effectLst/>
                          <a:latin typeface="Arial"/>
                          <a:ea typeface="Times New Roman"/>
                        </a:rPr>
                        <a:t>F.sig.Casos</a:t>
                      </a:r>
                      <a:endParaRPr lang="es-ES" sz="900" dirty="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a:solidFill>
                            <a:srgbClr val="980000"/>
                          </a:solidFill>
                          <a:effectLst/>
                          <a:latin typeface="Arial"/>
                          <a:ea typeface="Times New Roman"/>
                        </a:rPr>
                        <a:t>F.sig.Controles</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gn="ctr">
                        <a:lnSpc>
                          <a:spcPct val="100000"/>
                        </a:lnSpc>
                        <a:spcAft>
                          <a:spcPts val="0"/>
                        </a:spcAft>
                      </a:pPr>
                      <a:r>
                        <a:rPr lang="en-US" sz="900" b="1" dirty="0">
                          <a:solidFill>
                            <a:srgbClr val="980000"/>
                          </a:solidFill>
                          <a:effectLst/>
                          <a:latin typeface="Arial"/>
                          <a:ea typeface="Times New Roman"/>
                        </a:rPr>
                        <a:t>LC</a:t>
                      </a:r>
                      <a:endParaRPr lang="es-ES" sz="900" dirty="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s-ES" sz="900" i="1">
                          <a:solidFill>
                            <a:srgbClr val="000000"/>
                          </a:solidFill>
                          <a:effectLst/>
                          <a:latin typeface="Arial"/>
                          <a:ea typeface="Times New Roman"/>
                        </a:rPr>
                        <a:t>Adeno NoF </a:t>
                      </a:r>
                      <a:r>
                        <a:rPr lang="es-ES" sz="900">
                          <a:solidFill>
                            <a:srgbClr val="000000"/>
                          </a:solidFill>
                          <a:effectLst/>
                          <a:latin typeface="Arial"/>
                          <a:ea typeface="Times New Roman"/>
                        </a:rPr>
                        <a:t>vs</a:t>
                      </a:r>
                      <a:r>
                        <a:rPr lang="es-ES" sz="900" i="1">
                          <a:solidFill>
                            <a:srgbClr val="000000"/>
                          </a:solidFill>
                          <a:effectLst/>
                          <a:latin typeface="Arial"/>
                          <a:ea typeface="Times New Roman"/>
                        </a:rPr>
                        <a:t>. Control NoF</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207</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114</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25</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89</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3200">
                <a:tc>
                  <a:txBody>
                    <a:bodyPr/>
                    <a:lstStyle/>
                    <a:p>
                      <a:pPr algn="ctr">
                        <a:lnSpc>
                          <a:spcPct val="100000"/>
                        </a:lnSpc>
                        <a:spcAft>
                          <a:spcPts val="0"/>
                        </a:spcAft>
                      </a:pPr>
                      <a:r>
                        <a:rPr lang="en-US" sz="900" b="1">
                          <a:solidFill>
                            <a:srgbClr val="980000"/>
                          </a:solidFill>
                          <a:effectLst/>
                          <a:latin typeface="Arial"/>
                          <a:ea typeface="Times New Roman"/>
                        </a:rPr>
                        <a:t>LC</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s-ES" sz="900" i="1">
                          <a:solidFill>
                            <a:srgbClr val="000000"/>
                          </a:solidFill>
                          <a:effectLst/>
                          <a:latin typeface="Arial"/>
                          <a:ea typeface="Times New Roman"/>
                        </a:rPr>
                        <a:t>Adeno F </a:t>
                      </a:r>
                      <a:r>
                        <a:rPr lang="es-ES" sz="900">
                          <a:solidFill>
                            <a:srgbClr val="000000"/>
                          </a:solidFill>
                          <a:effectLst/>
                          <a:latin typeface="Arial"/>
                          <a:ea typeface="Times New Roman"/>
                        </a:rPr>
                        <a:t>vs</a:t>
                      </a:r>
                      <a:r>
                        <a:rPr lang="es-ES" sz="900" i="1">
                          <a:solidFill>
                            <a:srgbClr val="000000"/>
                          </a:solidFill>
                          <a:effectLst/>
                          <a:latin typeface="Arial"/>
                          <a:ea typeface="Times New Roman"/>
                        </a:rPr>
                        <a:t>. Control NoF</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253</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68</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8</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60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gn="ctr">
                        <a:lnSpc>
                          <a:spcPct val="100000"/>
                        </a:lnSpc>
                        <a:spcAft>
                          <a:spcPts val="0"/>
                        </a:spcAft>
                      </a:pPr>
                      <a:r>
                        <a:rPr lang="en-US" sz="900" b="1">
                          <a:solidFill>
                            <a:srgbClr val="980000"/>
                          </a:solidFill>
                          <a:effectLst/>
                          <a:latin typeface="Arial"/>
                          <a:ea typeface="Times New Roman"/>
                        </a:rPr>
                        <a:t>MM</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Diagnosis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277</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44</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18</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26</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3200">
                <a:tc>
                  <a:txBody>
                    <a:bodyPr/>
                    <a:lstStyle/>
                    <a:p>
                      <a:pPr algn="ctr">
                        <a:lnSpc>
                          <a:spcPct val="100000"/>
                        </a:lnSpc>
                        <a:spcAft>
                          <a:spcPts val="0"/>
                        </a:spcAft>
                      </a:pPr>
                      <a:r>
                        <a:rPr lang="en-US" sz="900" b="1" dirty="0">
                          <a:solidFill>
                            <a:srgbClr val="980000"/>
                          </a:solidFill>
                          <a:effectLst/>
                          <a:latin typeface="Arial"/>
                          <a:ea typeface="Times New Roman"/>
                        </a:rPr>
                        <a:t>MM</a:t>
                      </a:r>
                      <a:endParaRPr lang="es-ES" sz="900" dirty="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Recaída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255</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66</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25</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41</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3200">
                <a:tc>
                  <a:txBody>
                    <a:bodyPr/>
                    <a:lstStyle/>
                    <a:p>
                      <a:pPr algn="ctr">
                        <a:lnSpc>
                          <a:spcPct val="100000"/>
                        </a:lnSpc>
                        <a:spcAft>
                          <a:spcPts val="0"/>
                        </a:spcAft>
                      </a:pPr>
                      <a:r>
                        <a:rPr lang="en-US" sz="900" b="1">
                          <a:solidFill>
                            <a:srgbClr val="980000"/>
                          </a:solidFill>
                          <a:effectLst/>
                          <a:latin typeface="Arial"/>
                          <a:ea typeface="Times New Roman"/>
                        </a:rPr>
                        <a:t>MM</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Diag + Re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MGUS + Latente</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218</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103</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40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63</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PV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298</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23</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11</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12</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3200">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TE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311</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8</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3200">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JAK-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JAK+</a:t>
                      </a:r>
                      <a:endParaRPr lang="es-ES" sz="900">
                        <a:solidFill>
                          <a:srgbClr val="000000"/>
                        </a:solidFill>
                        <a:effectLst/>
                        <a:latin typeface="Arial"/>
                        <a:ea typeface="Times New Roman"/>
                      </a:endParaRPr>
                    </a:p>
                  </a:txBody>
                  <a:tcPr marL="18158" marR="18158" marT="18158" marB="18158"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287</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34</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24</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dirty="0">
                          <a:solidFill>
                            <a:srgbClr val="000000"/>
                          </a:solidFill>
                          <a:effectLst/>
                          <a:latin typeface="Arial"/>
                          <a:ea typeface="Times New Roman"/>
                        </a:rPr>
                        <a:t>10</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606180403"/>
              </p:ext>
            </p:extLst>
          </p:nvPr>
        </p:nvGraphicFramePr>
        <p:xfrm>
          <a:off x="1541164" y="2859782"/>
          <a:ext cx="6190039" cy="1991460"/>
        </p:xfrm>
        <a:graphic>
          <a:graphicData uri="http://schemas.openxmlformats.org/drawingml/2006/table">
            <a:tbl>
              <a:tblPr/>
              <a:tblGrid>
                <a:gridCol w="582564"/>
                <a:gridCol w="1728192"/>
                <a:gridCol w="864096"/>
                <a:gridCol w="1080120"/>
                <a:gridCol w="903394"/>
                <a:gridCol w="1031673"/>
              </a:tblGrid>
              <a:tr h="164664">
                <a:tc gridSpan="6">
                  <a:txBody>
                    <a:bodyPr/>
                    <a:lstStyle/>
                    <a:p>
                      <a:pPr algn="ctr">
                        <a:lnSpc>
                          <a:spcPct val="100000"/>
                        </a:lnSpc>
                        <a:spcAft>
                          <a:spcPts val="0"/>
                        </a:spcAft>
                      </a:pPr>
                      <a:r>
                        <a:rPr lang="es-ES" sz="1050" b="1" i="0" dirty="0">
                          <a:solidFill>
                            <a:srgbClr val="000000"/>
                          </a:solidFill>
                          <a:effectLst/>
                          <a:latin typeface="Arial"/>
                          <a:ea typeface="Times New Roman"/>
                        </a:rPr>
                        <a:t>Análisis de Enriquecimiento. Funciones significativas </a:t>
                      </a:r>
                      <a:r>
                        <a:rPr lang="es-ES" sz="1050" b="1" i="1" dirty="0" smtClean="0">
                          <a:solidFill>
                            <a:srgbClr val="000000"/>
                          </a:solidFill>
                          <a:effectLst/>
                          <a:latin typeface="Arial"/>
                          <a:ea typeface="Times New Roman"/>
                        </a:rPr>
                        <a:t>KEGG</a:t>
                      </a:r>
                      <a:r>
                        <a:rPr lang="es-ES" sz="1050" b="1" i="0" dirty="0" smtClean="0">
                          <a:solidFill>
                            <a:srgbClr val="000000"/>
                          </a:solidFill>
                          <a:effectLst/>
                          <a:latin typeface="Arial"/>
                          <a:ea typeface="Times New Roman"/>
                        </a:rPr>
                        <a:t>. </a:t>
                      </a:r>
                      <a:r>
                        <a:rPr lang="es-ES" sz="1050" b="1" i="0" dirty="0" err="1" smtClean="0">
                          <a:solidFill>
                            <a:srgbClr val="000000"/>
                          </a:solidFill>
                          <a:effectLst/>
                          <a:latin typeface="Arial"/>
                          <a:ea typeface="Times New Roman"/>
                        </a:rPr>
                        <a:t>Metabolómica</a:t>
                      </a:r>
                      <a:endParaRPr lang="es-ES" sz="1050" i="0" dirty="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3500" marR="63500" marT="63500" marB="63500">
                    <a:lnL w="12700" cap="flat" cmpd="sng" algn="ctr">
                      <a:solidFill>
                        <a:srgbClr val="CCCCC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dirty="0">
                        <a:solidFill>
                          <a:srgbClr val="000000"/>
                        </a:solidFill>
                        <a:effectLst/>
                        <a:latin typeface="Arial"/>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dirty="0">
                        <a:solidFill>
                          <a:srgbClr val="000000"/>
                        </a:solidFill>
                        <a:effectLst/>
                        <a:latin typeface="Arial"/>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es-ES" sz="1100">
                        <a:solidFill>
                          <a:srgbClr val="000000"/>
                        </a:solidFill>
                        <a:effectLst/>
                        <a:latin typeface="Arial"/>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816">
                <a:tc>
                  <a:txBody>
                    <a:bodyPr/>
                    <a:lstStyle/>
                    <a:p>
                      <a:pPr algn="ctr">
                        <a:lnSpc>
                          <a:spcPct val="100000"/>
                        </a:lnSpc>
                        <a:spcAft>
                          <a:spcPts val="0"/>
                        </a:spcAft>
                      </a:pPr>
                      <a:r>
                        <a:rPr lang="en-US" sz="900" b="1">
                          <a:solidFill>
                            <a:srgbClr val="000000"/>
                          </a:solidFill>
                          <a:effectLst/>
                          <a:latin typeface="Arial"/>
                          <a:ea typeface="Times New Roman"/>
                        </a:rPr>
                        <a:t>Estudio</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a:solidFill>
                            <a:srgbClr val="000000"/>
                          </a:solidFill>
                          <a:effectLst/>
                          <a:latin typeface="Arial"/>
                          <a:ea typeface="Times New Roman"/>
                        </a:rPr>
                        <a:t>Comparación</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a:solidFill>
                            <a:srgbClr val="980000"/>
                          </a:solidFill>
                          <a:effectLst/>
                          <a:latin typeface="Arial"/>
                          <a:ea typeface="Times New Roman"/>
                        </a:rPr>
                        <a:t>No.Sig</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a:solidFill>
                            <a:srgbClr val="980000"/>
                          </a:solidFill>
                          <a:effectLst/>
                          <a:latin typeface="Arial"/>
                          <a:ea typeface="Times New Roman"/>
                        </a:rPr>
                        <a:t>Sig</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a:solidFill>
                            <a:srgbClr val="980000"/>
                          </a:solidFill>
                          <a:effectLst/>
                          <a:latin typeface="Arial"/>
                          <a:ea typeface="Times New Roman"/>
                        </a:rPr>
                        <a:t>F.sig.Casos</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900" b="1" i="1" dirty="0" err="1" smtClean="0">
                          <a:solidFill>
                            <a:srgbClr val="980000"/>
                          </a:solidFill>
                          <a:effectLst/>
                          <a:latin typeface="Arial"/>
                          <a:ea typeface="Times New Roman"/>
                        </a:rPr>
                        <a:t>F.sig.Controles</a:t>
                      </a:r>
                      <a:endParaRPr lang="es-ES" sz="900" dirty="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gn="ctr">
                        <a:lnSpc>
                          <a:spcPct val="100000"/>
                        </a:lnSpc>
                        <a:spcAft>
                          <a:spcPts val="0"/>
                        </a:spcAft>
                      </a:pPr>
                      <a:r>
                        <a:rPr lang="en-US" sz="900" b="1">
                          <a:solidFill>
                            <a:srgbClr val="980000"/>
                          </a:solidFill>
                          <a:effectLst/>
                          <a:latin typeface="Arial"/>
                          <a:ea typeface="Times New Roman"/>
                        </a:rPr>
                        <a:t>LC</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FI + FA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247</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3200">
                <a:tc>
                  <a:txBody>
                    <a:bodyPr/>
                    <a:lstStyle/>
                    <a:p>
                      <a:pPr algn="ctr">
                        <a:lnSpc>
                          <a:spcPct val="100000"/>
                        </a:lnSpc>
                        <a:spcAft>
                          <a:spcPts val="0"/>
                        </a:spcAft>
                      </a:pPr>
                      <a:r>
                        <a:rPr lang="en-US" sz="900" b="1">
                          <a:solidFill>
                            <a:srgbClr val="980000"/>
                          </a:solidFill>
                          <a:effectLst/>
                          <a:latin typeface="Arial"/>
                          <a:ea typeface="Times New Roman"/>
                        </a:rPr>
                        <a:t>LC</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FI + FA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EB</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247</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gn="ctr">
                        <a:lnSpc>
                          <a:spcPct val="100000"/>
                        </a:lnSpc>
                        <a:spcAft>
                          <a:spcPts val="0"/>
                        </a:spcAft>
                      </a:pPr>
                      <a:r>
                        <a:rPr lang="en-US" sz="900" b="1">
                          <a:solidFill>
                            <a:srgbClr val="980000"/>
                          </a:solidFill>
                          <a:effectLst/>
                          <a:latin typeface="Arial"/>
                          <a:ea typeface="Times New Roman"/>
                        </a:rPr>
                        <a:t>LCC</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900" i="1">
                          <a:solidFill>
                            <a:srgbClr val="000000"/>
                          </a:solidFill>
                          <a:effectLst/>
                          <a:latin typeface="Arial"/>
                          <a:ea typeface="Times New Roman"/>
                        </a:rPr>
                        <a:t>IGHV- + IGHV+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235</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12</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200">
                <a:tc>
                  <a:txBody>
                    <a:bodyPr/>
                    <a:lstStyle/>
                    <a:p>
                      <a:pPr algn="ctr">
                        <a:lnSpc>
                          <a:spcPct val="100000"/>
                        </a:lnSpc>
                        <a:spcAft>
                          <a:spcPts val="0"/>
                        </a:spcAft>
                      </a:pPr>
                      <a:r>
                        <a:rPr lang="en-US" sz="900" b="1">
                          <a:solidFill>
                            <a:srgbClr val="980000"/>
                          </a:solidFill>
                          <a:effectLst/>
                          <a:latin typeface="Arial"/>
                          <a:ea typeface="Times New Roman"/>
                        </a:rPr>
                        <a:t>MM</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Diagnosis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Remisión</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239</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8</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8</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03200">
                <a:tc>
                  <a:txBody>
                    <a:bodyPr/>
                    <a:lstStyle/>
                    <a:p>
                      <a:pPr algn="ctr">
                        <a:lnSpc>
                          <a:spcPct val="100000"/>
                        </a:lnSpc>
                        <a:spcAft>
                          <a:spcPts val="0"/>
                        </a:spcAft>
                      </a:pPr>
                      <a:r>
                        <a:rPr lang="en-US" sz="900" b="1">
                          <a:solidFill>
                            <a:srgbClr val="980000"/>
                          </a:solidFill>
                          <a:effectLst/>
                          <a:latin typeface="Arial"/>
                          <a:ea typeface="Times New Roman"/>
                        </a:rPr>
                        <a:t>MM</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Diagnosis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237</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10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8</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3200">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PV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247</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03200">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TE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Control</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245</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2</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203200">
                <a:tc>
                  <a:txBody>
                    <a:bodyPr/>
                    <a:lstStyle/>
                    <a:p>
                      <a:pPr algn="ctr">
                        <a:lnSpc>
                          <a:spcPct val="100000"/>
                        </a:lnSpc>
                        <a:spcAft>
                          <a:spcPts val="0"/>
                        </a:spcAft>
                      </a:pPr>
                      <a:r>
                        <a:rPr lang="en-US" sz="900" b="1">
                          <a:solidFill>
                            <a:srgbClr val="980000"/>
                          </a:solidFill>
                          <a:effectLst/>
                          <a:latin typeface="Arial"/>
                          <a:ea typeface="Times New Roman"/>
                        </a:rPr>
                        <a:t>NMP</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US" sz="900" i="1">
                          <a:solidFill>
                            <a:srgbClr val="000000"/>
                          </a:solidFill>
                          <a:effectLst/>
                          <a:latin typeface="Arial"/>
                          <a:ea typeface="Times New Roman"/>
                        </a:rPr>
                        <a:t>TE </a:t>
                      </a:r>
                      <a:r>
                        <a:rPr lang="en-US" sz="900">
                          <a:solidFill>
                            <a:srgbClr val="000000"/>
                          </a:solidFill>
                          <a:effectLst/>
                          <a:latin typeface="Arial"/>
                          <a:ea typeface="Times New Roman"/>
                        </a:rPr>
                        <a:t>vs</a:t>
                      </a:r>
                      <a:r>
                        <a:rPr lang="en-US" sz="900" i="1">
                          <a:solidFill>
                            <a:srgbClr val="000000"/>
                          </a:solidFill>
                          <a:effectLst/>
                          <a:latin typeface="Arial"/>
                          <a:ea typeface="Times New Roman"/>
                        </a:rPr>
                        <a:t>. TS</a:t>
                      </a:r>
                      <a:endParaRPr lang="es-ES" sz="900">
                        <a:solidFill>
                          <a:srgbClr val="000000"/>
                        </a:solidFill>
                        <a:effectLst/>
                        <a:latin typeface="Arial"/>
                        <a:ea typeface="Times New Roman"/>
                      </a:endParaRPr>
                    </a:p>
                  </a:txBody>
                  <a:tcPr marL="17170" marR="17170" marT="17170" marB="1717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247</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000" dirty="0">
                          <a:solidFill>
                            <a:srgbClr val="000000"/>
                          </a:solidFill>
                          <a:effectLst/>
                          <a:latin typeface="Arial"/>
                          <a:ea typeface="Times New Roman"/>
                        </a:rPr>
                        <a:t>0</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4 Rectángulo"/>
          <p:cNvSpPr/>
          <p:nvPr/>
        </p:nvSpPr>
        <p:spPr>
          <a:xfrm>
            <a:off x="-36512" y="1059582"/>
            <a:ext cx="1577676" cy="307777"/>
          </a:xfrm>
          <a:prstGeom prst="rect">
            <a:avLst/>
          </a:prstGeom>
        </p:spPr>
        <p:txBody>
          <a:bodyPr wrap="none">
            <a:spAutoFit/>
          </a:bodyPr>
          <a:lstStyle/>
          <a:p>
            <a:r>
              <a:rPr lang="es" b="1" dirty="0">
                <a:solidFill>
                  <a:srgbClr val="5C9343"/>
                </a:solidFill>
              </a:rPr>
              <a:t>Transcriptómica</a:t>
            </a:r>
            <a:endParaRPr lang="es-ES" dirty="0"/>
          </a:p>
        </p:txBody>
      </p:sp>
      <p:sp>
        <p:nvSpPr>
          <p:cNvPr id="8" name="7 Rectángulo"/>
          <p:cNvSpPr/>
          <p:nvPr/>
        </p:nvSpPr>
        <p:spPr>
          <a:xfrm>
            <a:off x="7731204" y="3291830"/>
            <a:ext cx="1377300" cy="307777"/>
          </a:xfrm>
          <a:prstGeom prst="rect">
            <a:avLst/>
          </a:prstGeom>
        </p:spPr>
        <p:txBody>
          <a:bodyPr wrap="none">
            <a:spAutoFit/>
          </a:bodyPr>
          <a:lstStyle/>
          <a:p>
            <a:pPr lvl="0" algn="ctr"/>
            <a:r>
              <a:rPr lang="es" b="1" dirty="0">
                <a:solidFill>
                  <a:srgbClr val="F07F0E"/>
                </a:solidFill>
              </a:rPr>
              <a:t>Metabolómica</a:t>
            </a: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21</a:t>
            </a:fld>
            <a:endParaRPr lang="es"/>
          </a:p>
        </p:txBody>
      </p:sp>
    </p:spTree>
    <p:extLst>
      <p:ext uri="{BB962C8B-B14F-4D97-AF65-F5344CB8AC3E}">
        <p14:creationId xmlns:p14="http://schemas.microsoft.com/office/powerpoint/2010/main" val="2647013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4248443040"/>
              </p:ext>
            </p:extLst>
          </p:nvPr>
        </p:nvGraphicFramePr>
        <p:xfrm>
          <a:off x="251518" y="3167559"/>
          <a:ext cx="8640961" cy="678180"/>
        </p:xfrm>
        <a:graphic>
          <a:graphicData uri="http://schemas.openxmlformats.org/drawingml/2006/table">
            <a:tbl>
              <a:tblPr/>
              <a:tblGrid>
                <a:gridCol w="1234423"/>
                <a:gridCol w="1234423"/>
                <a:gridCol w="1234423"/>
                <a:gridCol w="1234423"/>
                <a:gridCol w="1234423"/>
                <a:gridCol w="1234423"/>
                <a:gridCol w="1234423"/>
              </a:tblGrid>
              <a:tr h="226060">
                <a:tc>
                  <a:txBody>
                    <a:bodyPr/>
                    <a:lstStyle/>
                    <a:p>
                      <a:pPr algn="ctr">
                        <a:lnSpc>
                          <a:spcPct val="115000"/>
                        </a:lnSpc>
                        <a:spcAft>
                          <a:spcPts val="0"/>
                        </a:spcAft>
                      </a:pPr>
                      <a:r>
                        <a:rPr lang="en-US" sz="1000" b="1" dirty="0" err="1">
                          <a:solidFill>
                            <a:srgbClr val="434343"/>
                          </a:solidFill>
                          <a:effectLst/>
                          <a:latin typeface="Arial"/>
                          <a:ea typeface="Times New Roman"/>
                        </a:rPr>
                        <a:t>Anotación</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Casos</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Control</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Sig.Casos</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dirty="0" err="1">
                          <a:solidFill>
                            <a:srgbClr val="434343"/>
                          </a:solidFill>
                          <a:effectLst/>
                          <a:latin typeface="Arial"/>
                          <a:ea typeface="Times New Roman"/>
                        </a:rPr>
                        <a:t>Sig.Control</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Sig.LOR.Casos</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Sig.LOR.Control</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226060">
                <a:tc>
                  <a:txBody>
                    <a:bodyPr/>
                    <a:lstStyle/>
                    <a:p>
                      <a:pPr algn="ctr">
                        <a:lnSpc>
                          <a:spcPct val="115000"/>
                        </a:lnSpc>
                        <a:spcAft>
                          <a:spcPts val="0"/>
                        </a:spcAft>
                      </a:pPr>
                      <a:r>
                        <a:rPr lang="en-US" sz="1000">
                          <a:solidFill>
                            <a:srgbClr val="980000"/>
                          </a:solidFill>
                          <a:effectLst/>
                          <a:latin typeface="Arial"/>
                          <a:ea typeface="Times New Roman"/>
                        </a:rPr>
                        <a:t>Términos </a:t>
                      </a:r>
                      <a:r>
                        <a:rPr lang="en-US" sz="1000" i="1">
                          <a:solidFill>
                            <a:srgbClr val="980000"/>
                          </a:solidFill>
                          <a:effectLst/>
                          <a:latin typeface="Arial"/>
                          <a:ea typeface="Times New Roman"/>
                        </a:rPr>
                        <a:t>GO</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979</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224</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88</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83</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dirty="0">
                          <a:solidFill>
                            <a:srgbClr val="000000"/>
                          </a:solidFill>
                          <a:effectLst/>
                          <a:latin typeface="Arial"/>
                          <a:ea typeface="Times New Roman"/>
                        </a:rPr>
                        <a:t>0</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26060">
                <a:tc>
                  <a:txBody>
                    <a:bodyPr/>
                    <a:lstStyle/>
                    <a:p>
                      <a:pPr algn="ctr">
                        <a:lnSpc>
                          <a:spcPct val="115000"/>
                        </a:lnSpc>
                        <a:spcAft>
                          <a:spcPts val="0"/>
                        </a:spcAft>
                      </a:pPr>
                      <a:r>
                        <a:rPr lang="en-US" sz="1000" i="1" dirty="0">
                          <a:solidFill>
                            <a:srgbClr val="980000"/>
                          </a:solidFill>
                          <a:effectLst/>
                          <a:latin typeface="Arial"/>
                          <a:ea typeface="Times New Roman"/>
                        </a:rPr>
                        <a:t>KEGG</a:t>
                      </a:r>
                      <a:endParaRPr lang="es-ES" sz="1100" i="1"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75</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29</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15</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dirty="0">
                          <a:solidFill>
                            <a:srgbClr val="000000"/>
                          </a:solidFill>
                          <a:effectLst/>
                          <a:latin typeface="Arial"/>
                          <a:ea typeface="Times New Roman"/>
                        </a:rPr>
                        <a:t>0</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11</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dirty="0">
                          <a:solidFill>
                            <a:srgbClr val="000000"/>
                          </a:solidFill>
                          <a:effectLst/>
                          <a:latin typeface="Arial"/>
                          <a:ea typeface="Times New Roman"/>
                        </a:rPr>
                        <a:t>0</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
        <p:nvSpPr>
          <p:cNvPr id="8" name="7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smtClean="0">
                <a:solidFill>
                  <a:schemeClr val="tx1"/>
                </a:solidFill>
              </a:rPr>
              <a:t>5 </a:t>
            </a:r>
            <a:r>
              <a:rPr lang="es-ES" sz="1600" b="1" dirty="0" err="1" smtClean="0">
                <a:solidFill>
                  <a:schemeClr val="tx1"/>
                </a:solidFill>
              </a:rPr>
              <a:t>Metaanálisis</a:t>
            </a:r>
            <a:endParaRPr lang="es-ES" sz="1600" b="1" dirty="0">
              <a:solidFill>
                <a:schemeClr val="tx1"/>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1609973308"/>
              </p:ext>
            </p:extLst>
          </p:nvPr>
        </p:nvGraphicFramePr>
        <p:xfrm>
          <a:off x="251516" y="921390"/>
          <a:ext cx="8640961" cy="1290320"/>
        </p:xfrm>
        <a:graphic>
          <a:graphicData uri="http://schemas.openxmlformats.org/drawingml/2006/table">
            <a:tbl>
              <a:tblPr/>
              <a:tblGrid>
                <a:gridCol w="1234423"/>
                <a:gridCol w="1234423"/>
                <a:gridCol w="1234423"/>
                <a:gridCol w="1234423"/>
                <a:gridCol w="1234423"/>
                <a:gridCol w="1234423"/>
                <a:gridCol w="1234423"/>
              </a:tblGrid>
              <a:tr h="258064">
                <a:tc>
                  <a:txBody>
                    <a:bodyPr/>
                    <a:lstStyle/>
                    <a:p>
                      <a:pPr algn="ctr">
                        <a:lnSpc>
                          <a:spcPct val="115000"/>
                        </a:lnSpc>
                        <a:spcAft>
                          <a:spcPts val="0"/>
                        </a:spcAft>
                      </a:pPr>
                      <a:r>
                        <a:rPr lang="en-US" sz="1000" b="1" dirty="0" err="1">
                          <a:solidFill>
                            <a:srgbClr val="434343"/>
                          </a:solidFill>
                          <a:effectLst/>
                          <a:latin typeface="Arial"/>
                          <a:ea typeface="Times New Roman"/>
                        </a:rPr>
                        <a:t>Anotación</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Casos</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Control</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Sig.Casos</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Sig.Control</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Sig.LOR.Casos</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Sig.LOR.Control</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258064">
                <a:tc>
                  <a:txBody>
                    <a:bodyPr/>
                    <a:lstStyle/>
                    <a:p>
                      <a:pPr algn="ctr">
                        <a:lnSpc>
                          <a:spcPct val="115000"/>
                        </a:lnSpc>
                        <a:spcAft>
                          <a:spcPts val="0"/>
                        </a:spcAft>
                      </a:pPr>
                      <a:r>
                        <a:rPr lang="en-US" sz="1000" i="1" dirty="0">
                          <a:solidFill>
                            <a:srgbClr val="980000"/>
                          </a:solidFill>
                          <a:effectLst/>
                          <a:latin typeface="Arial"/>
                          <a:ea typeface="Times New Roman"/>
                        </a:rPr>
                        <a:t>GO</a:t>
                      </a:r>
                      <a:r>
                        <a:rPr lang="en-US" sz="1000" i="0" dirty="0">
                          <a:solidFill>
                            <a:srgbClr val="980000"/>
                          </a:solidFill>
                          <a:effectLst/>
                          <a:latin typeface="Arial"/>
                          <a:ea typeface="Times New Roman"/>
                        </a:rPr>
                        <a:t> F</a:t>
                      </a:r>
                      <a:r>
                        <a:rPr lang="en-US" sz="1000" dirty="0">
                          <a:solidFill>
                            <a:srgbClr val="980000"/>
                          </a:solidFill>
                          <a:effectLst/>
                          <a:latin typeface="Arial"/>
                          <a:ea typeface="Times New Roman"/>
                        </a:rPr>
                        <a:t>. molecular</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737</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832</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56</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68</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11</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12</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58064">
                <a:tc>
                  <a:txBody>
                    <a:bodyPr/>
                    <a:lstStyle/>
                    <a:p>
                      <a:pPr algn="ctr">
                        <a:lnSpc>
                          <a:spcPct val="115000"/>
                        </a:lnSpc>
                        <a:spcAft>
                          <a:spcPts val="0"/>
                        </a:spcAft>
                      </a:pPr>
                      <a:r>
                        <a:rPr lang="en-US" sz="1000" i="1" dirty="0" smtClean="0">
                          <a:solidFill>
                            <a:srgbClr val="980000"/>
                          </a:solidFill>
                          <a:effectLst/>
                          <a:latin typeface="+mn-lt"/>
                          <a:ea typeface="Times New Roman"/>
                        </a:rPr>
                        <a:t>GO</a:t>
                      </a:r>
                      <a:r>
                        <a:rPr lang="en-US" sz="1000" i="0" dirty="0" smtClean="0">
                          <a:solidFill>
                            <a:srgbClr val="980000"/>
                          </a:solidFill>
                          <a:effectLst/>
                          <a:latin typeface="+mn-lt"/>
                          <a:ea typeface="Times New Roman"/>
                        </a:rPr>
                        <a:t> P</a:t>
                      </a:r>
                      <a:r>
                        <a:rPr lang="en-US" sz="1000" i="0" dirty="0">
                          <a:solidFill>
                            <a:srgbClr val="980000"/>
                          </a:solidFill>
                          <a:effectLst/>
                          <a:latin typeface="Arial"/>
                          <a:ea typeface="Times New Roman"/>
                        </a:rPr>
                        <a:t>. </a:t>
                      </a:r>
                      <a:r>
                        <a:rPr lang="en-US" sz="1000" dirty="0" err="1">
                          <a:solidFill>
                            <a:srgbClr val="980000"/>
                          </a:solidFill>
                          <a:effectLst/>
                          <a:latin typeface="Arial"/>
                          <a:ea typeface="Times New Roman"/>
                        </a:rPr>
                        <a:t>biológico</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2,633</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5,032</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260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420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43</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41</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58064">
                <a:tc>
                  <a:txBody>
                    <a:bodyPr/>
                    <a:lstStyle/>
                    <a:p>
                      <a:pPr algn="ctr">
                        <a:lnSpc>
                          <a:spcPct val="115000"/>
                        </a:lnSpc>
                        <a:spcAft>
                          <a:spcPts val="0"/>
                        </a:spcAft>
                      </a:pPr>
                      <a:r>
                        <a:rPr lang="en-US" sz="1000" i="1" dirty="0" smtClean="0">
                          <a:solidFill>
                            <a:srgbClr val="980000"/>
                          </a:solidFill>
                          <a:effectLst/>
                          <a:latin typeface="+mn-lt"/>
                          <a:ea typeface="Times New Roman"/>
                        </a:rPr>
                        <a:t>GO</a:t>
                      </a:r>
                      <a:r>
                        <a:rPr lang="en-US" sz="1000" i="0" dirty="0" smtClean="0">
                          <a:solidFill>
                            <a:srgbClr val="980000"/>
                          </a:solidFill>
                          <a:effectLst/>
                          <a:latin typeface="+mn-lt"/>
                          <a:ea typeface="Times New Roman"/>
                        </a:rPr>
                        <a:t> </a:t>
                      </a:r>
                      <a:r>
                        <a:rPr lang="en-US" sz="1000" dirty="0" smtClean="0">
                          <a:solidFill>
                            <a:srgbClr val="980000"/>
                          </a:solidFill>
                          <a:effectLst/>
                          <a:latin typeface="Arial"/>
                          <a:ea typeface="Times New Roman"/>
                        </a:rPr>
                        <a:t>C</a:t>
                      </a:r>
                      <a:r>
                        <a:rPr lang="en-US" sz="1000" dirty="0">
                          <a:solidFill>
                            <a:srgbClr val="980000"/>
                          </a:solidFill>
                          <a:effectLst/>
                          <a:latin typeface="Arial"/>
                          <a:ea typeface="Times New Roman"/>
                        </a:rPr>
                        <a:t>. </a:t>
                      </a:r>
                      <a:r>
                        <a:rPr lang="en-US" sz="1000" dirty="0" err="1">
                          <a:solidFill>
                            <a:srgbClr val="980000"/>
                          </a:solidFill>
                          <a:effectLst/>
                          <a:latin typeface="Arial"/>
                          <a:ea typeface="Times New Roman"/>
                        </a:rPr>
                        <a:t>celular</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479</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433</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42</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33</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13</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5</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58064">
                <a:tc>
                  <a:txBody>
                    <a:bodyPr/>
                    <a:lstStyle/>
                    <a:p>
                      <a:pPr algn="ctr">
                        <a:lnSpc>
                          <a:spcPct val="115000"/>
                        </a:lnSpc>
                        <a:spcAft>
                          <a:spcPts val="0"/>
                        </a:spcAft>
                      </a:pPr>
                      <a:r>
                        <a:rPr lang="en-US" sz="1000" i="1">
                          <a:solidFill>
                            <a:srgbClr val="980000"/>
                          </a:solidFill>
                          <a:effectLst/>
                          <a:latin typeface="Arial"/>
                          <a:ea typeface="Times New Roman"/>
                        </a:rPr>
                        <a:t>KEGG</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120</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201</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23</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21</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Arial"/>
                          <a:ea typeface="Times New Roman"/>
                        </a:rPr>
                        <a:t>1</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000" dirty="0">
                          <a:solidFill>
                            <a:srgbClr val="000000"/>
                          </a:solidFill>
                          <a:effectLst/>
                          <a:latin typeface="Arial"/>
                          <a:ea typeface="Times New Roman"/>
                        </a:rPr>
                        <a:t>0</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
        <p:nvSpPr>
          <p:cNvPr id="9" name="8 Rectángulo"/>
          <p:cNvSpPr/>
          <p:nvPr/>
        </p:nvSpPr>
        <p:spPr>
          <a:xfrm>
            <a:off x="323528" y="607789"/>
            <a:ext cx="1577676" cy="307777"/>
          </a:xfrm>
          <a:prstGeom prst="rect">
            <a:avLst/>
          </a:prstGeom>
        </p:spPr>
        <p:txBody>
          <a:bodyPr wrap="none">
            <a:spAutoFit/>
          </a:bodyPr>
          <a:lstStyle/>
          <a:p>
            <a:r>
              <a:rPr lang="es" b="1" dirty="0">
                <a:solidFill>
                  <a:srgbClr val="5C9343"/>
                </a:solidFill>
              </a:rPr>
              <a:t>Transcriptómica</a:t>
            </a:r>
            <a:endParaRPr lang="es-ES" dirty="0"/>
          </a:p>
        </p:txBody>
      </p:sp>
      <p:sp>
        <p:nvSpPr>
          <p:cNvPr id="13" name="12 Rectángulo"/>
          <p:cNvSpPr/>
          <p:nvPr/>
        </p:nvSpPr>
        <p:spPr>
          <a:xfrm>
            <a:off x="251519" y="2859782"/>
            <a:ext cx="1377300" cy="307777"/>
          </a:xfrm>
          <a:prstGeom prst="rect">
            <a:avLst/>
          </a:prstGeom>
        </p:spPr>
        <p:txBody>
          <a:bodyPr wrap="none">
            <a:spAutoFit/>
          </a:bodyPr>
          <a:lstStyle/>
          <a:p>
            <a:pPr lvl="0" algn="ctr"/>
            <a:r>
              <a:rPr lang="es" b="1" dirty="0">
                <a:solidFill>
                  <a:srgbClr val="F07F0E"/>
                </a:solidFill>
              </a:rPr>
              <a:t>Metabolómica</a:t>
            </a: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22</a:t>
            </a:fld>
            <a:endParaRPr lang="es"/>
          </a:p>
        </p:txBody>
      </p:sp>
    </p:spTree>
    <p:extLst>
      <p:ext uri="{BB962C8B-B14F-4D97-AF65-F5344CB8AC3E}">
        <p14:creationId xmlns:p14="http://schemas.microsoft.com/office/powerpoint/2010/main" val="303607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2487682084"/>
              </p:ext>
            </p:extLst>
          </p:nvPr>
        </p:nvGraphicFramePr>
        <p:xfrm>
          <a:off x="251516" y="921390"/>
          <a:ext cx="8640961" cy="516128"/>
        </p:xfrm>
        <a:graphic>
          <a:graphicData uri="http://schemas.openxmlformats.org/drawingml/2006/table">
            <a:tbl>
              <a:tblPr/>
              <a:tblGrid>
                <a:gridCol w="1234423"/>
                <a:gridCol w="1234423"/>
                <a:gridCol w="1234423"/>
                <a:gridCol w="1234423"/>
                <a:gridCol w="1234423"/>
                <a:gridCol w="1234423"/>
                <a:gridCol w="1234423"/>
              </a:tblGrid>
              <a:tr h="258064">
                <a:tc>
                  <a:txBody>
                    <a:bodyPr/>
                    <a:lstStyle/>
                    <a:p>
                      <a:pPr algn="ctr">
                        <a:lnSpc>
                          <a:spcPct val="115000"/>
                        </a:lnSpc>
                        <a:spcAft>
                          <a:spcPts val="0"/>
                        </a:spcAft>
                      </a:pPr>
                      <a:r>
                        <a:rPr lang="en-US" sz="1000" b="1" dirty="0" err="1">
                          <a:solidFill>
                            <a:srgbClr val="434343"/>
                          </a:solidFill>
                          <a:effectLst/>
                          <a:latin typeface="Arial"/>
                          <a:ea typeface="Times New Roman"/>
                        </a:rPr>
                        <a:t>Anotación</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Casos</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Control</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Sig.Casos</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Sig.Control</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Sig.LOR.Casos</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1000" b="1" i="1">
                          <a:solidFill>
                            <a:srgbClr val="434343"/>
                          </a:solidFill>
                          <a:effectLst/>
                          <a:latin typeface="Arial"/>
                          <a:ea typeface="Times New Roman"/>
                        </a:rPr>
                        <a:t>Sig.LOR.Control</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258064">
                <a:tc>
                  <a:txBody>
                    <a:bodyPr/>
                    <a:lstStyle/>
                    <a:p>
                      <a:pPr algn="ctr">
                        <a:lnSpc>
                          <a:spcPct val="115000"/>
                        </a:lnSpc>
                        <a:spcAft>
                          <a:spcPts val="0"/>
                        </a:spcAft>
                      </a:pPr>
                      <a:r>
                        <a:rPr lang="en-US" sz="1000" i="1" dirty="0">
                          <a:solidFill>
                            <a:srgbClr val="980000"/>
                          </a:solidFill>
                          <a:effectLst/>
                          <a:latin typeface="Arial"/>
                          <a:ea typeface="Times New Roman"/>
                        </a:rPr>
                        <a:t>GO</a:t>
                      </a:r>
                      <a:r>
                        <a:rPr lang="en-US" sz="1000" i="0" dirty="0">
                          <a:solidFill>
                            <a:srgbClr val="980000"/>
                          </a:solidFill>
                          <a:effectLst/>
                          <a:latin typeface="Arial"/>
                          <a:ea typeface="Times New Roman"/>
                        </a:rPr>
                        <a:t> F</a:t>
                      </a:r>
                      <a:r>
                        <a:rPr lang="en-US" sz="1000" dirty="0">
                          <a:solidFill>
                            <a:srgbClr val="980000"/>
                          </a:solidFill>
                          <a:effectLst/>
                          <a:latin typeface="Arial"/>
                          <a:ea typeface="Times New Roman"/>
                        </a:rPr>
                        <a:t>. molecular</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737</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832</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56</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68</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a:solidFill>
                            <a:srgbClr val="000000"/>
                          </a:solidFill>
                          <a:effectLst/>
                          <a:latin typeface="Arial"/>
                          <a:ea typeface="Times New Roman"/>
                        </a:rPr>
                        <a:t>11</a:t>
                      </a:r>
                      <a:endParaRPr lang="es-ES" sz="11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000" dirty="0">
                          <a:solidFill>
                            <a:srgbClr val="000000"/>
                          </a:solidFill>
                          <a:effectLst/>
                          <a:latin typeface="Arial"/>
                          <a:ea typeface="Times New Roman"/>
                        </a:rPr>
                        <a:t>12</a:t>
                      </a:r>
                      <a:endParaRPr lang="es-ES" sz="11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
        <p:nvSpPr>
          <p:cNvPr id="9" name="8 Rectángulo"/>
          <p:cNvSpPr/>
          <p:nvPr/>
        </p:nvSpPr>
        <p:spPr>
          <a:xfrm>
            <a:off x="323528" y="607789"/>
            <a:ext cx="1577676" cy="307777"/>
          </a:xfrm>
          <a:prstGeom prst="rect">
            <a:avLst/>
          </a:prstGeom>
        </p:spPr>
        <p:txBody>
          <a:bodyPr wrap="none">
            <a:spAutoFit/>
          </a:bodyPr>
          <a:lstStyle/>
          <a:p>
            <a:r>
              <a:rPr lang="es" b="1" dirty="0">
                <a:solidFill>
                  <a:srgbClr val="5C9343"/>
                </a:solidFill>
              </a:rPr>
              <a:t>Transcriptómica</a:t>
            </a:r>
            <a:endParaRPr lang="es-ES" dirty="0"/>
          </a:p>
        </p:txBody>
      </p:sp>
      <p:pic>
        <p:nvPicPr>
          <p:cNvPr id="14" name="13 Imagen" descr="Image_30"/>
          <p:cNvPicPr/>
          <p:nvPr/>
        </p:nvPicPr>
        <p:blipFill>
          <a:blip r:embed="rId2" r:link="rId3">
            <a:extLst>
              <a:ext uri="{28A0092B-C50C-407E-A947-70E740481C1C}">
                <a14:useLocalDpi xmlns:a14="http://schemas.microsoft.com/office/drawing/2010/main" val="0"/>
              </a:ext>
            </a:extLst>
          </a:blip>
          <a:srcRect t="3305"/>
          <a:stretch>
            <a:fillRect/>
          </a:stretch>
        </p:blipFill>
        <p:spPr bwMode="auto">
          <a:xfrm>
            <a:off x="2766967" y="1680964"/>
            <a:ext cx="3429000" cy="3314700"/>
          </a:xfrm>
          <a:prstGeom prst="rect">
            <a:avLst/>
          </a:prstGeom>
          <a:noFill/>
          <a:ln>
            <a:noFill/>
          </a:ln>
        </p:spPr>
      </p:pic>
      <p:sp>
        <p:nvSpPr>
          <p:cNvPr id="6" name="5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smtClean="0">
                <a:solidFill>
                  <a:schemeClr val="tx1"/>
                </a:solidFill>
              </a:rPr>
              <a:t>5 </a:t>
            </a:r>
            <a:r>
              <a:rPr lang="es-ES" sz="1600" b="1" dirty="0" err="1" smtClean="0">
                <a:solidFill>
                  <a:schemeClr val="tx1"/>
                </a:solidFill>
              </a:rPr>
              <a:t>Metaanálisis</a:t>
            </a:r>
            <a:endParaRPr lang="es-ES" sz="1600" b="1" dirty="0">
              <a:solidFill>
                <a:schemeClr val="tx1"/>
              </a:solidFill>
            </a:endParaRP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23</a:t>
            </a:fld>
            <a:endParaRPr lang="es"/>
          </a:p>
        </p:txBody>
      </p:sp>
    </p:spTree>
    <p:extLst>
      <p:ext uri="{BB962C8B-B14F-4D97-AF65-F5344CB8AC3E}">
        <p14:creationId xmlns:p14="http://schemas.microsoft.com/office/powerpoint/2010/main" val="2787405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998811970"/>
              </p:ext>
            </p:extLst>
          </p:nvPr>
        </p:nvGraphicFramePr>
        <p:xfrm>
          <a:off x="251519" y="915566"/>
          <a:ext cx="8640960" cy="3755926"/>
        </p:xfrm>
        <a:graphic>
          <a:graphicData uri="http://schemas.openxmlformats.org/drawingml/2006/table">
            <a:tbl>
              <a:tblPr/>
              <a:tblGrid>
                <a:gridCol w="1224137"/>
                <a:gridCol w="3422903"/>
                <a:gridCol w="998480"/>
                <a:gridCol w="998480"/>
                <a:gridCol w="998480"/>
                <a:gridCol w="998480"/>
              </a:tblGrid>
              <a:tr h="216024">
                <a:tc>
                  <a:txBody>
                    <a:bodyPr/>
                    <a:lstStyle/>
                    <a:p>
                      <a:pPr algn="ctr">
                        <a:lnSpc>
                          <a:spcPct val="100000"/>
                        </a:lnSpc>
                        <a:spcAft>
                          <a:spcPts val="0"/>
                        </a:spcAft>
                      </a:pPr>
                      <a:r>
                        <a:rPr lang="en-US" sz="1400" b="1" i="1" dirty="0">
                          <a:solidFill>
                            <a:srgbClr val="434343"/>
                          </a:solidFill>
                          <a:effectLst/>
                          <a:latin typeface="Arial"/>
                          <a:ea typeface="Times New Roman"/>
                        </a:rPr>
                        <a:t>GO</a:t>
                      </a:r>
                      <a:r>
                        <a:rPr lang="en-US" sz="1400" b="1" dirty="0">
                          <a:solidFill>
                            <a:srgbClr val="434343"/>
                          </a:solidFill>
                          <a:effectLst/>
                          <a:latin typeface="Arial"/>
                          <a:ea typeface="Times New Roman"/>
                        </a:rPr>
                        <a:t> </a:t>
                      </a:r>
                      <a:r>
                        <a:rPr lang="en-US" sz="1400" b="1" dirty="0" smtClean="0">
                          <a:solidFill>
                            <a:srgbClr val="434343"/>
                          </a:solidFill>
                          <a:effectLst/>
                          <a:latin typeface="Arial"/>
                          <a:ea typeface="Times New Roman"/>
                        </a:rPr>
                        <a:t>MF</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dirty="0" err="1">
                          <a:solidFill>
                            <a:srgbClr val="434343"/>
                          </a:solidFill>
                          <a:effectLst/>
                          <a:latin typeface="Arial"/>
                          <a:ea typeface="Times New Roman"/>
                        </a:rPr>
                        <a:t>Descripción</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LOR </a:t>
                      </a:r>
                      <a:r>
                        <a:rPr lang="en-US" sz="1400" b="1" i="1" dirty="0" err="1">
                          <a:solidFill>
                            <a:srgbClr val="434343"/>
                          </a:solidFill>
                          <a:effectLst/>
                          <a:latin typeface="Arial"/>
                          <a:ea typeface="Times New Roman"/>
                        </a:rPr>
                        <a:t>medio</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P-</a:t>
                      </a:r>
                      <a:r>
                        <a:rPr lang="en-US" sz="1400" b="1" i="1" dirty="0" err="1">
                          <a:solidFill>
                            <a:srgbClr val="434343"/>
                          </a:solidFill>
                          <a:effectLst/>
                          <a:latin typeface="Arial"/>
                          <a:ea typeface="Times New Roman"/>
                        </a:rPr>
                        <a:t>ajustado</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SE</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tau2</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424047">
                <a:tc>
                  <a:txBody>
                    <a:bodyPr/>
                    <a:lstStyle/>
                    <a:p>
                      <a:pPr algn="ctr">
                        <a:lnSpc>
                          <a:spcPct val="100000"/>
                        </a:lnSpc>
                        <a:spcAft>
                          <a:spcPts val="0"/>
                        </a:spcAft>
                      </a:pPr>
                      <a:r>
                        <a:rPr lang="en-US" sz="1400" dirty="0">
                          <a:solidFill>
                            <a:srgbClr val="980000"/>
                          </a:solidFill>
                          <a:effectLst/>
                          <a:latin typeface="Arial"/>
                          <a:ea typeface="Times New Roman"/>
                        </a:rPr>
                        <a:t>GO:0008494</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s-ES" sz="1400" dirty="0">
                          <a:solidFill>
                            <a:srgbClr val="000000"/>
                          </a:solidFill>
                          <a:effectLst/>
                          <a:latin typeface="Arial"/>
                          <a:ea typeface="Times New Roman"/>
                        </a:rPr>
                        <a:t>Activación del activador de la traducción</a:t>
                      </a: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0.679</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1.00E-03</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effectLst/>
                          <a:latin typeface="Arial"/>
                          <a:ea typeface="Times New Roman"/>
                        </a:rPr>
                        <a:t>0.14</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effectLst/>
                          <a:latin typeface="Arial"/>
                          <a:ea typeface="Times New Roman"/>
                        </a:rPr>
                        <a:t>0</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100000"/>
                        </a:lnSpc>
                        <a:spcAft>
                          <a:spcPts val="0"/>
                        </a:spcAft>
                      </a:pPr>
                      <a:r>
                        <a:rPr lang="en-US" sz="1400" dirty="0">
                          <a:solidFill>
                            <a:srgbClr val="980000"/>
                          </a:solidFill>
                          <a:effectLst/>
                          <a:latin typeface="Arial"/>
                          <a:ea typeface="Times New Roman"/>
                        </a:rPr>
                        <a:t>GO:0048256</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s-ES" sz="1400" dirty="0">
                          <a:solidFill>
                            <a:srgbClr val="000000"/>
                          </a:solidFill>
                          <a:effectLst/>
                          <a:latin typeface="Arial"/>
                          <a:ea typeface="Times New Roman"/>
                        </a:rPr>
                        <a:t>Activación de la </a:t>
                      </a:r>
                      <a:r>
                        <a:rPr lang="es-ES" sz="1400" dirty="0" err="1">
                          <a:solidFill>
                            <a:srgbClr val="000000"/>
                          </a:solidFill>
                          <a:effectLst/>
                          <a:latin typeface="Arial"/>
                          <a:ea typeface="Times New Roman"/>
                        </a:rPr>
                        <a:t>endonucleasa</a:t>
                      </a:r>
                      <a:r>
                        <a:rPr lang="es-ES" sz="1400" dirty="0">
                          <a:solidFill>
                            <a:srgbClr val="000000"/>
                          </a:solidFill>
                          <a:effectLst/>
                          <a:latin typeface="Arial"/>
                          <a:ea typeface="Times New Roman"/>
                        </a:rPr>
                        <a:t> FLAP1</a:t>
                      </a: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0.645</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0.001</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effectLst/>
                          <a:latin typeface="Arial"/>
                          <a:ea typeface="Times New Roman"/>
                        </a:rPr>
                        <a:t>0.139</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effectLst/>
                          <a:latin typeface="Arial"/>
                          <a:ea typeface="Times New Roman"/>
                        </a:rPr>
                        <a:t>0</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100000"/>
                        </a:lnSpc>
                        <a:spcAft>
                          <a:spcPts val="0"/>
                        </a:spcAft>
                      </a:pPr>
                      <a:r>
                        <a:rPr lang="en-US" sz="1400">
                          <a:solidFill>
                            <a:srgbClr val="980000"/>
                          </a:solidFill>
                          <a:effectLst/>
                          <a:latin typeface="Arial"/>
                          <a:ea typeface="Times New Roman"/>
                        </a:rPr>
                        <a:t>GO:0002161</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s-ES" sz="1400" dirty="0">
                          <a:solidFill>
                            <a:srgbClr val="000000"/>
                          </a:solidFill>
                          <a:effectLst/>
                          <a:latin typeface="Arial"/>
                          <a:ea typeface="Times New Roman"/>
                        </a:rPr>
                        <a:t>Actividad de edición por </a:t>
                      </a:r>
                      <a:r>
                        <a:rPr lang="es-ES" sz="1400" dirty="0" err="1" smtClean="0">
                          <a:solidFill>
                            <a:srgbClr val="000000"/>
                          </a:solidFill>
                          <a:effectLst/>
                          <a:latin typeface="Arial"/>
                          <a:ea typeface="Times New Roman"/>
                        </a:rPr>
                        <a:t>aminoacil</a:t>
                      </a:r>
                      <a:r>
                        <a:rPr lang="es-ES" sz="1400" dirty="0" smtClean="0">
                          <a:solidFill>
                            <a:srgbClr val="000000"/>
                          </a:solidFill>
                          <a:effectLst/>
                          <a:latin typeface="Arial"/>
                          <a:ea typeface="Times New Roman"/>
                        </a:rPr>
                        <a:t> </a:t>
                      </a:r>
                      <a:r>
                        <a:rPr lang="es-ES" sz="1400" dirty="0" err="1">
                          <a:solidFill>
                            <a:srgbClr val="000000"/>
                          </a:solidFill>
                          <a:effectLst/>
                          <a:latin typeface="Arial"/>
                          <a:ea typeface="Times New Roman"/>
                        </a:rPr>
                        <a:t>ARNt</a:t>
                      </a:r>
                      <a:r>
                        <a:rPr lang="es-ES" sz="1400" dirty="0">
                          <a:solidFill>
                            <a:srgbClr val="000000"/>
                          </a:solidFill>
                          <a:effectLst/>
                          <a:latin typeface="Arial"/>
                          <a:ea typeface="Times New Roman"/>
                        </a:rPr>
                        <a:t> </a:t>
                      </a:r>
                      <a:r>
                        <a:rPr lang="es-ES" sz="1400" dirty="0" err="1">
                          <a:solidFill>
                            <a:srgbClr val="000000"/>
                          </a:solidFill>
                          <a:effectLst/>
                          <a:latin typeface="Arial"/>
                          <a:ea typeface="Times New Roman"/>
                        </a:rPr>
                        <a:t>sintetasa</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0.625</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0.017</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0.183</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effectLst/>
                          <a:latin typeface="Arial"/>
                          <a:ea typeface="Times New Roman"/>
                        </a:rPr>
                        <a:t>0.144</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100000"/>
                        </a:lnSpc>
                        <a:spcAft>
                          <a:spcPts val="0"/>
                        </a:spcAft>
                      </a:pPr>
                      <a:r>
                        <a:rPr lang="en-US" sz="1400">
                          <a:solidFill>
                            <a:srgbClr val="980000"/>
                          </a:solidFill>
                          <a:effectLst/>
                          <a:latin typeface="Arial"/>
                          <a:ea typeface="Times New Roman"/>
                        </a:rPr>
                        <a:t>GO:0019238</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n-US" sz="1400" dirty="0" err="1">
                          <a:solidFill>
                            <a:srgbClr val="000000"/>
                          </a:solidFill>
                          <a:effectLst/>
                          <a:latin typeface="Arial"/>
                          <a:ea typeface="Times New Roman"/>
                        </a:rPr>
                        <a:t>Actividad</a:t>
                      </a:r>
                      <a:r>
                        <a:rPr lang="en-US" sz="1400" dirty="0">
                          <a:solidFill>
                            <a:srgbClr val="000000"/>
                          </a:solidFill>
                          <a:effectLst/>
                          <a:latin typeface="Arial"/>
                          <a:ea typeface="Times New Roman"/>
                        </a:rPr>
                        <a:t> </a:t>
                      </a:r>
                      <a:r>
                        <a:rPr lang="en-US" sz="1400" dirty="0" err="1">
                          <a:solidFill>
                            <a:srgbClr val="000000"/>
                          </a:solidFill>
                          <a:effectLst/>
                          <a:latin typeface="Arial"/>
                          <a:ea typeface="Times New Roman"/>
                        </a:rPr>
                        <a:t>ciclohidrolasa</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0.623</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0.006</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0.163</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effectLst/>
                          <a:latin typeface="Arial"/>
                          <a:ea typeface="Times New Roman"/>
                        </a:rPr>
                        <a:t>0</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100000"/>
                        </a:lnSpc>
                        <a:spcAft>
                          <a:spcPts val="0"/>
                        </a:spcAft>
                      </a:pPr>
                      <a:r>
                        <a:rPr lang="en-US" sz="1400">
                          <a:solidFill>
                            <a:srgbClr val="980000"/>
                          </a:solidFill>
                          <a:effectLst/>
                          <a:latin typeface="Arial"/>
                          <a:ea typeface="Times New Roman"/>
                        </a:rPr>
                        <a:t>GO:0070061</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n-US" sz="1400" dirty="0">
                          <a:solidFill>
                            <a:srgbClr val="000000"/>
                          </a:solidFill>
                          <a:effectLst/>
                          <a:latin typeface="Arial"/>
                          <a:ea typeface="Times New Roman"/>
                        </a:rPr>
                        <a:t>Unión de </a:t>
                      </a:r>
                      <a:r>
                        <a:rPr lang="en-US" sz="1400" dirty="0" err="1">
                          <a:solidFill>
                            <a:srgbClr val="000000"/>
                          </a:solidFill>
                          <a:effectLst/>
                          <a:latin typeface="Arial"/>
                          <a:ea typeface="Times New Roman"/>
                        </a:rPr>
                        <a:t>fructosa</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0.615</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0.005</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effectLst/>
                          <a:latin typeface="Arial"/>
                          <a:ea typeface="Times New Roman"/>
                        </a:rPr>
                        <a:t>0.155</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effectLst/>
                          <a:latin typeface="Arial"/>
                          <a:ea typeface="Times New Roman"/>
                        </a:rPr>
                        <a:t>0</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100000"/>
                        </a:lnSpc>
                        <a:spcAft>
                          <a:spcPts val="0"/>
                        </a:spcAft>
                      </a:pPr>
                      <a:r>
                        <a:rPr lang="en-US" sz="1400">
                          <a:solidFill>
                            <a:srgbClr val="980000"/>
                          </a:solidFill>
                          <a:effectLst/>
                          <a:latin typeface="Arial"/>
                          <a:ea typeface="Times New Roman"/>
                        </a:rPr>
                        <a:t>GO:0005384</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s-ES" sz="1400" dirty="0">
                          <a:solidFill>
                            <a:srgbClr val="000000"/>
                          </a:solidFill>
                          <a:effectLst/>
                          <a:latin typeface="Arial"/>
                          <a:ea typeface="Times New Roman"/>
                        </a:rPr>
                        <a:t>Actividad del transportador </a:t>
                      </a:r>
                      <a:r>
                        <a:rPr lang="es-ES" sz="1400" dirty="0" err="1">
                          <a:solidFill>
                            <a:srgbClr val="000000"/>
                          </a:solidFill>
                          <a:effectLst/>
                          <a:latin typeface="Arial"/>
                          <a:ea typeface="Times New Roman"/>
                        </a:rPr>
                        <a:t>transmembrana</a:t>
                      </a:r>
                      <a:r>
                        <a:rPr lang="es-ES" sz="1400" dirty="0">
                          <a:solidFill>
                            <a:srgbClr val="000000"/>
                          </a:solidFill>
                          <a:effectLst/>
                          <a:latin typeface="Arial"/>
                          <a:ea typeface="Times New Roman"/>
                        </a:rPr>
                        <a:t> de manganeso</a:t>
                      </a: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0.606</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0.006</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0.156</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effectLst/>
                          <a:latin typeface="Arial"/>
                          <a:ea typeface="Times New Roman"/>
                        </a:rPr>
                        <a:t>0</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100000"/>
                        </a:lnSpc>
                        <a:spcAft>
                          <a:spcPts val="0"/>
                        </a:spcAft>
                      </a:pPr>
                      <a:r>
                        <a:rPr lang="en-US" sz="1400">
                          <a:solidFill>
                            <a:srgbClr val="980000"/>
                          </a:solidFill>
                          <a:effectLst/>
                          <a:latin typeface="Arial"/>
                          <a:ea typeface="Times New Roman"/>
                        </a:rPr>
                        <a:t>GO:0003688</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s-ES" sz="1400" dirty="0">
                          <a:solidFill>
                            <a:srgbClr val="000000"/>
                          </a:solidFill>
                          <a:effectLst/>
                          <a:latin typeface="Arial"/>
                          <a:ea typeface="Times New Roman"/>
                        </a:rPr>
                        <a:t>Unión al origen de replicación de </a:t>
                      </a:r>
                      <a:r>
                        <a:rPr lang="es-ES" sz="1400" dirty="0" smtClean="0">
                          <a:solidFill>
                            <a:srgbClr val="000000"/>
                          </a:solidFill>
                          <a:effectLst/>
                          <a:latin typeface="Arial"/>
                          <a:ea typeface="Times New Roman"/>
                        </a:rPr>
                        <a:t>ADN</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effectLst/>
                          <a:latin typeface="Arial"/>
                          <a:ea typeface="Times New Roman"/>
                        </a:rPr>
                        <a:t>0.578</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0.011</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0.161</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0.132</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100000"/>
                        </a:lnSpc>
                        <a:spcAft>
                          <a:spcPts val="0"/>
                        </a:spcAft>
                      </a:pPr>
                      <a:r>
                        <a:rPr lang="en-US" sz="1400" dirty="0">
                          <a:solidFill>
                            <a:srgbClr val="980000"/>
                          </a:solidFill>
                          <a:effectLst/>
                          <a:latin typeface="Arial"/>
                          <a:ea typeface="Times New Roman"/>
                        </a:rPr>
                        <a:t>GO:0043138</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n-US" sz="1400" dirty="0" err="1">
                          <a:solidFill>
                            <a:srgbClr val="000000"/>
                          </a:solidFill>
                          <a:effectLst/>
                          <a:latin typeface="Arial"/>
                          <a:ea typeface="Times New Roman"/>
                        </a:rPr>
                        <a:t>Actividad</a:t>
                      </a:r>
                      <a:r>
                        <a:rPr lang="en-US" sz="1400" dirty="0">
                          <a:solidFill>
                            <a:srgbClr val="000000"/>
                          </a:solidFill>
                          <a:effectLst/>
                          <a:latin typeface="Arial"/>
                          <a:ea typeface="Times New Roman"/>
                        </a:rPr>
                        <a:t> </a:t>
                      </a:r>
                      <a:r>
                        <a:rPr lang="en-US" sz="1400" dirty="0" err="1">
                          <a:solidFill>
                            <a:srgbClr val="000000"/>
                          </a:solidFill>
                          <a:effectLst/>
                          <a:latin typeface="Arial"/>
                          <a:ea typeface="Times New Roman"/>
                        </a:rPr>
                        <a:t>helicasa</a:t>
                      </a:r>
                      <a:r>
                        <a:rPr lang="en-US" sz="1400" dirty="0">
                          <a:solidFill>
                            <a:srgbClr val="000000"/>
                          </a:solidFill>
                          <a:effectLst/>
                          <a:latin typeface="Arial"/>
                          <a:ea typeface="Times New Roman"/>
                        </a:rPr>
                        <a:t> 3'-5'</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effectLst/>
                          <a:latin typeface="Arial"/>
                          <a:ea typeface="Times New Roman"/>
                        </a:rPr>
                        <a:t>0.575</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effectLst/>
                          <a:latin typeface="Arial"/>
                          <a:ea typeface="Times New Roman"/>
                        </a:rPr>
                        <a:t>0.006</a:t>
                      </a:r>
                      <a:endParaRPr lang="es-ES" sz="14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0.149</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effectLst/>
                          <a:latin typeface="Arial"/>
                          <a:ea typeface="Times New Roman"/>
                        </a:rPr>
                        <a:t>0.082</a:t>
                      </a:r>
                      <a:endParaRPr lang="es-ES" sz="14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
        <p:nvSpPr>
          <p:cNvPr id="6" name="5 Rectángulo"/>
          <p:cNvSpPr/>
          <p:nvPr/>
        </p:nvSpPr>
        <p:spPr>
          <a:xfrm>
            <a:off x="107504" y="540747"/>
            <a:ext cx="9001000" cy="338554"/>
          </a:xfrm>
          <a:prstGeom prst="rect">
            <a:avLst/>
          </a:prstGeom>
        </p:spPr>
        <p:txBody>
          <a:bodyPr wrap="square">
            <a:spAutoFit/>
          </a:bodyPr>
          <a:lstStyle/>
          <a:p>
            <a:pPr algn="ctr"/>
            <a:r>
              <a:rPr lang="es-ES" sz="1600" b="1" dirty="0" smtClean="0">
                <a:solidFill>
                  <a:srgbClr val="5C9343"/>
                </a:solidFill>
              </a:rPr>
              <a:t>Términos </a:t>
            </a:r>
            <a:r>
              <a:rPr lang="es-ES" sz="1600" b="1" dirty="0">
                <a:solidFill>
                  <a:srgbClr val="5C9343"/>
                </a:solidFill>
              </a:rPr>
              <a:t>GO de </a:t>
            </a:r>
            <a:r>
              <a:rPr lang="es-ES" sz="1600" b="1" dirty="0" smtClean="0">
                <a:solidFill>
                  <a:srgbClr val="5C9343"/>
                </a:solidFill>
              </a:rPr>
              <a:t>las 8 funciones moleculares más sobrerrepresentados en </a:t>
            </a:r>
            <a:r>
              <a:rPr lang="es-ES" sz="1600" b="1" dirty="0">
                <a:solidFill>
                  <a:srgbClr val="5C9343"/>
                </a:solidFill>
              </a:rPr>
              <a:t>transcriptómica</a:t>
            </a:r>
          </a:p>
        </p:txBody>
      </p:sp>
      <p:sp>
        <p:nvSpPr>
          <p:cNvPr id="4" name="3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smtClean="0">
                <a:solidFill>
                  <a:schemeClr val="tx1"/>
                </a:solidFill>
              </a:rPr>
              <a:t>5 </a:t>
            </a:r>
            <a:r>
              <a:rPr lang="es-ES" sz="1600" b="1" dirty="0" err="1" smtClean="0">
                <a:solidFill>
                  <a:schemeClr val="tx1"/>
                </a:solidFill>
              </a:rPr>
              <a:t>Metaanálisis</a:t>
            </a:r>
            <a:endParaRPr lang="es-ES" sz="1600" b="1" dirty="0">
              <a:solidFill>
                <a:schemeClr val="tx1"/>
              </a:solidFill>
            </a:endParaRP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24</a:t>
            </a:fld>
            <a:endParaRPr lang="es"/>
          </a:p>
        </p:txBody>
      </p:sp>
    </p:spTree>
    <p:extLst>
      <p:ext uri="{BB962C8B-B14F-4D97-AF65-F5344CB8AC3E}">
        <p14:creationId xmlns:p14="http://schemas.microsoft.com/office/powerpoint/2010/main" val="2664607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5126"/>
          <a:stretch/>
        </p:blipFill>
        <p:spPr bwMode="auto">
          <a:xfrm>
            <a:off x="2008684" y="718272"/>
            <a:ext cx="4873850" cy="23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304"/>
          <a:stretch/>
        </p:blipFill>
        <p:spPr bwMode="auto">
          <a:xfrm>
            <a:off x="2008680" y="985691"/>
            <a:ext cx="4873844" cy="412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51520" y="1923678"/>
            <a:ext cx="1872208" cy="738664"/>
          </a:xfrm>
          <a:prstGeom prst="rect">
            <a:avLst/>
          </a:prstGeom>
        </p:spPr>
        <p:txBody>
          <a:bodyPr wrap="square">
            <a:spAutoFit/>
          </a:bodyPr>
          <a:lstStyle/>
          <a:p>
            <a:r>
              <a:rPr lang="es-ES" b="1" dirty="0" smtClean="0">
                <a:solidFill>
                  <a:srgbClr val="5C9343"/>
                </a:solidFill>
              </a:rPr>
              <a:t>Función molecular</a:t>
            </a:r>
          </a:p>
          <a:p>
            <a:r>
              <a:rPr lang="es-ES" b="1" dirty="0" smtClean="0">
                <a:solidFill>
                  <a:srgbClr val="5C9343"/>
                </a:solidFill>
              </a:rPr>
              <a:t>sobrerrepresentada en </a:t>
            </a:r>
            <a:r>
              <a:rPr lang="es-ES" b="1" i="1" dirty="0" smtClean="0">
                <a:solidFill>
                  <a:srgbClr val="5C9343"/>
                </a:solidFill>
              </a:rPr>
              <a:t>Controles</a:t>
            </a:r>
            <a:endParaRPr lang="es-ES" i="1" dirty="0"/>
          </a:p>
        </p:txBody>
      </p:sp>
      <p:sp>
        <p:nvSpPr>
          <p:cNvPr id="6" name="5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smtClean="0">
                <a:solidFill>
                  <a:schemeClr val="tx1"/>
                </a:solidFill>
              </a:rPr>
              <a:t>5 </a:t>
            </a:r>
            <a:r>
              <a:rPr lang="es-ES" sz="1600" b="1" dirty="0" err="1" smtClean="0">
                <a:solidFill>
                  <a:schemeClr val="tx1"/>
                </a:solidFill>
              </a:rPr>
              <a:t>Metaanálisis</a:t>
            </a:r>
            <a:endParaRPr lang="es-ES" sz="1600" b="1" dirty="0">
              <a:solidFill>
                <a:schemeClr val="tx1"/>
              </a:solidFill>
            </a:endParaRP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25</a:t>
            </a:fld>
            <a:endParaRPr lang="es"/>
          </a:p>
        </p:txBody>
      </p:sp>
    </p:spTree>
    <p:extLst>
      <p:ext uri="{BB962C8B-B14F-4D97-AF65-F5344CB8AC3E}">
        <p14:creationId xmlns:p14="http://schemas.microsoft.com/office/powerpoint/2010/main" val="2346481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79512" y="534040"/>
            <a:ext cx="8856984" cy="338554"/>
          </a:xfrm>
          <a:prstGeom prst="rect">
            <a:avLst/>
          </a:prstGeom>
        </p:spPr>
        <p:txBody>
          <a:bodyPr wrap="square">
            <a:spAutoFit/>
          </a:bodyPr>
          <a:lstStyle/>
          <a:p>
            <a:pPr algn="ctr"/>
            <a:r>
              <a:rPr lang="es-ES" sz="1600" b="1" dirty="0">
                <a:solidFill>
                  <a:srgbClr val="5C9343"/>
                </a:solidFill>
              </a:rPr>
              <a:t>Términos GO de los 8 procesos biológicos más sobrerrepresentados </a:t>
            </a:r>
            <a:r>
              <a:rPr lang="es-ES" sz="1600" b="1" dirty="0" smtClean="0">
                <a:solidFill>
                  <a:srgbClr val="5C9343"/>
                </a:solidFill>
              </a:rPr>
              <a:t>en transcriptómica</a:t>
            </a:r>
            <a:endParaRPr lang="es-ES" sz="1600" b="1" dirty="0">
              <a:solidFill>
                <a:srgbClr val="5C9343"/>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4056359089"/>
              </p:ext>
            </p:extLst>
          </p:nvPr>
        </p:nvGraphicFramePr>
        <p:xfrm>
          <a:off x="251520" y="915566"/>
          <a:ext cx="8640960" cy="3694897"/>
        </p:xfrm>
        <a:graphic>
          <a:graphicData uri="http://schemas.openxmlformats.org/drawingml/2006/table">
            <a:tbl>
              <a:tblPr/>
              <a:tblGrid>
                <a:gridCol w="1224137"/>
                <a:gridCol w="3422903"/>
                <a:gridCol w="998480"/>
                <a:gridCol w="998480"/>
                <a:gridCol w="998480"/>
                <a:gridCol w="998480"/>
              </a:tblGrid>
              <a:tr h="216024">
                <a:tc>
                  <a:txBody>
                    <a:bodyPr/>
                    <a:lstStyle/>
                    <a:p>
                      <a:pPr algn="ctr">
                        <a:lnSpc>
                          <a:spcPct val="100000"/>
                        </a:lnSpc>
                        <a:spcAft>
                          <a:spcPts val="0"/>
                        </a:spcAft>
                      </a:pPr>
                      <a:r>
                        <a:rPr lang="en-US" sz="1400" b="1" i="1" dirty="0">
                          <a:solidFill>
                            <a:srgbClr val="434343"/>
                          </a:solidFill>
                          <a:effectLst/>
                          <a:latin typeface="Arial"/>
                          <a:ea typeface="Times New Roman"/>
                        </a:rPr>
                        <a:t>GO</a:t>
                      </a:r>
                      <a:r>
                        <a:rPr lang="en-US" sz="1400" b="1" dirty="0">
                          <a:solidFill>
                            <a:srgbClr val="434343"/>
                          </a:solidFill>
                          <a:effectLst/>
                          <a:latin typeface="Arial"/>
                          <a:ea typeface="Times New Roman"/>
                        </a:rPr>
                        <a:t> </a:t>
                      </a:r>
                      <a:r>
                        <a:rPr lang="en-US" sz="1400" b="1" dirty="0" smtClean="0">
                          <a:solidFill>
                            <a:srgbClr val="434343"/>
                          </a:solidFill>
                          <a:effectLst/>
                          <a:latin typeface="Arial"/>
                          <a:ea typeface="Times New Roman"/>
                        </a:rPr>
                        <a:t>BP</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dirty="0" err="1">
                          <a:solidFill>
                            <a:srgbClr val="434343"/>
                          </a:solidFill>
                          <a:effectLst/>
                          <a:latin typeface="Arial"/>
                          <a:ea typeface="Times New Roman"/>
                        </a:rPr>
                        <a:t>Descripción</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LOR </a:t>
                      </a:r>
                      <a:r>
                        <a:rPr lang="en-US" sz="1400" b="1" i="1" dirty="0" err="1">
                          <a:solidFill>
                            <a:srgbClr val="434343"/>
                          </a:solidFill>
                          <a:effectLst/>
                          <a:latin typeface="Arial"/>
                          <a:ea typeface="Times New Roman"/>
                        </a:rPr>
                        <a:t>medio</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P-</a:t>
                      </a:r>
                      <a:r>
                        <a:rPr lang="en-US" sz="1400" b="1" i="1" dirty="0" err="1">
                          <a:solidFill>
                            <a:srgbClr val="434343"/>
                          </a:solidFill>
                          <a:effectLst/>
                          <a:latin typeface="Arial"/>
                          <a:ea typeface="Times New Roman"/>
                        </a:rPr>
                        <a:t>ajustado</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SE</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tau2</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424047">
                <a:tc>
                  <a:txBody>
                    <a:bodyPr/>
                    <a:lstStyle/>
                    <a:p>
                      <a:pPr algn="l">
                        <a:lnSpc>
                          <a:spcPct val="100000"/>
                        </a:lnSpc>
                        <a:spcAft>
                          <a:spcPts val="0"/>
                        </a:spcAft>
                      </a:pPr>
                      <a:r>
                        <a:rPr lang="en-US" sz="1400">
                          <a:solidFill>
                            <a:srgbClr val="980000"/>
                          </a:solidFill>
                          <a:effectLst/>
                          <a:latin typeface="Arial"/>
                          <a:ea typeface="Times New Roman"/>
                        </a:rPr>
                        <a:t>GO:0006189</a:t>
                      </a:r>
                      <a:endParaRPr lang="es-ES" sz="14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s-ES" sz="1400" dirty="0">
                          <a:solidFill>
                            <a:srgbClr val="000000"/>
                          </a:solidFill>
                          <a:effectLst/>
                          <a:latin typeface="Arial"/>
                          <a:ea typeface="Times New Roman"/>
                        </a:rPr>
                        <a:t>Síntesis de </a:t>
                      </a:r>
                      <a:r>
                        <a:rPr lang="es-ES" sz="1400" dirty="0" err="1">
                          <a:solidFill>
                            <a:srgbClr val="000000"/>
                          </a:solidFill>
                          <a:effectLst/>
                          <a:latin typeface="Arial"/>
                          <a:ea typeface="Times New Roman"/>
                        </a:rPr>
                        <a:t>novo</a:t>
                      </a:r>
                      <a:r>
                        <a:rPr lang="es-ES" sz="1400" dirty="0">
                          <a:solidFill>
                            <a:srgbClr val="000000"/>
                          </a:solidFill>
                          <a:effectLst/>
                          <a:latin typeface="Arial"/>
                          <a:ea typeface="Times New Roman"/>
                        </a:rPr>
                        <a:t> de </a:t>
                      </a:r>
                      <a:r>
                        <a:rPr lang="es-ES" sz="1400" dirty="0" err="1">
                          <a:solidFill>
                            <a:srgbClr val="000000"/>
                          </a:solidFill>
                          <a:effectLst/>
                          <a:latin typeface="Arial"/>
                          <a:ea typeface="Times New Roman"/>
                        </a:rPr>
                        <a:t>inosina</a:t>
                      </a:r>
                      <a:r>
                        <a:rPr lang="es-ES" sz="1400" dirty="0">
                          <a:solidFill>
                            <a:srgbClr val="000000"/>
                          </a:solidFill>
                          <a:effectLst/>
                          <a:latin typeface="Arial"/>
                          <a:ea typeface="Times New Roman"/>
                        </a:rPr>
                        <a:t> </a:t>
                      </a:r>
                      <a:r>
                        <a:rPr lang="es-ES" sz="1400" dirty="0" err="1">
                          <a:solidFill>
                            <a:srgbClr val="000000"/>
                          </a:solidFill>
                          <a:effectLst/>
                          <a:latin typeface="Arial"/>
                          <a:ea typeface="Times New Roman"/>
                        </a:rPr>
                        <a:t>monofosfato</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dirty="0">
                          <a:solidFill>
                            <a:srgbClr val="000000"/>
                          </a:solidFill>
                          <a:effectLst/>
                          <a:latin typeface="Arial"/>
                          <a:ea typeface="Times New Roman"/>
                        </a:rPr>
                        <a:t>1.286</a:t>
                      </a:r>
                      <a:endParaRPr lang="es-ES" sz="16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0.018</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0.386</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1.088</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dirty="0">
                          <a:solidFill>
                            <a:srgbClr val="980000"/>
                          </a:solidFill>
                          <a:effectLst/>
                          <a:latin typeface="Arial"/>
                          <a:ea typeface="Times New Roman"/>
                        </a:rPr>
                        <a:t>GO:0034472</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s-ES" sz="1400" dirty="0">
                          <a:solidFill>
                            <a:srgbClr val="000000"/>
                          </a:solidFill>
                          <a:effectLst/>
                          <a:latin typeface="Arial"/>
                          <a:ea typeface="Times New Roman"/>
                        </a:rPr>
                        <a:t>Procesamiento del extremo 3' de </a:t>
                      </a:r>
                      <a:r>
                        <a:rPr lang="es-ES" sz="1400" dirty="0" err="1">
                          <a:solidFill>
                            <a:srgbClr val="000000"/>
                          </a:solidFill>
                          <a:effectLst/>
                          <a:latin typeface="Arial"/>
                          <a:ea typeface="Times New Roman"/>
                        </a:rPr>
                        <a:t>snRNA</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1.08</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0.149</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0.035</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dirty="0">
                          <a:solidFill>
                            <a:srgbClr val="980000"/>
                          </a:solidFill>
                          <a:effectLst/>
                          <a:latin typeface="Arial"/>
                          <a:ea typeface="Times New Roman"/>
                        </a:rPr>
                        <a:t>GO:0031126</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s-ES" sz="1400">
                          <a:solidFill>
                            <a:srgbClr val="000000"/>
                          </a:solidFill>
                          <a:effectLst/>
                          <a:latin typeface="Arial"/>
                          <a:ea typeface="Times New Roman"/>
                        </a:rPr>
                        <a:t>Procesamiento del extremo 3' de snoRNA</a:t>
                      </a: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1.067</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0.025</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0.337</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0.777</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a:solidFill>
                            <a:srgbClr val="980000"/>
                          </a:solidFill>
                          <a:effectLst/>
                          <a:latin typeface="Arial"/>
                          <a:ea typeface="Times New Roman"/>
                        </a:rPr>
                        <a:t>GO:0006188</a:t>
                      </a:r>
                      <a:endParaRPr lang="es-ES" sz="14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n-US" sz="1400" dirty="0" err="1">
                          <a:solidFill>
                            <a:srgbClr val="000000"/>
                          </a:solidFill>
                          <a:effectLst/>
                          <a:latin typeface="Arial"/>
                          <a:ea typeface="Times New Roman"/>
                        </a:rPr>
                        <a:t>Biosíntesis</a:t>
                      </a:r>
                      <a:r>
                        <a:rPr lang="en-US" sz="1400" dirty="0">
                          <a:solidFill>
                            <a:srgbClr val="000000"/>
                          </a:solidFill>
                          <a:effectLst/>
                          <a:latin typeface="Arial"/>
                          <a:ea typeface="Times New Roman"/>
                        </a:rPr>
                        <a:t> de </a:t>
                      </a:r>
                      <a:r>
                        <a:rPr lang="en-US" sz="1400" dirty="0" err="1">
                          <a:solidFill>
                            <a:srgbClr val="000000"/>
                          </a:solidFill>
                          <a:effectLst/>
                          <a:latin typeface="Arial"/>
                          <a:ea typeface="Times New Roman"/>
                        </a:rPr>
                        <a:t>inosina</a:t>
                      </a:r>
                      <a:r>
                        <a:rPr lang="en-US" sz="1400" dirty="0">
                          <a:solidFill>
                            <a:srgbClr val="000000"/>
                          </a:solidFill>
                          <a:effectLst/>
                          <a:latin typeface="Arial"/>
                          <a:ea typeface="Times New Roman"/>
                        </a:rPr>
                        <a:t> </a:t>
                      </a:r>
                      <a:r>
                        <a:rPr lang="en-US" sz="1400" dirty="0" err="1">
                          <a:solidFill>
                            <a:srgbClr val="000000"/>
                          </a:solidFill>
                          <a:effectLst/>
                          <a:latin typeface="Arial"/>
                          <a:ea typeface="Times New Roman"/>
                        </a:rPr>
                        <a:t>monofosfato</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0.855</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0.001</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0.192</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0.173</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a:solidFill>
                            <a:srgbClr val="980000"/>
                          </a:solidFill>
                          <a:effectLst/>
                          <a:latin typeface="Arial"/>
                          <a:ea typeface="Times New Roman"/>
                        </a:rPr>
                        <a:t>GO:0000727</a:t>
                      </a:r>
                      <a:endParaRPr lang="es-ES" sz="14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s-ES" sz="1400">
                          <a:solidFill>
                            <a:srgbClr val="000000"/>
                          </a:solidFill>
                          <a:effectLst/>
                          <a:latin typeface="Arial"/>
                          <a:ea typeface="Times New Roman"/>
                        </a:rPr>
                        <a:t>Vía de la replicación de ruptura inducida</a:t>
                      </a: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0.777</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0.144</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a:solidFill>
                            <a:srgbClr val="980000"/>
                          </a:solidFill>
                          <a:effectLst/>
                          <a:latin typeface="Arial"/>
                          <a:ea typeface="Times New Roman"/>
                        </a:rPr>
                        <a:t>GO:0046040</a:t>
                      </a:r>
                      <a:endParaRPr lang="es-ES" sz="14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n-US" sz="1400" dirty="0" err="1">
                          <a:solidFill>
                            <a:srgbClr val="000000"/>
                          </a:solidFill>
                          <a:effectLst/>
                          <a:latin typeface="Arial"/>
                          <a:ea typeface="Times New Roman"/>
                        </a:rPr>
                        <a:t>Proceso</a:t>
                      </a:r>
                      <a:r>
                        <a:rPr lang="en-US" sz="1400" dirty="0">
                          <a:solidFill>
                            <a:srgbClr val="000000"/>
                          </a:solidFill>
                          <a:effectLst/>
                          <a:latin typeface="Arial"/>
                          <a:ea typeface="Times New Roman"/>
                        </a:rPr>
                        <a:t> </a:t>
                      </a:r>
                      <a:r>
                        <a:rPr lang="en-US" sz="1400" dirty="0" err="1" smtClean="0">
                          <a:solidFill>
                            <a:srgbClr val="000000"/>
                          </a:solidFill>
                          <a:effectLst/>
                          <a:latin typeface="Arial"/>
                          <a:ea typeface="Times New Roman"/>
                        </a:rPr>
                        <a:t>metabólico</a:t>
                      </a:r>
                      <a:r>
                        <a:rPr lang="en-US" sz="1400" baseline="0" dirty="0">
                          <a:solidFill>
                            <a:srgbClr val="000000"/>
                          </a:solidFill>
                          <a:effectLst/>
                          <a:latin typeface="Arial"/>
                          <a:ea typeface="Times New Roman"/>
                        </a:rPr>
                        <a:t> </a:t>
                      </a:r>
                      <a:r>
                        <a:rPr lang="en-US" sz="1400" dirty="0" err="1" smtClean="0">
                          <a:solidFill>
                            <a:srgbClr val="000000"/>
                          </a:solidFill>
                          <a:effectLst/>
                          <a:latin typeface="+mn-lt"/>
                          <a:ea typeface="Times New Roman"/>
                        </a:rPr>
                        <a:t>inosina</a:t>
                      </a:r>
                      <a:r>
                        <a:rPr lang="en-US" sz="1400" dirty="0" smtClean="0">
                          <a:solidFill>
                            <a:srgbClr val="000000"/>
                          </a:solidFill>
                          <a:effectLst/>
                          <a:latin typeface="+mn-lt"/>
                          <a:ea typeface="Times New Roman"/>
                        </a:rPr>
                        <a:t> </a:t>
                      </a:r>
                      <a:r>
                        <a:rPr lang="en-US" sz="1400" dirty="0" err="1" smtClean="0">
                          <a:solidFill>
                            <a:srgbClr val="000000"/>
                          </a:solidFill>
                          <a:effectLst/>
                          <a:latin typeface="+mn-lt"/>
                          <a:ea typeface="Times New Roman"/>
                        </a:rPr>
                        <a:t>monofosfato</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0.777</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0.164</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0.121</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a:solidFill>
                            <a:srgbClr val="980000"/>
                          </a:solidFill>
                          <a:effectLst/>
                          <a:latin typeface="Arial"/>
                          <a:ea typeface="Times New Roman"/>
                        </a:rPr>
                        <a:t>GO:0031507</a:t>
                      </a:r>
                      <a:endParaRPr lang="es-ES" sz="14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n-US" sz="1400">
                          <a:solidFill>
                            <a:srgbClr val="000000"/>
                          </a:solidFill>
                          <a:effectLst/>
                          <a:latin typeface="Arial"/>
                          <a:ea typeface="Times New Roman"/>
                        </a:rPr>
                        <a:t>Ensamblaje de heterocromatina</a:t>
                      </a:r>
                      <a:endParaRPr lang="es-ES" sz="14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0.752</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dirty="0">
                          <a:solidFill>
                            <a:srgbClr val="000000"/>
                          </a:solidFill>
                          <a:effectLst/>
                          <a:latin typeface="Arial"/>
                          <a:ea typeface="Times New Roman"/>
                        </a:rPr>
                        <a:t>0</a:t>
                      </a:r>
                      <a:endParaRPr lang="es-ES" sz="16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0.161</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0.082</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dirty="0">
                          <a:solidFill>
                            <a:srgbClr val="980000"/>
                          </a:solidFill>
                          <a:effectLst/>
                          <a:latin typeface="Arial"/>
                          <a:ea typeface="Times New Roman"/>
                        </a:rPr>
                        <a:t>GO:0009396</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s-ES" sz="1400" dirty="0">
                          <a:solidFill>
                            <a:srgbClr val="000000"/>
                          </a:solidFill>
                          <a:effectLst/>
                          <a:latin typeface="Arial"/>
                          <a:ea typeface="Times New Roman"/>
                        </a:rPr>
                        <a:t>Biosíntesis de compuestos con ácido fólico</a:t>
                      </a: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0.732</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0.001</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solidFill>
                            <a:srgbClr val="000000"/>
                          </a:solidFill>
                          <a:effectLst/>
                          <a:latin typeface="Arial"/>
                          <a:ea typeface="Times New Roman"/>
                        </a:rPr>
                        <a:t>0.16</a:t>
                      </a:r>
                      <a:endParaRPr lang="es-ES" sz="160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dirty="0">
                          <a:solidFill>
                            <a:srgbClr val="000000"/>
                          </a:solidFill>
                          <a:effectLst/>
                          <a:latin typeface="Arial"/>
                          <a:ea typeface="Times New Roman"/>
                        </a:rPr>
                        <a:t>0.051</a:t>
                      </a:r>
                      <a:endParaRPr lang="es-ES" sz="16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
        <p:nvSpPr>
          <p:cNvPr id="5" name="4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smtClean="0">
                <a:solidFill>
                  <a:schemeClr val="tx1"/>
                </a:solidFill>
              </a:rPr>
              <a:t>5 </a:t>
            </a:r>
            <a:r>
              <a:rPr lang="es-ES" sz="1600" b="1" dirty="0" err="1" smtClean="0">
                <a:solidFill>
                  <a:schemeClr val="tx1"/>
                </a:solidFill>
              </a:rPr>
              <a:t>Metaanálisis</a:t>
            </a:r>
            <a:endParaRPr lang="es-ES" sz="1600" b="1" dirty="0">
              <a:solidFill>
                <a:schemeClr val="tx1"/>
              </a:solidFill>
            </a:endParaRP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26</a:t>
            </a:fld>
            <a:endParaRPr lang="es"/>
          </a:p>
        </p:txBody>
      </p:sp>
    </p:spTree>
    <p:extLst>
      <p:ext uri="{BB962C8B-B14F-4D97-AF65-F5344CB8AC3E}">
        <p14:creationId xmlns:p14="http://schemas.microsoft.com/office/powerpoint/2010/main" val="2135384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_7"/>
          <p:cNvPicPr/>
          <p:nvPr/>
        </p:nvPicPr>
        <p:blipFill rotWithShape="1">
          <a:blip r:embed="rId2" r:link="rId3">
            <a:extLst>
              <a:ext uri="{28A0092B-C50C-407E-A947-70E740481C1C}">
                <a14:useLocalDpi xmlns:a14="http://schemas.microsoft.com/office/drawing/2010/main" val="0"/>
              </a:ext>
            </a:extLst>
          </a:blip>
          <a:srcRect b="94392"/>
          <a:stretch/>
        </p:blipFill>
        <p:spPr bwMode="auto">
          <a:xfrm>
            <a:off x="1979712" y="411510"/>
            <a:ext cx="5320630" cy="292098"/>
          </a:xfrm>
          <a:prstGeom prst="rect">
            <a:avLst/>
          </a:prstGeom>
          <a:noFill/>
          <a:ln>
            <a:noFill/>
          </a:ln>
        </p:spPr>
      </p:pic>
      <p:pic>
        <p:nvPicPr>
          <p:cNvPr id="5" name="4 Imagen" descr="Image_13"/>
          <p:cNvPicPr/>
          <p:nvPr/>
        </p:nvPicPr>
        <p:blipFill>
          <a:blip r:embed="rId2" r:link="rId4">
            <a:extLst>
              <a:ext uri="{28A0092B-C50C-407E-A947-70E740481C1C}">
                <a14:useLocalDpi xmlns:a14="http://schemas.microsoft.com/office/drawing/2010/main" val="0"/>
              </a:ext>
            </a:extLst>
          </a:blip>
          <a:srcRect t="14961"/>
          <a:stretch>
            <a:fillRect/>
          </a:stretch>
        </p:blipFill>
        <p:spPr bwMode="auto">
          <a:xfrm>
            <a:off x="1979712" y="617783"/>
            <a:ext cx="5103461" cy="4343371"/>
          </a:xfrm>
          <a:prstGeom prst="rect">
            <a:avLst/>
          </a:prstGeom>
          <a:noFill/>
          <a:ln>
            <a:noFill/>
          </a:ln>
        </p:spPr>
      </p:pic>
      <p:sp>
        <p:nvSpPr>
          <p:cNvPr id="6" name="5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smtClean="0">
                <a:solidFill>
                  <a:schemeClr val="tx1"/>
                </a:solidFill>
              </a:rPr>
              <a:t>5 </a:t>
            </a:r>
            <a:r>
              <a:rPr lang="es-ES" sz="1600" b="1" dirty="0" err="1" smtClean="0">
                <a:solidFill>
                  <a:schemeClr val="tx1"/>
                </a:solidFill>
              </a:rPr>
              <a:t>Metaanálisis</a:t>
            </a:r>
            <a:endParaRPr lang="es-ES" sz="1600" b="1" dirty="0">
              <a:solidFill>
                <a:schemeClr val="tx1"/>
              </a:solidFill>
            </a:endParaRPr>
          </a:p>
        </p:txBody>
      </p:sp>
      <p:sp>
        <p:nvSpPr>
          <p:cNvPr id="7" name="6 Rectángulo"/>
          <p:cNvSpPr/>
          <p:nvPr/>
        </p:nvSpPr>
        <p:spPr>
          <a:xfrm>
            <a:off x="251520" y="1923678"/>
            <a:ext cx="1872208" cy="738664"/>
          </a:xfrm>
          <a:prstGeom prst="rect">
            <a:avLst/>
          </a:prstGeom>
        </p:spPr>
        <p:txBody>
          <a:bodyPr wrap="square">
            <a:spAutoFit/>
          </a:bodyPr>
          <a:lstStyle/>
          <a:p>
            <a:r>
              <a:rPr lang="es-ES" b="1" dirty="0" smtClean="0">
                <a:solidFill>
                  <a:srgbClr val="5C9343"/>
                </a:solidFill>
              </a:rPr>
              <a:t>Proceso biológico </a:t>
            </a:r>
            <a:r>
              <a:rPr lang="es-ES" b="1" dirty="0" err="1" smtClean="0">
                <a:solidFill>
                  <a:srgbClr val="5C9343"/>
                </a:solidFill>
              </a:rPr>
              <a:t>sobrerrepresentadoen</a:t>
            </a:r>
            <a:r>
              <a:rPr lang="es-ES" b="1" dirty="0" smtClean="0">
                <a:solidFill>
                  <a:srgbClr val="5C9343"/>
                </a:solidFill>
              </a:rPr>
              <a:t> </a:t>
            </a:r>
            <a:r>
              <a:rPr lang="es-ES" b="1" i="1" dirty="0" smtClean="0">
                <a:solidFill>
                  <a:srgbClr val="5C9343"/>
                </a:solidFill>
              </a:rPr>
              <a:t>Casos</a:t>
            </a:r>
            <a:endParaRPr lang="es-ES" i="1" dirty="0"/>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27</a:t>
            </a:fld>
            <a:endParaRPr lang="es"/>
          </a:p>
        </p:txBody>
      </p:sp>
    </p:spTree>
    <p:extLst>
      <p:ext uri="{BB962C8B-B14F-4D97-AF65-F5344CB8AC3E}">
        <p14:creationId xmlns:p14="http://schemas.microsoft.com/office/powerpoint/2010/main" val="260050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85372" y="543037"/>
            <a:ext cx="8712968" cy="338554"/>
          </a:xfrm>
          <a:prstGeom prst="rect">
            <a:avLst/>
          </a:prstGeom>
        </p:spPr>
        <p:txBody>
          <a:bodyPr wrap="square">
            <a:spAutoFit/>
          </a:bodyPr>
          <a:lstStyle/>
          <a:p>
            <a:pPr algn="ctr"/>
            <a:r>
              <a:rPr lang="es-ES" sz="1600" b="1" dirty="0">
                <a:solidFill>
                  <a:schemeClr val="accent1">
                    <a:lumMod val="75000"/>
                  </a:schemeClr>
                </a:solidFill>
              </a:rPr>
              <a:t>Términos </a:t>
            </a:r>
            <a:r>
              <a:rPr lang="es-ES" sz="1600" b="1" dirty="0" smtClean="0">
                <a:solidFill>
                  <a:schemeClr val="accent1">
                    <a:lumMod val="75000"/>
                  </a:schemeClr>
                </a:solidFill>
              </a:rPr>
              <a:t>KEGG de </a:t>
            </a:r>
            <a:r>
              <a:rPr lang="es-ES" sz="1600" b="1" dirty="0">
                <a:solidFill>
                  <a:schemeClr val="accent1">
                    <a:lumMod val="75000"/>
                  </a:schemeClr>
                </a:solidFill>
              </a:rPr>
              <a:t>los 8 procesos </a:t>
            </a:r>
            <a:r>
              <a:rPr lang="es-ES" sz="1600" b="1" dirty="0" smtClean="0">
                <a:solidFill>
                  <a:schemeClr val="accent1">
                    <a:lumMod val="75000"/>
                  </a:schemeClr>
                </a:solidFill>
              </a:rPr>
              <a:t>más </a:t>
            </a:r>
            <a:r>
              <a:rPr lang="es-ES" sz="1600" b="1" dirty="0">
                <a:solidFill>
                  <a:schemeClr val="accent1">
                    <a:lumMod val="75000"/>
                  </a:schemeClr>
                </a:solidFill>
              </a:rPr>
              <a:t>sobrerrepresentados </a:t>
            </a:r>
            <a:r>
              <a:rPr lang="es-ES" sz="1600" b="1" dirty="0" smtClean="0">
                <a:solidFill>
                  <a:schemeClr val="accent1">
                    <a:lumMod val="75000"/>
                  </a:schemeClr>
                </a:solidFill>
              </a:rPr>
              <a:t>en </a:t>
            </a:r>
            <a:r>
              <a:rPr lang="es-ES" sz="1600" b="1" dirty="0" err="1" smtClean="0">
                <a:solidFill>
                  <a:schemeClr val="accent1">
                    <a:lumMod val="75000"/>
                  </a:schemeClr>
                </a:solidFill>
              </a:rPr>
              <a:t>metabolómica</a:t>
            </a:r>
            <a:endParaRPr lang="es-ES" sz="1600" b="1" dirty="0">
              <a:solidFill>
                <a:schemeClr val="accent1">
                  <a:lumMod val="75000"/>
                </a:schemeClr>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824289908"/>
              </p:ext>
            </p:extLst>
          </p:nvPr>
        </p:nvGraphicFramePr>
        <p:xfrm>
          <a:off x="251520" y="915566"/>
          <a:ext cx="8640960" cy="3745570"/>
        </p:xfrm>
        <a:graphic>
          <a:graphicData uri="http://schemas.openxmlformats.org/drawingml/2006/table">
            <a:tbl>
              <a:tblPr/>
              <a:tblGrid>
                <a:gridCol w="1224137"/>
                <a:gridCol w="3422903"/>
                <a:gridCol w="998480"/>
                <a:gridCol w="998480"/>
                <a:gridCol w="998480"/>
                <a:gridCol w="998480"/>
              </a:tblGrid>
              <a:tr h="216024">
                <a:tc>
                  <a:txBody>
                    <a:bodyPr/>
                    <a:lstStyle/>
                    <a:p>
                      <a:pPr algn="ctr">
                        <a:lnSpc>
                          <a:spcPct val="100000"/>
                        </a:lnSpc>
                        <a:spcAft>
                          <a:spcPts val="0"/>
                        </a:spcAft>
                      </a:pPr>
                      <a:r>
                        <a:rPr lang="en-US" sz="1400" b="1" i="1" dirty="0" smtClean="0">
                          <a:solidFill>
                            <a:srgbClr val="434343"/>
                          </a:solidFill>
                          <a:effectLst/>
                          <a:latin typeface="Arial"/>
                          <a:ea typeface="Times New Roman"/>
                        </a:rPr>
                        <a:t>KEGG</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dirty="0" err="1">
                          <a:solidFill>
                            <a:srgbClr val="434343"/>
                          </a:solidFill>
                          <a:effectLst/>
                          <a:latin typeface="Arial"/>
                          <a:ea typeface="Times New Roman"/>
                        </a:rPr>
                        <a:t>Descripción</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LOR </a:t>
                      </a:r>
                      <a:r>
                        <a:rPr lang="en-US" sz="1400" b="1" i="1" dirty="0" err="1">
                          <a:solidFill>
                            <a:srgbClr val="434343"/>
                          </a:solidFill>
                          <a:effectLst/>
                          <a:latin typeface="Arial"/>
                          <a:ea typeface="Times New Roman"/>
                        </a:rPr>
                        <a:t>medio</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P-</a:t>
                      </a:r>
                      <a:r>
                        <a:rPr lang="en-US" sz="1400" b="1" i="1" dirty="0" err="1">
                          <a:solidFill>
                            <a:srgbClr val="434343"/>
                          </a:solidFill>
                          <a:effectLst/>
                          <a:latin typeface="Arial"/>
                          <a:ea typeface="Times New Roman"/>
                        </a:rPr>
                        <a:t>ajustado</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SE</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tau2</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424047">
                <a:tc>
                  <a:txBody>
                    <a:bodyPr/>
                    <a:lstStyle/>
                    <a:p>
                      <a:pPr algn="ctr">
                        <a:lnSpc>
                          <a:spcPct val="150000"/>
                        </a:lnSpc>
                        <a:spcAft>
                          <a:spcPts val="0"/>
                        </a:spcAft>
                      </a:pPr>
                      <a:r>
                        <a:rPr lang="en-US" sz="1400">
                          <a:solidFill>
                            <a:srgbClr val="980000"/>
                          </a:solidFill>
                          <a:effectLst/>
                          <a:latin typeface="Arial"/>
                          <a:ea typeface="Times New Roman"/>
                        </a:rPr>
                        <a:t>hsa00500</a:t>
                      </a:r>
                      <a:endParaRPr lang="es-ES" sz="18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15000"/>
                        </a:lnSpc>
                        <a:spcAft>
                          <a:spcPts val="0"/>
                        </a:spcAft>
                      </a:pPr>
                      <a:r>
                        <a:rPr lang="es-ES" sz="1400" dirty="0">
                          <a:solidFill>
                            <a:srgbClr val="000000"/>
                          </a:solidFill>
                          <a:effectLst/>
                          <a:latin typeface="Arial"/>
                          <a:ea typeface="Times New Roman"/>
                        </a:rPr>
                        <a:t>Metabolismo del almidón y sacarosa</a:t>
                      </a:r>
                      <a:endParaRPr lang="es-ES" sz="18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1.113</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0.021</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0.324</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150000"/>
                        </a:lnSpc>
                        <a:spcAft>
                          <a:spcPts val="0"/>
                        </a:spcAft>
                      </a:pPr>
                      <a:r>
                        <a:rPr lang="en-US" sz="1400">
                          <a:solidFill>
                            <a:srgbClr val="980000"/>
                          </a:solidFill>
                          <a:effectLst/>
                          <a:latin typeface="Arial"/>
                          <a:ea typeface="Times New Roman"/>
                        </a:rPr>
                        <a:t>hsa00524</a:t>
                      </a:r>
                      <a:endParaRPr lang="es-ES" sz="18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15000"/>
                        </a:lnSpc>
                        <a:spcAft>
                          <a:spcPts val="0"/>
                        </a:spcAft>
                      </a:pPr>
                      <a:r>
                        <a:rPr lang="es-ES" sz="1400" dirty="0">
                          <a:solidFill>
                            <a:srgbClr val="000000"/>
                          </a:solidFill>
                          <a:effectLst/>
                          <a:latin typeface="Arial"/>
                          <a:ea typeface="Times New Roman"/>
                        </a:rPr>
                        <a:t>Biosíntesis de </a:t>
                      </a:r>
                      <a:r>
                        <a:rPr lang="es-ES" sz="1400" dirty="0" err="1">
                          <a:solidFill>
                            <a:srgbClr val="000000"/>
                          </a:solidFill>
                          <a:effectLst/>
                          <a:latin typeface="Arial"/>
                          <a:ea typeface="Times New Roman"/>
                        </a:rPr>
                        <a:t>butirosina</a:t>
                      </a:r>
                      <a:r>
                        <a:rPr lang="es-ES" sz="1400" dirty="0">
                          <a:solidFill>
                            <a:srgbClr val="000000"/>
                          </a:solidFill>
                          <a:effectLst/>
                          <a:latin typeface="Arial"/>
                          <a:ea typeface="Times New Roman"/>
                        </a:rPr>
                        <a:t> y </a:t>
                      </a:r>
                      <a:r>
                        <a:rPr lang="es-ES" sz="1400" dirty="0" err="1">
                          <a:solidFill>
                            <a:srgbClr val="000000"/>
                          </a:solidFill>
                          <a:effectLst/>
                          <a:latin typeface="Arial"/>
                          <a:ea typeface="Times New Roman"/>
                        </a:rPr>
                        <a:t>neomicina</a:t>
                      </a:r>
                      <a:endParaRPr lang="es-ES" sz="18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1.113</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0.021</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0.324</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150000"/>
                        </a:lnSpc>
                        <a:spcAft>
                          <a:spcPts val="0"/>
                        </a:spcAft>
                      </a:pPr>
                      <a:r>
                        <a:rPr lang="en-US" sz="1400">
                          <a:solidFill>
                            <a:srgbClr val="980000"/>
                          </a:solidFill>
                          <a:effectLst/>
                          <a:latin typeface="Arial"/>
                          <a:ea typeface="Times New Roman"/>
                        </a:rPr>
                        <a:t>hsa04068</a:t>
                      </a:r>
                      <a:endParaRPr lang="es-ES" sz="18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15000"/>
                        </a:lnSpc>
                        <a:spcAft>
                          <a:spcPts val="0"/>
                        </a:spcAft>
                      </a:pPr>
                      <a:r>
                        <a:rPr lang="en-US" sz="1400">
                          <a:solidFill>
                            <a:srgbClr val="000000"/>
                          </a:solidFill>
                          <a:effectLst/>
                          <a:latin typeface="Arial"/>
                          <a:ea typeface="Times New Roman"/>
                        </a:rPr>
                        <a:t>Ruta de señalización FOXO</a:t>
                      </a:r>
                      <a:endParaRPr lang="es-ES" sz="18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600"/>
                        <a:t>1.113</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600"/>
                        <a:t>0.021</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600"/>
                        <a:t>0.324</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600"/>
                        <a:t>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150000"/>
                        </a:lnSpc>
                        <a:spcAft>
                          <a:spcPts val="0"/>
                        </a:spcAft>
                      </a:pPr>
                      <a:r>
                        <a:rPr lang="en-US" sz="1400">
                          <a:solidFill>
                            <a:srgbClr val="980000"/>
                          </a:solidFill>
                          <a:effectLst/>
                          <a:latin typeface="Arial"/>
                          <a:ea typeface="Times New Roman"/>
                        </a:rPr>
                        <a:t>hsa04910</a:t>
                      </a:r>
                      <a:endParaRPr lang="es-ES" sz="18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15000"/>
                        </a:lnSpc>
                        <a:spcAft>
                          <a:spcPts val="0"/>
                        </a:spcAft>
                      </a:pPr>
                      <a:r>
                        <a:rPr lang="es-ES" sz="1400">
                          <a:solidFill>
                            <a:srgbClr val="000000"/>
                          </a:solidFill>
                          <a:effectLst/>
                          <a:latin typeface="Arial"/>
                          <a:ea typeface="Times New Roman"/>
                        </a:rPr>
                        <a:t>Cascada de señalización de la insulina</a:t>
                      </a:r>
                      <a:endParaRPr lang="es-ES" sz="18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1.113</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0.021</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0.324</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150000"/>
                        </a:lnSpc>
                        <a:spcAft>
                          <a:spcPts val="0"/>
                        </a:spcAft>
                      </a:pPr>
                      <a:r>
                        <a:rPr lang="en-US" sz="1400">
                          <a:solidFill>
                            <a:srgbClr val="980000"/>
                          </a:solidFill>
                          <a:effectLst/>
                          <a:latin typeface="Arial"/>
                          <a:ea typeface="Times New Roman"/>
                        </a:rPr>
                        <a:t>hsa04932</a:t>
                      </a:r>
                      <a:endParaRPr lang="es-ES" sz="18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15000"/>
                        </a:lnSpc>
                        <a:spcAft>
                          <a:spcPts val="0"/>
                        </a:spcAft>
                      </a:pPr>
                      <a:r>
                        <a:rPr lang="en-US" sz="1400" dirty="0" err="1">
                          <a:solidFill>
                            <a:srgbClr val="000000"/>
                          </a:solidFill>
                          <a:effectLst/>
                          <a:latin typeface="Arial"/>
                          <a:ea typeface="Times New Roman"/>
                        </a:rPr>
                        <a:t>Esteatosis</a:t>
                      </a:r>
                      <a:r>
                        <a:rPr lang="en-US" sz="1400" dirty="0">
                          <a:solidFill>
                            <a:srgbClr val="000000"/>
                          </a:solidFill>
                          <a:effectLst/>
                          <a:latin typeface="Arial"/>
                          <a:ea typeface="Times New Roman"/>
                        </a:rPr>
                        <a:t> </a:t>
                      </a:r>
                      <a:r>
                        <a:rPr lang="en-US" sz="1400" dirty="0" err="1">
                          <a:solidFill>
                            <a:srgbClr val="000000"/>
                          </a:solidFill>
                          <a:effectLst/>
                          <a:latin typeface="Arial"/>
                          <a:ea typeface="Times New Roman"/>
                        </a:rPr>
                        <a:t>hepática</a:t>
                      </a:r>
                      <a:r>
                        <a:rPr lang="en-US" sz="1400" dirty="0">
                          <a:solidFill>
                            <a:srgbClr val="000000"/>
                          </a:solidFill>
                          <a:effectLst/>
                          <a:latin typeface="Arial"/>
                          <a:ea typeface="Times New Roman"/>
                        </a:rPr>
                        <a:t> no </a:t>
                      </a:r>
                      <a:r>
                        <a:rPr lang="en-US" sz="1400" dirty="0" err="1">
                          <a:solidFill>
                            <a:srgbClr val="000000"/>
                          </a:solidFill>
                          <a:effectLst/>
                          <a:latin typeface="Arial"/>
                          <a:ea typeface="Times New Roman"/>
                        </a:rPr>
                        <a:t>alcohólica</a:t>
                      </a:r>
                      <a:endParaRPr lang="es-ES" sz="18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1.113</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0.021</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0.324</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150000"/>
                        </a:lnSpc>
                        <a:spcAft>
                          <a:spcPts val="0"/>
                        </a:spcAft>
                      </a:pPr>
                      <a:r>
                        <a:rPr lang="en-US" sz="1400">
                          <a:solidFill>
                            <a:srgbClr val="980000"/>
                          </a:solidFill>
                          <a:effectLst/>
                          <a:latin typeface="Arial"/>
                          <a:ea typeface="Times New Roman"/>
                        </a:rPr>
                        <a:t>hsa04933</a:t>
                      </a:r>
                      <a:endParaRPr lang="es-ES" sz="18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15000"/>
                        </a:lnSpc>
                        <a:spcAft>
                          <a:spcPts val="0"/>
                        </a:spcAft>
                      </a:pPr>
                      <a:r>
                        <a:rPr lang="en-US" sz="1400" dirty="0" err="1">
                          <a:solidFill>
                            <a:srgbClr val="000000"/>
                          </a:solidFill>
                          <a:effectLst/>
                          <a:latin typeface="Arial"/>
                          <a:ea typeface="Times New Roman"/>
                        </a:rPr>
                        <a:t>Productos</a:t>
                      </a:r>
                      <a:r>
                        <a:rPr lang="en-US" sz="1400" dirty="0">
                          <a:solidFill>
                            <a:srgbClr val="000000"/>
                          </a:solidFill>
                          <a:effectLst/>
                          <a:latin typeface="Arial"/>
                          <a:ea typeface="Times New Roman"/>
                        </a:rPr>
                        <a:t> de </a:t>
                      </a:r>
                      <a:r>
                        <a:rPr lang="en-US" sz="1400" dirty="0" err="1">
                          <a:solidFill>
                            <a:srgbClr val="000000"/>
                          </a:solidFill>
                          <a:effectLst/>
                          <a:latin typeface="Arial"/>
                          <a:ea typeface="Times New Roman"/>
                        </a:rPr>
                        <a:t>Glicación</a:t>
                      </a:r>
                      <a:endParaRPr lang="es-ES" sz="18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600"/>
                        <a:t>1.113</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600"/>
                        <a:t>0.021</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600"/>
                        <a:t>0.324</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1600"/>
                        <a:t>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200000"/>
                        </a:lnSpc>
                        <a:spcAft>
                          <a:spcPts val="0"/>
                        </a:spcAft>
                      </a:pPr>
                      <a:r>
                        <a:rPr lang="en-US" sz="1400">
                          <a:solidFill>
                            <a:srgbClr val="980000"/>
                          </a:solidFill>
                          <a:effectLst/>
                          <a:latin typeface="Arial"/>
                          <a:ea typeface="Times New Roman"/>
                        </a:rPr>
                        <a:t>hsa00520</a:t>
                      </a:r>
                      <a:endParaRPr lang="es-ES" sz="180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15000"/>
                        </a:lnSpc>
                        <a:spcAft>
                          <a:spcPts val="0"/>
                        </a:spcAft>
                      </a:pPr>
                      <a:r>
                        <a:rPr lang="es-ES" sz="1400" dirty="0">
                          <a:solidFill>
                            <a:srgbClr val="000000"/>
                          </a:solidFill>
                          <a:effectLst/>
                          <a:latin typeface="Arial"/>
                          <a:ea typeface="Times New Roman"/>
                        </a:rPr>
                        <a:t>Metabolismo de amino-azúcares y polisacáridos</a:t>
                      </a:r>
                      <a:endParaRPr lang="es-ES" sz="18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600"/>
                        </a:spcAft>
                      </a:pPr>
                      <a:r>
                        <a:rPr lang="en-US" sz="1600"/>
                        <a:t>0.85</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600"/>
                        </a:spcAft>
                      </a:pPr>
                      <a:r>
                        <a:rPr lang="en-US" sz="1600"/>
                        <a:t>0.038</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600"/>
                        </a:spcAft>
                      </a:pPr>
                      <a:r>
                        <a:rPr lang="en-US" sz="1600"/>
                        <a:t>0.263</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600"/>
                        </a:spcAft>
                      </a:pPr>
                      <a:r>
                        <a:rPr lang="en-US" sz="1600"/>
                        <a:t>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ctr">
                        <a:lnSpc>
                          <a:spcPct val="150000"/>
                        </a:lnSpc>
                        <a:spcAft>
                          <a:spcPts val="0"/>
                        </a:spcAft>
                      </a:pPr>
                      <a:r>
                        <a:rPr lang="en-US" sz="1400" dirty="0">
                          <a:solidFill>
                            <a:srgbClr val="980000"/>
                          </a:solidFill>
                          <a:effectLst/>
                          <a:latin typeface="Arial"/>
                          <a:ea typeface="Times New Roman"/>
                        </a:rPr>
                        <a:t>hsa04973</a:t>
                      </a:r>
                      <a:endParaRPr lang="es-ES" sz="18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15000"/>
                        </a:lnSpc>
                        <a:spcAft>
                          <a:spcPts val="0"/>
                        </a:spcAft>
                      </a:pPr>
                      <a:r>
                        <a:rPr lang="es-ES" sz="1400" dirty="0" smtClean="0">
                          <a:solidFill>
                            <a:srgbClr val="000000"/>
                          </a:solidFill>
                          <a:effectLst/>
                          <a:latin typeface="Arial"/>
                          <a:ea typeface="Times New Roman"/>
                        </a:rPr>
                        <a:t>Digestión </a:t>
                      </a:r>
                      <a:r>
                        <a:rPr lang="es-ES" sz="1400" dirty="0">
                          <a:solidFill>
                            <a:srgbClr val="000000"/>
                          </a:solidFill>
                          <a:effectLst/>
                          <a:latin typeface="Arial"/>
                          <a:ea typeface="Times New Roman"/>
                        </a:rPr>
                        <a:t>y absorción de carbohidratos</a:t>
                      </a:r>
                      <a:endParaRPr lang="es-ES" sz="1800" dirty="0">
                        <a:solidFill>
                          <a:srgbClr val="000000"/>
                        </a:solidFill>
                        <a:effectLst/>
                        <a:latin typeface="Arial"/>
                        <a:ea typeface="Times New Roman"/>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0.81</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0.047</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a:t>0.259</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50000"/>
                        </a:lnSpc>
                        <a:spcAft>
                          <a:spcPts val="0"/>
                        </a:spcAft>
                      </a:pPr>
                      <a:r>
                        <a:rPr lang="en-US" sz="1600" dirty="0"/>
                        <a:t>0</a:t>
                      </a:r>
                      <a:endParaRPr lang="es-ES" sz="1600" dirty="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
        <p:nvSpPr>
          <p:cNvPr id="5" name="4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smtClean="0">
                <a:solidFill>
                  <a:schemeClr val="tx1"/>
                </a:solidFill>
              </a:rPr>
              <a:t>5 </a:t>
            </a:r>
            <a:r>
              <a:rPr lang="es-ES" sz="1600" b="1" dirty="0" err="1" smtClean="0">
                <a:solidFill>
                  <a:schemeClr val="tx1"/>
                </a:solidFill>
              </a:rPr>
              <a:t>Metaanálisis</a:t>
            </a:r>
            <a:endParaRPr lang="es-ES" sz="1600" b="1" dirty="0">
              <a:solidFill>
                <a:schemeClr val="tx1"/>
              </a:solidFill>
            </a:endParaRP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28</a:t>
            </a:fld>
            <a:endParaRPr lang="es"/>
          </a:p>
        </p:txBody>
      </p:sp>
    </p:spTree>
    <p:extLst>
      <p:ext uri="{BB962C8B-B14F-4D97-AF65-F5344CB8AC3E}">
        <p14:creationId xmlns:p14="http://schemas.microsoft.com/office/powerpoint/2010/main" val="1915974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79512" y="543037"/>
            <a:ext cx="8712968" cy="338554"/>
          </a:xfrm>
          <a:prstGeom prst="rect">
            <a:avLst/>
          </a:prstGeom>
        </p:spPr>
        <p:txBody>
          <a:bodyPr wrap="square">
            <a:spAutoFit/>
          </a:bodyPr>
          <a:lstStyle/>
          <a:p>
            <a:pPr algn="ctr"/>
            <a:r>
              <a:rPr lang="es-ES" sz="1600" b="1" dirty="0">
                <a:solidFill>
                  <a:schemeClr val="accent1">
                    <a:lumMod val="75000"/>
                  </a:schemeClr>
                </a:solidFill>
              </a:rPr>
              <a:t>Términos GO de los 8 procesos </a:t>
            </a:r>
            <a:r>
              <a:rPr lang="es-ES" sz="1600" b="1" dirty="0" smtClean="0">
                <a:solidFill>
                  <a:schemeClr val="accent1">
                    <a:lumMod val="75000"/>
                  </a:schemeClr>
                </a:solidFill>
              </a:rPr>
              <a:t>más </a:t>
            </a:r>
            <a:r>
              <a:rPr lang="es-ES" sz="1600" b="1" dirty="0">
                <a:solidFill>
                  <a:schemeClr val="accent1">
                    <a:lumMod val="75000"/>
                  </a:schemeClr>
                </a:solidFill>
              </a:rPr>
              <a:t>sobrerrepresentados </a:t>
            </a:r>
            <a:r>
              <a:rPr lang="es-ES" sz="1600" b="1" dirty="0" smtClean="0">
                <a:solidFill>
                  <a:schemeClr val="accent1">
                    <a:lumMod val="75000"/>
                  </a:schemeClr>
                </a:solidFill>
              </a:rPr>
              <a:t>en </a:t>
            </a:r>
            <a:r>
              <a:rPr lang="es-ES" sz="1600" b="1" dirty="0" err="1" smtClean="0">
                <a:solidFill>
                  <a:schemeClr val="accent1">
                    <a:lumMod val="75000"/>
                  </a:schemeClr>
                </a:solidFill>
              </a:rPr>
              <a:t>metabolómica</a:t>
            </a:r>
            <a:endParaRPr lang="es-ES" sz="1600" b="1" dirty="0">
              <a:solidFill>
                <a:schemeClr val="accent1">
                  <a:lumMod val="75000"/>
                </a:schemeClr>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445779032"/>
              </p:ext>
            </p:extLst>
          </p:nvPr>
        </p:nvGraphicFramePr>
        <p:xfrm>
          <a:off x="251520" y="915566"/>
          <a:ext cx="8640960" cy="3809399"/>
        </p:xfrm>
        <a:graphic>
          <a:graphicData uri="http://schemas.openxmlformats.org/drawingml/2006/table">
            <a:tbl>
              <a:tblPr/>
              <a:tblGrid>
                <a:gridCol w="1224137"/>
                <a:gridCol w="3422903"/>
                <a:gridCol w="998480"/>
                <a:gridCol w="998480"/>
                <a:gridCol w="998480"/>
                <a:gridCol w="998480"/>
              </a:tblGrid>
              <a:tr h="216024">
                <a:tc>
                  <a:txBody>
                    <a:bodyPr/>
                    <a:lstStyle/>
                    <a:p>
                      <a:pPr algn="ctr">
                        <a:lnSpc>
                          <a:spcPct val="100000"/>
                        </a:lnSpc>
                        <a:spcAft>
                          <a:spcPts val="0"/>
                        </a:spcAft>
                      </a:pPr>
                      <a:r>
                        <a:rPr lang="en-US" sz="1400" b="1" i="1" dirty="0" smtClean="0">
                          <a:solidFill>
                            <a:srgbClr val="434343"/>
                          </a:solidFill>
                          <a:effectLst/>
                          <a:latin typeface="Arial"/>
                          <a:ea typeface="Times New Roman"/>
                        </a:rPr>
                        <a:t>GO</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dirty="0" err="1">
                          <a:solidFill>
                            <a:srgbClr val="434343"/>
                          </a:solidFill>
                          <a:effectLst/>
                          <a:latin typeface="Arial"/>
                          <a:ea typeface="Times New Roman"/>
                        </a:rPr>
                        <a:t>Descripción</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LOR </a:t>
                      </a:r>
                      <a:r>
                        <a:rPr lang="en-US" sz="1400" b="1" i="1" dirty="0" err="1">
                          <a:solidFill>
                            <a:srgbClr val="434343"/>
                          </a:solidFill>
                          <a:effectLst/>
                          <a:latin typeface="Arial"/>
                          <a:ea typeface="Times New Roman"/>
                        </a:rPr>
                        <a:t>medio</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P-</a:t>
                      </a:r>
                      <a:r>
                        <a:rPr lang="en-US" sz="1400" b="1" i="1" dirty="0" err="1">
                          <a:solidFill>
                            <a:srgbClr val="434343"/>
                          </a:solidFill>
                          <a:effectLst/>
                          <a:latin typeface="Arial"/>
                          <a:ea typeface="Times New Roman"/>
                        </a:rPr>
                        <a:t>ajustado</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SE</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00000"/>
                        </a:lnSpc>
                        <a:spcAft>
                          <a:spcPts val="0"/>
                        </a:spcAft>
                      </a:pPr>
                      <a:r>
                        <a:rPr lang="en-US" sz="1400" b="1" i="1" dirty="0">
                          <a:solidFill>
                            <a:srgbClr val="434343"/>
                          </a:solidFill>
                          <a:effectLst/>
                          <a:latin typeface="Arial"/>
                          <a:ea typeface="Times New Roman"/>
                        </a:rPr>
                        <a:t>tau2</a:t>
                      </a:r>
                      <a:endParaRPr lang="es-ES" sz="1400" dirty="0">
                        <a:solidFill>
                          <a:srgbClr val="000000"/>
                        </a:solidFill>
                        <a:effectLst/>
                        <a:latin typeface="Arial"/>
                        <a:ea typeface="Times New Roman"/>
                      </a:endParaRPr>
                    </a:p>
                  </a:txBody>
                  <a:tcPr marL="21622" marR="21622" marT="21622" marB="2162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424047">
                <a:tc>
                  <a:txBody>
                    <a:bodyPr/>
                    <a:lstStyle/>
                    <a:p>
                      <a:pPr algn="l">
                        <a:lnSpc>
                          <a:spcPct val="100000"/>
                        </a:lnSpc>
                        <a:spcAft>
                          <a:spcPts val="0"/>
                        </a:spcAft>
                      </a:pPr>
                      <a:r>
                        <a:rPr lang="en-US" sz="1400" dirty="0">
                          <a:solidFill>
                            <a:srgbClr val="C00000"/>
                          </a:solidFill>
                        </a:rPr>
                        <a:t>GO:0003674</a:t>
                      </a:r>
                      <a:endParaRPr lang="es-ES" sz="1400" dirty="0">
                        <a:solidFill>
                          <a:srgbClr val="C00000"/>
                        </a:solidFill>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s-ES" sz="1400"/>
                        <a:t>Funciones elementales moleculares (catálisis, unión de proteínas...)</a:t>
                      </a: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1.216</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0.051</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0.363</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0.709</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dirty="0">
                          <a:solidFill>
                            <a:srgbClr val="C00000"/>
                          </a:solidFill>
                        </a:rPr>
                        <a:t>GO:0003824</a:t>
                      </a:r>
                      <a:endParaRPr lang="es-ES" sz="1400" dirty="0">
                        <a:solidFill>
                          <a:srgbClr val="C00000"/>
                        </a:solidFill>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n-US" sz="1400"/>
                        <a:t>Actividad catalítica</a:t>
                      </a:r>
                      <a:endParaRPr lang="es-ES" sz="14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1.216</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0.051</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0.363</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0.709</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a:solidFill>
                            <a:srgbClr val="C00000"/>
                          </a:solidFill>
                        </a:rPr>
                        <a:t>GO:0009033</a:t>
                      </a:r>
                      <a:endParaRPr lang="es-ES" sz="1400">
                        <a:solidFill>
                          <a:srgbClr val="C00000"/>
                        </a:solidFill>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s-ES" sz="1400" dirty="0"/>
                        <a:t>Actividad </a:t>
                      </a:r>
                      <a:r>
                        <a:rPr lang="es-ES" sz="1400" dirty="0" err="1"/>
                        <a:t>trimetilamina</a:t>
                      </a:r>
                      <a:r>
                        <a:rPr lang="es-ES" sz="1400" dirty="0"/>
                        <a:t> N-óxido </a:t>
                      </a:r>
                      <a:r>
                        <a:rPr lang="es-ES" sz="1400" dirty="0" err="1"/>
                        <a:t>reductasa</a:t>
                      </a:r>
                      <a:endParaRPr lang="es-ES" sz="1400" dirty="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1.122</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0.040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0.324</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0.000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dirty="0">
                          <a:solidFill>
                            <a:srgbClr val="C00000"/>
                          </a:solidFill>
                        </a:rPr>
                        <a:t>GO:0016657</a:t>
                      </a:r>
                      <a:endParaRPr lang="es-ES" sz="1400" dirty="0">
                        <a:solidFill>
                          <a:srgbClr val="C00000"/>
                        </a:solidFill>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n-US" sz="1400"/>
                        <a:t>Actividad oxidorreductasa, nitrógeno aceptor</a:t>
                      </a:r>
                      <a:endParaRPr lang="es-ES" sz="14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1.122</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0.040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0.324</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0.000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dirty="0">
                          <a:solidFill>
                            <a:srgbClr val="C00000"/>
                          </a:solidFill>
                        </a:rPr>
                        <a:t>GO:0034899</a:t>
                      </a:r>
                      <a:endParaRPr lang="es-ES" sz="1400" dirty="0">
                        <a:solidFill>
                          <a:srgbClr val="C00000"/>
                        </a:solidFill>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n-US" sz="1400"/>
                        <a:t>Actividad trimetilamina monooxigenasa</a:t>
                      </a:r>
                      <a:endParaRPr lang="es-ES" sz="14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1.122</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0.040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0.324</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0.000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dirty="0">
                          <a:solidFill>
                            <a:srgbClr val="C00000"/>
                          </a:solidFill>
                        </a:rPr>
                        <a:t>GO:0050352</a:t>
                      </a:r>
                      <a:endParaRPr lang="es-ES" sz="1400" dirty="0">
                        <a:solidFill>
                          <a:srgbClr val="C00000"/>
                        </a:solidFill>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n-US" sz="1400"/>
                        <a:t>Actividad trimetilamina-óxido aldolasa</a:t>
                      </a:r>
                      <a:endParaRPr lang="es-ES" sz="14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1.122</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0.040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0.324</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0.000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dirty="0">
                          <a:solidFill>
                            <a:srgbClr val="C00000"/>
                          </a:solidFill>
                        </a:rPr>
                        <a:t>GO:0000016</a:t>
                      </a:r>
                      <a:endParaRPr lang="es-ES" sz="1400" dirty="0">
                        <a:solidFill>
                          <a:srgbClr val="C00000"/>
                        </a:solidFill>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n-US" sz="1400"/>
                        <a:t>Actividad lactasa</a:t>
                      </a:r>
                      <a:endParaRPr lang="es-ES" sz="14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1.113</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0.040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0.324</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0.000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24047">
                <a:tc>
                  <a:txBody>
                    <a:bodyPr/>
                    <a:lstStyle/>
                    <a:p>
                      <a:pPr algn="l">
                        <a:lnSpc>
                          <a:spcPct val="100000"/>
                        </a:lnSpc>
                        <a:spcAft>
                          <a:spcPts val="0"/>
                        </a:spcAft>
                      </a:pPr>
                      <a:r>
                        <a:rPr lang="en-US" sz="1400" dirty="0">
                          <a:solidFill>
                            <a:srgbClr val="C00000"/>
                          </a:solidFill>
                        </a:rPr>
                        <a:t>GO:0004133</a:t>
                      </a:r>
                      <a:endParaRPr lang="es-ES" sz="1400" dirty="0">
                        <a:solidFill>
                          <a:srgbClr val="C00000"/>
                        </a:solidFill>
                      </a:endParaRP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a:lnSpc>
                          <a:spcPct val="100000"/>
                        </a:lnSpc>
                        <a:spcAft>
                          <a:spcPts val="0"/>
                        </a:spcAft>
                      </a:pPr>
                      <a:r>
                        <a:rPr lang="es-ES" sz="1400"/>
                        <a:t>Actividad de la enzima desramificadora de glucógeno</a:t>
                      </a:r>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1.113</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0.040</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a:t>0.324</a:t>
                      </a:r>
                      <a:endParaRPr lang="es-ES" sz="160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00000"/>
                        </a:lnSpc>
                        <a:spcAft>
                          <a:spcPts val="0"/>
                        </a:spcAft>
                      </a:pPr>
                      <a:r>
                        <a:rPr lang="en-US" sz="1600" dirty="0"/>
                        <a:t>0.000</a:t>
                      </a:r>
                      <a:endParaRPr lang="es-ES" sz="1600" dirty="0"/>
                    </a:p>
                  </a:txBody>
                  <a:tcPr marL="25400" marR="254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
        <p:nvSpPr>
          <p:cNvPr id="5" name="4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smtClean="0">
                <a:solidFill>
                  <a:schemeClr val="tx1"/>
                </a:solidFill>
              </a:rPr>
              <a:t>5 </a:t>
            </a:r>
            <a:r>
              <a:rPr lang="es-ES" sz="1600" b="1" dirty="0" err="1" smtClean="0">
                <a:solidFill>
                  <a:schemeClr val="tx1"/>
                </a:solidFill>
              </a:rPr>
              <a:t>Metaanálisis</a:t>
            </a:r>
            <a:endParaRPr lang="es-ES" sz="1600" b="1" dirty="0">
              <a:solidFill>
                <a:schemeClr val="tx1"/>
              </a:solidFill>
            </a:endParaRP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29</a:t>
            </a:fld>
            <a:endParaRPr lang="es"/>
          </a:p>
        </p:txBody>
      </p:sp>
    </p:spTree>
    <p:extLst>
      <p:ext uri="{BB962C8B-B14F-4D97-AF65-F5344CB8AC3E}">
        <p14:creationId xmlns:p14="http://schemas.microsoft.com/office/powerpoint/2010/main" val="1522620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3"/>
          <p:cNvSpPr txBox="1">
            <a:spLocks noGrp="1"/>
          </p:cNvSpPr>
          <p:nvPr>
            <p:ph type="body" idx="1"/>
          </p:nvPr>
        </p:nvSpPr>
        <p:spPr>
          <a:xfrm>
            <a:off x="311700" y="1563638"/>
            <a:ext cx="8520600" cy="915219"/>
          </a:xfrm>
          <a:prstGeom prst="rect">
            <a:avLst/>
          </a:prstGeom>
        </p:spPr>
        <p:txBody>
          <a:bodyPr wrap="square" lIns="91425" tIns="91425" rIns="91425" bIns="91425" anchor="t" anchorCtr="0">
            <a:noAutofit/>
          </a:bodyPr>
          <a:lstStyle/>
          <a:p>
            <a:pPr algn="ctr">
              <a:buNone/>
            </a:pPr>
            <a:r>
              <a:rPr lang="es-ES" sz="3600" b="1" dirty="0" smtClean="0">
                <a:solidFill>
                  <a:srgbClr val="C00000"/>
                </a:solidFill>
              </a:rPr>
              <a:t>I</a:t>
            </a:r>
            <a:r>
              <a:rPr lang="es-ES" sz="3600" b="1" dirty="0" smtClean="0">
                <a:solidFill>
                  <a:srgbClr val="C00000"/>
                </a:solidFill>
              </a:rPr>
              <a:t>. </a:t>
            </a:r>
            <a:r>
              <a:rPr lang="es-ES" sz="3600" b="1" dirty="0" smtClean="0">
                <a:solidFill>
                  <a:srgbClr val="C00000"/>
                </a:solidFill>
              </a:rPr>
              <a:t>Introducción</a:t>
            </a:r>
            <a:endParaRPr lang="es" sz="3600" dirty="0">
              <a:solidFill>
                <a:srgbClr val="980000"/>
              </a:solidFill>
            </a:endParaRPr>
          </a:p>
        </p:txBody>
      </p:sp>
    </p:spTree>
    <p:extLst>
      <p:ext uri="{BB962C8B-B14F-4D97-AF65-F5344CB8AC3E}">
        <p14:creationId xmlns:p14="http://schemas.microsoft.com/office/powerpoint/2010/main" val="4012824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111403726"/>
              </p:ext>
            </p:extLst>
          </p:nvPr>
        </p:nvGraphicFramePr>
        <p:xfrm>
          <a:off x="4716016" y="843558"/>
          <a:ext cx="3989448" cy="3502088"/>
        </p:xfrm>
        <a:graphic>
          <a:graphicData uri="http://schemas.openxmlformats.org/drawingml/2006/table">
            <a:tbl>
              <a:tblPr/>
              <a:tblGrid>
                <a:gridCol w="498681"/>
                <a:gridCol w="498681"/>
                <a:gridCol w="586814"/>
                <a:gridCol w="410548"/>
                <a:gridCol w="498681"/>
                <a:gridCol w="498681"/>
                <a:gridCol w="498681"/>
                <a:gridCol w="498681"/>
              </a:tblGrid>
              <a:tr h="105830">
                <a:tc>
                  <a:txBody>
                    <a:bodyPr/>
                    <a:lstStyle/>
                    <a:p>
                      <a:pPr algn="ctr">
                        <a:lnSpc>
                          <a:spcPct val="115000"/>
                        </a:lnSpc>
                        <a:spcAft>
                          <a:spcPts val="0"/>
                        </a:spcAft>
                      </a:pPr>
                      <a:r>
                        <a:rPr lang="en-US" sz="500" b="1" i="1" dirty="0">
                          <a:solidFill>
                            <a:srgbClr val="434343"/>
                          </a:solidFill>
                          <a:effectLst/>
                          <a:latin typeface="Arial"/>
                          <a:ea typeface="Times New Roman"/>
                        </a:rPr>
                        <a:t>ID</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500" b="1" dirty="0" err="1">
                          <a:solidFill>
                            <a:srgbClr val="434343"/>
                          </a:solidFill>
                          <a:effectLst/>
                          <a:latin typeface="Arial"/>
                          <a:ea typeface="Times New Roman"/>
                        </a:rPr>
                        <a:t>Tipo</a:t>
                      </a:r>
                      <a:r>
                        <a:rPr lang="en-US" sz="500" b="1" dirty="0">
                          <a:solidFill>
                            <a:srgbClr val="434343"/>
                          </a:solidFill>
                          <a:effectLst/>
                          <a:latin typeface="Arial"/>
                          <a:ea typeface="Times New Roman"/>
                        </a:rPr>
                        <a:t> de </a:t>
                      </a:r>
                      <a:r>
                        <a:rPr lang="en-US" sz="500" b="1" dirty="0" err="1">
                          <a:solidFill>
                            <a:srgbClr val="434343"/>
                          </a:solidFill>
                          <a:effectLst/>
                          <a:latin typeface="Arial"/>
                          <a:ea typeface="Times New Roman"/>
                        </a:rPr>
                        <a:t>proceso</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500" b="1">
                          <a:solidFill>
                            <a:srgbClr val="434343"/>
                          </a:solidFill>
                          <a:effectLst/>
                          <a:latin typeface="Arial"/>
                          <a:ea typeface="Times New Roman"/>
                        </a:rPr>
                        <a:t>Descripción</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500" b="1">
                          <a:solidFill>
                            <a:srgbClr val="434343"/>
                          </a:solidFill>
                          <a:effectLst/>
                          <a:latin typeface="Arial"/>
                          <a:ea typeface="Times New Roman"/>
                        </a:rPr>
                        <a:t>Ómica</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500" b="1" i="1">
                          <a:solidFill>
                            <a:srgbClr val="434343"/>
                          </a:solidFill>
                          <a:effectLst/>
                          <a:latin typeface="Arial"/>
                          <a:ea typeface="Times New Roman"/>
                        </a:rPr>
                        <a:t>LOR medio</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500" b="1" i="1">
                          <a:solidFill>
                            <a:srgbClr val="434343"/>
                          </a:solidFill>
                          <a:effectLst/>
                          <a:latin typeface="Arial"/>
                          <a:ea typeface="Times New Roman"/>
                        </a:rPr>
                        <a:t>P-ajustado</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500" b="1" i="1">
                          <a:solidFill>
                            <a:srgbClr val="434343"/>
                          </a:solidFill>
                          <a:effectLst/>
                          <a:latin typeface="Arial"/>
                          <a:ea typeface="Times New Roman"/>
                        </a:rPr>
                        <a:t>SE</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Aft>
                          <a:spcPts val="0"/>
                        </a:spcAft>
                      </a:pPr>
                      <a:r>
                        <a:rPr lang="en-US" sz="500" b="1" i="1">
                          <a:solidFill>
                            <a:srgbClr val="434343"/>
                          </a:solidFill>
                          <a:effectLst/>
                          <a:latin typeface="Arial"/>
                          <a:ea typeface="Times New Roman"/>
                        </a:rPr>
                        <a:t>tau2</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187879">
                <a:tc rowSpan="2">
                  <a:txBody>
                    <a:bodyPr/>
                    <a:lstStyle/>
                    <a:p>
                      <a:pPr algn="ctr">
                        <a:lnSpc>
                          <a:spcPct val="200000"/>
                        </a:lnSpc>
                        <a:spcAft>
                          <a:spcPts val="0"/>
                        </a:spcAft>
                      </a:pPr>
                      <a:r>
                        <a:rPr lang="en-US" sz="500" dirty="0">
                          <a:solidFill>
                            <a:srgbClr val="980000"/>
                          </a:solidFill>
                          <a:effectLst/>
                          <a:latin typeface="Arial"/>
                          <a:ea typeface="Times New Roman"/>
                        </a:rPr>
                        <a:t>GO:0016853</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200"/>
                        </a:spcAft>
                      </a:pPr>
                      <a:r>
                        <a:rPr lang="en-US" sz="500" i="1" dirty="0">
                          <a:solidFill>
                            <a:srgbClr val="000000"/>
                          </a:solidFill>
                          <a:effectLst/>
                          <a:latin typeface="Arial"/>
                          <a:ea typeface="Times New Roman"/>
                        </a:rPr>
                        <a:t>GO</a:t>
                      </a:r>
                      <a:r>
                        <a:rPr lang="en-US" sz="500" dirty="0">
                          <a:solidFill>
                            <a:srgbClr val="000000"/>
                          </a:solidFill>
                          <a:effectLst/>
                          <a:latin typeface="Arial"/>
                          <a:ea typeface="Times New Roman"/>
                        </a:rPr>
                        <a:t> F. molecular</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500" dirty="0" err="1">
                          <a:solidFill>
                            <a:srgbClr val="000000"/>
                          </a:solidFill>
                          <a:effectLst/>
                          <a:latin typeface="Arial"/>
                          <a:ea typeface="Times New Roman"/>
                        </a:rPr>
                        <a:t>Actividad</a:t>
                      </a:r>
                      <a:r>
                        <a:rPr lang="en-US" sz="500" dirty="0">
                          <a:solidFill>
                            <a:srgbClr val="000000"/>
                          </a:solidFill>
                          <a:effectLst/>
                          <a:latin typeface="Arial"/>
                          <a:ea typeface="Times New Roman"/>
                        </a:rPr>
                        <a:t> </a:t>
                      </a:r>
                      <a:r>
                        <a:rPr lang="en-US" sz="500" dirty="0" err="1">
                          <a:solidFill>
                            <a:srgbClr val="000000"/>
                          </a:solidFill>
                          <a:effectLst/>
                          <a:latin typeface="Arial"/>
                          <a:ea typeface="Times New Roman"/>
                        </a:rPr>
                        <a:t>isomerasa</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T</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0.1340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b="1" dirty="0">
                          <a:solidFill>
                            <a:srgbClr val="000000"/>
                          </a:solidFill>
                          <a:effectLst/>
                          <a:latin typeface="Arial"/>
                          <a:ea typeface="Times New Roman"/>
                        </a:rPr>
                        <a:t>0.0220</a:t>
                      </a:r>
                      <a:endParaRPr lang="es-ES" sz="600" b="1"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0.0410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0.0040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1504">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M</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0.3960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b="1" dirty="0">
                          <a:solidFill>
                            <a:srgbClr val="000000"/>
                          </a:solidFill>
                          <a:effectLst/>
                          <a:latin typeface="Arial"/>
                          <a:ea typeface="Times New Roman"/>
                        </a:rPr>
                        <a:t>0.0890</a:t>
                      </a:r>
                      <a:endParaRPr lang="es-ES" sz="600" b="1"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0.1250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0.0000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75">
                <a:tc rowSpan="2">
                  <a:txBody>
                    <a:bodyPr/>
                    <a:lstStyle/>
                    <a:p>
                      <a:pPr algn="ctr">
                        <a:lnSpc>
                          <a:spcPct val="200000"/>
                        </a:lnSpc>
                        <a:spcAft>
                          <a:spcPts val="0"/>
                        </a:spcAft>
                      </a:pPr>
                      <a:r>
                        <a:rPr lang="en-US" sz="500" dirty="0">
                          <a:solidFill>
                            <a:srgbClr val="980000"/>
                          </a:solidFill>
                          <a:effectLst/>
                          <a:latin typeface="Arial"/>
                          <a:ea typeface="Times New Roman"/>
                        </a:rPr>
                        <a:t>GO:0016874</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200"/>
                        </a:spcAft>
                      </a:pPr>
                      <a:r>
                        <a:rPr lang="en-US" sz="500" i="1" dirty="0">
                          <a:solidFill>
                            <a:srgbClr val="000000"/>
                          </a:solidFill>
                          <a:effectLst/>
                          <a:latin typeface="Arial"/>
                          <a:ea typeface="Times New Roman"/>
                        </a:rPr>
                        <a:t>GO</a:t>
                      </a:r>
                      <a:r>
                        <a:rPr lang="en-US" sz="500" dirty="0">
                          <a:solidFill>
                            <a:srgbClr val="000000"/>
                          </a:solidFill>
                          <a:effectLst/>
                          <a:latin typeface="Arial"/>
                          <a:ea typeface="Times New Roman"/>
                        </a:rPr>
                        <a:t> F. molecular</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n-US" sz="500" dirty="0" err="1">
                          <a:solidFill>
                            <a:srgbClr val="000000"/>
                          </a:solidFill>
                          <a:effectLst/>
                          <a:latin typeface="Arial"/>
                          <a:ea typeface="Times New Roman"/>
                        </a:rPr>
                        <a:t>Actividad</a:t>
                      </a:r>
                      <a:r>
                        <a:rPr lang="en-US" sz="500" dirty="0">
                          <a:solidFill>
                            <a:srgbClr val="000000"/>
                          </a:solidFill>
                          <a:effectLst/>
                          <a:latin typeface="Arial"/>
                          <a:ea typeface="Times New Roman"/>
                        </a:rPr>
                        <a:t> </a:t>
                      </a:r>
                      <a:r>
                        <a:rPr lang="en-US" sz="500" dirty="0" err="1">
                          <a:solidFill>
                            <a:srgbClr val="000000"/>
                          </a:solidFill>
                          <a:effectLst/>
                          <a:latin typeface="Arial"/>
                          <a:ea typeface="Times New Roman"/>
                        </a:rPr>
                        <a:t>ligasa</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T</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0.2400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b="1" dirty="0">
                          <a:solidFill>
                            <a:srgbClr val="000000"/>
                          </a:solidFill>
                          <a:effectLst/>
                          <a:latin typeface="Arial"/>
                          <a:ea typeface="Times New Roman"/>
                        </a:rPr>
                        <a:t>0.0400</a:t>
                      </a:r>
                      <a:endParaRPr lang="es-ES" sz="600" b="1"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0.0800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0.0440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1504">
                <a:tc vMerge="1">
                  <a:txBody>
                    <a:bodyPr/>
                    <a:lstStyle/>
                    <a:p>
                      <a:pPr algn="l">
                        <a:lnSpc>
                          <a:spcPct val="115000"/>
                        </a:lnSpc>
                        <a:spcAft>
                          <a:spcPts val="0"/>
                        </a:spcAft>
                      </a:pPr>
                      <a:endParaRPr lang="es-ES" sz="500" dirty="0">
                        <a:solidFill>
                          <a:srgbClr val="000000"/>
                        </a:solidFill>
                        <a:effectLst/>
                        <a:latin typeface="Arial"/>
                        <a:ea typeface="Times New Roman"/>
                      </a:endParaRPr>
                    </a:p>
                  </a:txBody>
                  <a:tcPr marL="29728" marR="29728" marT="29728" marB="29728">
                    <a:lnL w="12700" cap="flat" cmpd="sng" algn="ctr">
                      <a:no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M</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0.4130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b="1" dirty="0">
                          <a:solidFill>
                            <a:srgbClr val="000000"/>
                          </a:solidFill>
                          <a:effectLst/>
                          <a:latin typeface="Arial"/>
                          <a:ea typeface="Times New Roman"/>
                        </a:rPr>
                        <a:t>0.0400</a:t>
                      </a:r>
                      <a:endParaRPr lang="es-ES" sz="600" b="1"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0.1200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0.0000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927">
                <a:tc rowSpan="2">
                  <a:txBody>
                    <a:bodyPr/>
                    <a:lstStyle/>
                    <a:p>
                      <a:pPr algn="ctr">
                        <a:lnSpc>
                          <a:spcPct val="200000"/>
                        </a:lnSpc>
                        <a:spcAft>
                          <a:spcPts val="0"/>
                        </a:spcAft>
                      </a:pPr>
                      <a:r>
                        <a:rPr lang="en-US" sz="500" dirty="0">
                          <a:solidFill>
                            <a:srgbClr val="980000"/>
                          </a:solidFill>
                          <a:effectLst/>
                          <a:latin typeface="Arial"/>
                          <a:ea typeface="Times New Roman"/>
                        </a:rPr>
                        <a:t>GO:0046527</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200"/>
                        </a:spcAft>
                      </a:pPr>
                      <a:r>
                        <a:rPr lang="en-US" sz="500" i="1" dirty="0">
                          <a:solidFill>
                            <a:srgbClr val="000000"/>
                          </a:solidFill>
                          <a:effectLst/>
                          <a:latin typeface="Arial"/>
                          <a:ea typeface="Times New Roman"/>
                        </a:rPr>
                        <a:t>GO</a:t>
                      </a:r>
                      <a:r>
                        <a:rPr lang="en-US" sz="500" dirty="0">
                          <a:solidFill>
                            <a:srgbClr val="000000"/>
                          </a:solidFill>
                          <a:effectLst/>
                          <a:latin typeface="Arial"/>
                          <a:ea typeface="Times New Roman"/>
                        </a:rPr>
                        <a:t> F. molecular</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500" dirty="0" err="1">
                          <a:solidFill>
                            <a:srgbClr val="000000"/>
                          </a:solidFill>
                          <a:effectLst/>
                          <a:latin typeface="Arial"/>
                          <a:ea typeface="Times New Roman"/>
                        </a:rPr>
                        <a:t>Actividad</a:t>
                      </a:r>
                      <a:r>
                        <a:rPr lang="en-US" sz="500" dirty="0">
                          <a:solidFill>
                            <a:srgbClr val="000000"/>
                          </a:solidFill>
                          <a:effectLst/>
                          <a:latin typeface="Arial"/>
                          <a:ea typeface="Times New Roman"/>
                        </a:rPr>
                        <a:t> </a:t>
                      </a:r>
                      <a:r>
                        <a:rPr lang="en-US" sz="500" dirty="0" err="1">
                          <a:solidFill>
                            <a:srgbClr val="000000"/>
                          </a:solidFill>
                          <a:effectLst/>
                          <a:latin typeface="Arial"/>
                          <a:ea typeface="Times New Roman"/>
                        </a:rPr>
                        <a:t>glucosiltransferasa</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T</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0.4460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b="1" dirty="0">
                          <a:solidFill>
                            <a:srgbClr val="000000"/>
                          </a:solidFill>
                          <a:effectLst/>
                          <a:latin typeface="Arial"/>
                          <a:ea typeface="Times New Roman"/>
                        </a:rPr>
                        <a:t>0.0010</a:t>
                      </a:r>
                      <a:endParaRPr lang="es-ES" sz="600" b="1"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0.0980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0.0000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1504">
                <a:tc vMerge="1">
                  <a:txBody>
                    <a:bodyPr/>
                    <a:lstStyle/>
                    <a:p>
                      <a:pPr algn="l">
                        <a:lnSpc>
                          <a:spcPct val="115000"/>
                        </a:lnSpc>
                        <a:spcAft>
                          <a:spcPts val="0"/>
                        </a:spcAft>
                      </a:pPr>
                      <a:endParaRPr lang="es-ES" sz="500" dirty="0">
                        <a:solidFill>
                          <a:srgbClr val="000000"/>
                        </a:solidFill>
                        <a:effectLst/>
                        <a:latin typeface="Arial"/>
                        <a:ea typeface="Times New Roman"/>
                      </a:endParaRPr>
                    </a:p>
                  </a:txBody>
                  <a:tcPr marL="29728" marR="29728" marT="29728" marB="29728">
                    <a:lnL w="12700" cap="flat" cmpd="sng" algn="ctr">
                      <a:no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M</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1.1130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b="1">
                          <a:solidFill>
                            <a:srgbClr val="000000"/>
                          </a:solidFill>
                          <a:effectLst/>
                          <a:latin typeface="Arial"/>
                          <a:ea typeface="Times New Roman"/>
                        </a:rPr>
                        <a:t>0.0400</a:t>
                      </a:r>
                      <a:endParaRPr lang="es-ES" sz="600" b="1">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0.3240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0.0000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79">
                <a:tc rowSpan="2">
                  <a:txBody>
                    <a:bodyPr/>
                    <a:lstStyle/>
                    <a:p>
                      <a:pPr algn="ctr">
                        <a:lnSpc>
                          <a:spcPct val="200000"/>
                        </a:lnSpc>
                        <a:spcAft>
                          <a:spcPts val="0"/>
                        </a:spcAft>
                      </a:pPr>
                      <a:r>
                        <a:rPr lang="en-US" sz="500" dirty="0">
                          <a:solidFill>
                            <a:srgbClr val="980000"/>
                          </a:solidFill>
                          <a:effectLst/>
                          <a:latin typeface="Arial"/>
                          <a:ea typeface="Times New Roman"/>
                        </a:rPr>
                        <a:t>hsa00010</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n-US" sz="500" i="1" dirty="0">
                          <a:solidFill>
                            <a:srgbClr val="000000"/>
                          </a:solidFill>
                          <a:effectLst/>
                          <a:latin typeface="Arial"/>
                          <a:ea typeface="Times New Roman"/>
                        </a:rPr>
                        <a:t>KEGG</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500" dirty="0" err="1">
                          <a:solidFill>
                            <a:srgbClr val="000000"/>
                          </a:solidFill>
                          <a:effectLst/>
                          <a:latin typeface="Arial"/>
                          <a:ea typeface="Times New Roman"/>
                        </a:rPr>
                        <a:t>Glicólisis</a:t>
                      </a:r>
                      <a:endParaRPr lang="es-ES" sz="500" dirty="0">
                        <a:solidFill>
                          <a:srgbClr val="000000"/>
                        </a:solidFill>
                        <a:effectLst/>
                        <a:latin typeface="Arial"/>
                        <a:ea typeface="Times New Roman"/>
                      </a:endParaRPr>
                    </a:p>
                    <a:p>
                      <a:pPr algn="l">
                        <a:lnSpc>
                          <a:spcPct val="115000"/>
                        </a:lnSpc>
                        <a:spcAft>
                          <a:spcPts val="0"/>
                        </a:spcAft>
                      </a:pPr>
                      <a:r>
                        <a:rPr lang="en-US" sz="500" dirty="0" err="1">
                          <a:solidFill>
                            <a:srgbClr val="000000"/>
                          </a:solidFill>
                          <a:effectLst/>
                          <a:latin typeface="Arial"/>
                          <a:ea typeface="Times New Roman"/>
                        </a:rPr>
                        <a:t>Gluconeogénesis</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T</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0.1940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b="1" dirty="0">
                          <a:solidFill>
                            <a:srgbClr val="000000"/>
                          </a:solidFill>
                          <a:effectLst/>
                          <a:latin typeface="Arial"/>
                          <a:ea typeface="Times New Roman"/>
                        </a:rPr>
                        <a:t>0.0010</a:t>
                      </a:r>
                      <a:endParaRPr lang="es-ES" sz="600" b="1"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0.0460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0.0000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1504">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M</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0.5660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b="1">
                          <a:solidFill>
                            <a:srgbClr val="000000"/>
                          </a:solidFill>
                          <a:effectLst/>
                          <a:latin typeface="Arial"/>
                          <a:ea typeface="Times New Roman"/>
                        </a:rPr>
                        <a:t>0.0800</a:t>
                      </a:r>
                      <a:endParaRPr lang="es-ES" sz="600" b="1">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dirty="0">
                          <a:solidFill>
                            <a:srgbClr val="000000"/>
                          </a:solidFill>
                          <a:effectLst/>
                          <a:latin typeface="Arial"/>
                          <a:ea typeface="Times New Roman"/>
                        </a:rPr>
                        <a:t>0.1980</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0.0000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79">
                <a:tc rowSpan="2">
                  <a:txBody>
                    <a:bodyPr/>
                    <a:lstStyle/>
                    <a:p>
                      <a:pPr algn="ctr">
                        <a:lnSpc>
                          <a:spcPct val="200000"/>
                        </a:lnSpc>
                        <a:spcAft>
                          <a:spcPts val="0"/>
                        </a:spcAft>
                      </a:pPr>
                      <a:r>
                        <a:rPr lang="en-US" sz="500" dirty="0">
                          <a:solidFill>
                            <a:srgbClr val="980000"/>
                          </a:solidFill>
                          <a:effectLst/>
                          <a:latin typeface="Arial"/>
                          <a:ea typeface="Times New Roman"/>
                        </a:rPr>
                        <a:t>hsa00970</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n-US" sz="500" i="1" dirty="0">
                          <a:solidFill>
                            <a:srgbClr val="000000"/>
                          </a:solidFill>
                          <a:effectLst/>
                          <a:latin typeface="Arial"/>
                          <a:ea typeface="Times New Roman"/>
                        </a:rPr>
                        <a:t>KEGG</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500" dirty="0" err="1">
                          <a:solidFill>
                            <a:srgbClr val="000000"/>
                          </a:solidFill>
                          <a:effectLst/>
                          <a:latin typeface="Arial"/>
                          <a:ea typeface="Times New Roman"/>
                        </a:rPr>
                        <a:t>Biosíntesis</a:t>
                      </a:r>
                      <a:r>
                        <a:rPr lang="en-US" sz="500" dirty="0">
                          <a:solidFill>
                            <a:srgbClr val="000000"/>
                          </a:solidFill>
                          <a:effectLst/>
                          <a:latin typeface="Arial"/>
                          <a:ea typeface="Times New Roman"/>
                        </a:rPr>
                        <a:t> de </a:t>
                      </a:r>
                      <a:r>
                        <a:rPr lang="en-US" sz="500" dirty="0" err="1">
                          <a:solidFill>
                            <a:srgbClr val="000000"/>
                          </a:solidFill>
                          <a:effectLst/>
                          <a:latin typeface="Arial"/>
                          <a:ea typeface="Times New Roman"/>
                        </a:rPr>
                        <a:t>aminoacil-tRNA</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T</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0.4200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b="1">
                          <a:solidFill>
                            <a:srgbClr val="000000"/>
                          </a:solidFill>
                          <a:effectLst/>
                          <a:latin typeface="Arial"/>
                          <a:ea typeface="Times New Roman"/>
                        </a:rPr>
                        <a:t>0.0230</a:t>
                      </a:r>
                      <a:endParaRPr lang="es-ES" sz="600" b="1">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dirty="0">
                          <a:solidFill>
                            <a:srgbClr val="000000"/>
                          </a:solidFill>
                          <a:effectLst/>
                          <a:latin typeface="Arial"/>
                          <a:ea typeface="Times New Roman"/>
                        </a:rPr>
                        <a:t>0.1340</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0.1150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1504">
                <a:tc vMerge="1">
                  <a:txBody>
                    <a:bodyPr/>
                    <a:lstStyle/>
                    <a:p>
                      <a:pPr algn="l">
                        <a:lnSpc>
                          <a:spcPct val="115000"/>
                        </a:lnSpc>
                        <a:spcAft>
                          <a:spcPts val="0"/>
                        </a:spcAft>
                      </a:pPr>
                      <a:endParaRPr lang="es-ES" sz="500" dirty="0">
                        <a:solidFill>
                          <a:srgbClr val="000000"/>
                        </a:solidFill>
                        <a:effectLst/>
                        <a:latin typeface="Arial"/>
                        <a:ea typeface="Times New Roman"/>
                      </a:endParaRPr>
                    </a:p>
                  </a:txBody>
                  <a:tcPr marL="29728" marR="29728" marT="29728" marB="29728">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dirty="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dirty="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M</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0.3600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b="1">
                          <a:solidFill>
                            <a:srgbClr val="000000"/>
                          </a:solidFill>
                          <a:effectLst/>
                          <a:latin typeface="Arial"/>
                          <a:ea typeface="Times New Roman"/>
                        </a:rPr>
                        <a:t>0.0770</a:t>
                      </a:r>
                      <a:endParaRPr lang="es-ES" sz="600" b="1">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0.1230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0.0000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167">
                <a:tc rowSpan="2">
                  <a:txBody>
                    <a:bodyPr/>
                    <a:lstStyle/>
                    <a:p>
                      <a:pPr algn="ctr">
                        <a:lnSpc>
                          <a:spcPct val="200000"/>
                        </a:lnSpc>
                        <a:spcAft>
                          <a:spcPts val="0"/>
                        </a:spcAft>
                      </a:pPr>
                      <a:r>
                        <a:rPr lang="en-US" sz="500" dirty="0">
                          <a:solidFill>
                            <a:srgbClr val="980000"/>
                          </a:solidFill>
                          <a:effectLst/>
                          <a:latin typeface="Arial"/>
                          <a:ea typeface="Times New Roman"/>
                        </a:rPr>
                        <a:t>hsa01100</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n-US" sz="500" i="1" dirty="0">
                          <a:solidFill>
                            <a:srgbClr val="000000"/>
                          </a:solidFill>
                          <a:effectLst/>
                          <a:latin typeface="Arial"/>
                          <a:ea typeface="Times New Roman"/>
                        </a:rPr>
                        <a:t>KEGG</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n-US" sz="500" dirty="0" err="1">
                          <a:solidFill>
                            <a:srgbClr val="000000"/>
                          </a:solidFill>
                          <a:effectLst/>
                          <a:latin typeface="Arial"/>
                          <a:ea typeface="Times New Roman"/>
                        </a:rPr>
                        <a:t>Rutas</a:t>
                      </a:r>
                      <a:r>
                        <a:rPr lang="en-US" sz="500" dirty="0">
                          <a:solidFill>
                            <a:srgbClr val="000000"/>
                          </a:solidFill>
                          <a:effectLst/>
                          <a:latin typeface="Arial"/>
                          <a:ea typeface="Times New Roman"/>
                        </a:rPr>
                        <a:t> </a:t>
                      </a:r>
                      <a:r>
                        <a:rPr lang="en-US" sz="500" dirty="0" err="1">
                          <a:solidFill>
                            <a:srgbClr val="000000"/>
                          </a:solidFill>
                          <a:effectLst/>
                          <a:latin typeface="Arial"/>
                          <a:ea typeface="Times New Roman"/>
                        </a:rPr>
                        <a:t>metabólicas</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T</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0.1420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b="1">
                          <a:solidFill>
                            <a:srgbClr val="000000"/>
                          </a:solidFill>
                          <a:effectLst/>
                          <a:latin typeface="Arial"/>
                          <a:ea typeface="Times New Roman"/>
                        </a:rPr>
                        <a:t>0.0230</a:t>
                      </a:r>
                      <a:endParaRPr lang="es-ES" sz="600" b="1">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dirty="0">
                          <a:solidFill>
                            <a:srgbClr val="000000"/>
                          </a:solidFill>
                          <a:effectLst/>
                          <a:latin typeface="Arial"/>
                          <a:ea typeface="Times New Roman"/>
                        </a:rPr>
                        <a:t>0.0460</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0.0160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1504">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M</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0.6800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b="1">
                          <a:solidFill>
                            <a:srgbClr val="000000"/>
                          </a:solidFill>
                          <a:effectLst/>
                          <a:latin typeface="Arial"/>
                          <a:ea typeface="Times New Roman"/>
                        </a:rPr>
                        <a:t>0.0770</a:t>
                      </a:r>
                      <a:endParaRPr lang="es-ES" sz="600" b="1">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0.2330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0.2210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927">
                <a:tc rowSpan="2">
                  <a:txBody>
                    <a:bodyPr/>
                    <a:lstStyle/>
                    <a:p>
                      <a:pPr algn="ctr">
                        <a:lnSpc>
                          <a:spcPct val="200000"/>
                        </a:lnSpc>
                        <a:spcAft>
                          <a:spcPts val="0"/>
                        </a:spcAft>
                      </a:pPr>
                      <a:r>
                        <a:rPr lang="en-US" sz="500" dirty="0">
                          <a:solidFill>
                            <a:srgbClr val="980000"/>
                          </a:solidFill>
                          <a:effectLst/>
                          <a:latin typeface="Arial"/>
                          <a:ea typeface="Times New Roman"/>
                        </a:rPr>
                        <a:t>hsa01210</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n-US" sz="500" i="1" dirty="0">
                          <a:solidFill>
                            <a:srgbClr val="000000"/>
                          </a:solidFill>
                          <a:effectLst/>
                          <a:latin typeface="Arial"/>
                          <a:ea typeface="Times New Roman"/>
                        </a:rPr>
                        <a:t>KEGG</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500" dirty="0" err="1">
                          <a:solidFill>
                            <a:srgbClr val="000000"/>
                          </a:solidFill>
                          <a:effectLst/>
                          <a:latin typeface="Arial"/>
                          <a:ea typeface="Times New Roman"/>
                        </a:rPr>
                        <a:t>Metabolismo</a:t>
                      </a:r>
                      <a:r>
                        <a:rPr lang="en-US" sz="500" dirty="0">
                          <a:solidFill>
                            <a:srgbClr val="000000"/>
                          </a:solidFill>
                          <a:effectLst/>
                          <a:latin typeface="Arial"/>
                          <a:ea typeface="Times New Roman"/>
                        </a:rPr>
                        <a:t> del </a:t>
                      </a:r>
                      <a:r>
                        <a:rPr lang="en-US" sz="500" dirty="0" err="1">
                          <a:solidFill>
                            <a:srgbClr val="000000"/>
                          </a:solidFill>
                          <a:effectLst/>
                          <a:latin typeface="Arial"/>
                          <a:ea typeface="Times New Roman"/>
                        </a:rPr>
                        <a:t>ácido</a:t>
                      </a:r>
                      <a:r>
                        <a:rPr lang="en-US" sz="500" dirty="0">
                          <a:solidFill>
                            <a:srgbClr val="000000"/>
                          </a:solidFill>
                          <a:effectLst/>
                          <a:latin typeface="Arial"/>
                          <a:ea typeface="Times New Roman"/>
                        </a:rPr>
                        <a:t> 2-oxocarboxílico</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T</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0.4140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b="1" dirty="0">
                          <a:solidFill>
                            <a:srgbClr val="000000"/>
                          </a:solidFill>
                          <a:effectLst/>
                          <a:latin typeface="Arial"/>
                          <a:ea typeface="Times New Roman"/>
                        </a:rPr>
                        <a:t>0.0280</a:t>
                      </a:r>
                      <a:endParaRPr lang="es-ES" sz="600" b="1"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0.1400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0.0910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1504">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M</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0.3880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b="1">
                          <a:solidFill>
                            <a:srgbClr val="000000"/>
                          </a:solidFill>
                          <a:effectLst/>
                          <a:latin typeface="Arial"/>
                          <a:ea typeface="Times New Roman"/>
                        </a:rPr>
                        <a:t>0.0990</a:t>
                      </a:r>
                      <a:endParaRPr lang="es-ES" sz="600" b="1">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0.1410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0.0000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79">
                <a:tc rowSpan="2">
                  <a:txBody>
                    <a:bodyPr/>
                    <a:lstStyle/>
                    <a:p>
                      <a:pPr algn="ctr">
                        <a:lnSpc>
                          <a:spcPct val="200000"/>
                        </a:lnSpc>
                        <a:spcAft>
                          <a:spcPts val="0"/>
                        </a:spcAft>
                      </a:pPr>
                      <a:r>
                        <a:rPr lang="en-US" sz="500" dirty="0">
                          <a:solidFill>
                            <a:srgbClr val="980000"/>
                          </a:solidFill>
                          <a:effectLst/>
                          <a:latin typeface="Arial"/>
                          <a:ea typeface="Times New Roman"/>
                        </a:rPr>
                        <a:t>hsa01230</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n-US" sz="500" i="1" dirty="0">
                          <a:solidFill>
                            <a:srgbClr val="000000"/>
                          </a:solidFill>
                          <a:effectLst/>
                          <a:latin typeface="Arial"/>
                          <a:ea typeface="Times New Roman"/>
                        </a:rPr>
                        <a:t>KEGG</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500" dirty="0" err="1">
                          <a:solidFill>
                            <a:srgbClr val="000000"/>
                          </a:solidFill>
                          <a:effectLst/>
                          <a:latin typeface="Arial"/>
                          <a:ea typeface="Times New Roman"/>
                        </a:rPr>
                        <a:t>Biosíntesis</a:t>
                      </a:r>
                      <a:r>
                        <a:rPr lang="en-US" sz="500" dirty="0">
                          <a:solidFill>
                            <a:srgbClr val="000000"/>
                          </a:solidFill>
                          <a:effectLst/>
                          <a:latin typeface="Arial"/>
                          <a:ea typeface="Times New Roman"/>
                        </a:rPr>
                        <a:t> de </a:t>
                      </a:r>
                      <a:r>
                        <a:rPr lang="en-US" sz="500" dirty="0" err="1">
                          <a:solidFill>
                            <a:srgbClr val="000000"/>
                          </a:solidFill>
                          <a:effectLst/>
                          <a:latin typeface="Arial"/>
                          <a:ea typeface="Times New Roman"/>
                        </a:rPr>
                        <a:t>aminoácidos</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T</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0.4230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b="1" dirty="0">
                          <a:solidFill>
                            <a:srgbClr val="000000"/>
                          </a:solidFill>
                          <a:effectLst/>
                          <a:latin typeface="Arial"/>
                          <a:ea typeface="Times New Roman"/>
                        </a:rPr>
                        <a:t>0.0000</a:t>
                      </a:r>
                      <a:endParaRPr lang="es-ES" sz="600" b="1"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0.0690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0.0230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1504">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M</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0.3480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b="1">
                          <a:solidFill>
                            <a:srgbClr val="000000"/>
                          </a:solidFill>
                          <a:effectLst/>
                          <a:latin typeface="Arial"/>
                          <a:ea typeface="Times New Roman"/>
                        </a:rPr>
                        <a:t>0.0770</a:t>
                      </a:r>
                      <a:endParaRPr lang="es-ES" sz="600" b="1">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0.1200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0.0000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927">
                <a:tc rowSpan="2">
                  <a:txBody>
                    <a:bodyPr/>
                    <a:lstStyle/>
                    <a:p>
                      <a:pPr algn="ctr">
                        <a:lnSpc>
                          <a:spcPct val="200000"/>
                        </a:lnSpc>
                        <a:spcAft>
                          <a:spcPts val="0"/>
                        </a:spcAft>
                      </a:pPr>
                      <a:r>
                        <a:rPr lang="en-US" sz="500" dirty="0">
                          <a:solidFill>
                            <a:srgbClr val="980000"/>
                          </a:solidFill>
                          <a:effectLst/>
                          <a:latin typeface="Arial"/>
                          <a:ea typeface="Times New Roman"/>
                        </a:rPr>
                        <a:t>hsa05230</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200000"/>
                        </a:lnSpc>
                        <a:spcAft>
                          <a:spcPts val="0"/>
                        </a:spcAft>
                      </a:pPr>
                      <a:r>
                        <a:rPr lang="en-US" sz="500" i="1" dirty="0">
                          <a:solidFill>
                            <a:srgbClr val="000000"/>
                          </a:solidFill>
                          <a:effectLst/>
                          <a:latin typeface="Arial"/>
                          <a:ea typeface="Times New Roman"/>
                        </a:rPr>
                        <a:t>KEGG</a:t>
                      </a:r>
                      <a:endParaRPr lang="es-ES" sz="500" dirty="0">
                        <a:solidFill>
                          <a:srgbClr val="000000"/>
                        </a:solidFill>
                        <a:effectLst/>
                        <a:latin typeface="Arial"/>
                        <a:ea typeface="Times New Roman"/>
                      </a:endParaRP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S" sz="500" dirty="0">
                          <a:solidFill>
                            <a:srgbClr val="000000"/>
                          </a:solidFill>
                          <a:effectLst/>
                          <a:latin typeface="Arial"/>
                          <a:ea typeface="Times New Roman"/>
                        </a:rPr>
                        <a:t>Metabolismo de carbono del cáncer</a:t>
                      </a:r>
                    </a:p>
                    <a:p>
                      <a:pPr algn="l">
                        <a:lnSpc>
                          <a:spcPct val="115000"/>
                        </a:lnSpc>
                        <a:spcAft>
                          <a:spcPts val="0"/>
                        </a:spcAft>
                      </a:pPr>
                      <a:r>
                        <a:rPr lang="en-US" sz="500" dirty="0">
                          <a:solidFill>
                            <a:srgbClr val="000000"/>
                          </a:solidFill>
                          <a:effectLst/>
                          <a:latin typeface="Arial"/>
                          <a:ea typeface="Times New Roman"/>
                        </a:rPr>
                        <a:t> </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T</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0.1490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600" b="1" dirty="0">
                          <a:solidFill>
                            <a:srgbClr val="000000"/>
                          </a:solidFill>
                          <a:effectLst/>
                          <a:latin typeface="Arial"/>
                          <a:ea typeface="Times New Roman"/>
                        </a:rPr>
                        <a:t>0.0150</a:t>
                      </a:r>
                      <a:endParaRPr lang="es-ES" sz="600" b="1"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0.0450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0.0000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1504">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000000"/>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0"/>
                        </a:spcAft>
                      </a:pPr>
                      <a:endParaRPr lang="es-ES" sz="500">
                        <a:solidFill>
                          <a:srgbClr val="000000"/>
                        </a:solidFill>
                        <a:effectLst/>
                        <a:latin typeface="Arial"/>
                        <a:ea typeface="Times New Roman"/>
                      </a:endParaRPr>
                    </a:p>
                  </a:txBody>
                  <a:tcPr marL="29728" marR="29728" marT="29728" marB="29728">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M</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0.5530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600" b="1" dirty="0">
                          <a:solidFill>
                            <a:srgbClr val="000000"/>
                          </a:solidFill>
                          <a:effectLst/>
                          <a:latin typeface="Arial"/>
                          <a:ea typeface="Times New Roman"/>
                        </a:rPr>
                        <a:t>0.0210</a:t>
                      </a:r>
                      <a:endParaRPr lang="es-ES" sz="600" b="1"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a:solidFill>
                            <a:srgbClr val="000000"/>
                          </a:solidFill>
                          <a:effectLst/>
                          <a:latin typeface="Arial"/>
                          <a:ea typeface="Times New Roman"/>
                        </a:rPr>
                        <a:t>0.1570</a:t>
                      </a:r>
                      <a:endParaRPr lang="es-ES" sz="50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00" dirty="0">
                          <a:solidFill>
                            <a:srgbClr val="000000"/>
                          </a:solidFill>
                          <a:effectLst/>
                          <a:latin typeface="Arial"/>
                          <a:ea typeface="Times New Roman"/>
                        </a:rPr>
                        <a:t>0.0670</a:t>
                      </a:r>
                      <a:endParaRPr lang="es-ES" sz="500" dirty="0">
                        <a:solidFill>
                          <a:srgbClr val="000000"/>
                        </a:solidFill>
                        <a:effectLst/>
                        <a:latin typeface="Arial"/>
                        <a:ea typeface="Times New Roman"/>
                      </a:endParaRPr>
                    </a:p>
                  </a:txBody>
                  <a:tcPr marL="11891" marR="11891" marT="11891" marB="1189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2" name="11 Grupo"/>
          <p:cNvGrpSpPr/>
          <p:nvPr/>
        </p:nvGrpSpPr>
        <p:grpSpPr>
          <a:xfrm>
            <a:off x="107504" y="1419622"/>
            <a:ext cx="4483379" cy="2065501"/>
            <a:chOff x="107504" y="1419622"/>
            <a:chExt cx="4483379" cy="2065501"/>
          </a:xfrm>
        </p:grpSpPr>
        <p:grpSp>
          <p:nvGrpSpPr>
            <p:cNvPr id="3" name="2 Grupo"/>
            <p:cNvGrpSpPr/>
            <p:nvPr/>
          </p:nvGrpSpPr>
          <p:grpSpPr>
            <a:xfrm>
              <a:off x="218908" y="1481636"/>
              <a:ext cx="4371975" cy="2003487"/>
              <a:chOff x="218908" y="1481636"/>
              <a:chExt cx="4371975" cy="2003487"/>
            </a:xfrm>
          </p:grpSpPr>
          <p:pic>
            <p:nvPicPr>
              <p:cNvPr id="4" name="3 Imagen" descr="Image_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8908" y="1481636"/>
                <a:ext cx="4371975" cy="1895475"/>
              </a:xfrm>
              <a:prstGeom prst="rect">
                <a:avLst/>
              </a:prstGeom>
              <a:noFill/>
              <a:ln>
                <a:noFill/>
              </a:ln>
            </p:spPr>
          </p:pic>
          <p:sp>
            <p:nvSpPr>
              <p:cNvPr id="10" name="9 Rectángulo"/>
              <p:cNvSpPr/>
              <p:nvPr/>
            </p:nvSpPr>
            <p:spPr>
              <a:xfrm>
                <a:off x="3635896" y="3269099"/>
                <a:ext cx="7200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 name="7 Rectángulo"/>
            <p:cNvSpPr/>
            <p:nvPr/>
          </p:nvSpPr>
          <p:spPr>
            <a:xfrm>
              <a:off x="107504" y="1419622"/>
              <a:ext cx="1577676" cy="307777"/>
            </a:xfrm>
            <a:prstGeom prst="rect">
              <a:avLst/>
            </a:prstGeom>
          </p:spPr>
          <p:txBody>
            <a:bodyPr wrap="none">
              <a:spAutoFit/>
            </a:bodyPr>
            <a:lstStyle/>
            <a:p>
              <a:r>
                <a:rPr lang="es" b="1" dirty="0">
                  <a:solidFill>
                    <a:srgbClr val="5C9343"/>
                  </a:solidFill>
                </a:rPr>
                <a:t>Transcriptómica</a:t>
              </a:r>
              <a:endParaRPr lang="es-ES" dirty="0"/>
            </a:p>
          </p:txBody>
        </p:sp>
        <p:sp>
          <p:nvSpPr>
            <p:cNvPr id="11" name="10 Rectángulo"/>
            <p:cNvSpPr/>
            <p:nvPr/>
          </p:nvSpPr>
          <p:spPr>
            <a:xfrm>
              <a:off x="467544" y="1967893"/>
              <a:ext cx="7200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4" name="13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smtClean="0">
                <a:solidFill>
                  <a:schemeClr val="tx1"/>
                </a:solidFill>
              </a:rPr>
              <a:t>6 Integración</a:t>
            </a:r>
            <a:endParaRPr lang="es-ES" sz="1600" b="1" dirty="0">
              <a:solidFill>
                <a:schemeClr val="tx1"/>
              </a:solidFill>
            </a:endParaRPr>
          </a:p>
        </p:txBody>
      </p:sp>
      <p:sp>
        <p:nvSpPr>
          <p:cNvPr id="16" name="15 Marcador de número de diapositiva"/>
          <p:cNvSpPr>
            <a:spLocks noGrp="1"/>
          </p:cNvSpPr>
          <p:nvPr>
            <p:ph type="sldNum" idx="12"/>
          </p:nvPr>
        </p:nvSpPr>
        <p:spPr/>
        <p:txBody>
          <a:bodyPr/>
          <a:lstStyle/>
          <a:p>
            <a:pPr lvl="0">
              <a:spcBef>
                <a:spcPts val="0"/>
              </a:spcBef>
              <a:buNone/>
            </a:pPr>
            <a:fld id="{00000000-1234-1234-1234-123412341234}" type="slidenum">
              <a:rPr lang="es" smtClean="0"/>
              <a:t>30</a:t>
            </a:fld>
            <a:endParaRPr lang="es"/>
          </a:p>
        </p:txBody>
      </p:sp>
      <p:sp>
        <p:nvSpPr>
          <p:cNvPr id="9" name="8 Rectángulo"/>
          <p:cNvSpPr/>
          <p:nvPr/>
        </p:nvSpPr>
        <p:spPr>
          <a:xfrm>
            <a:off x="3275856" y="3260991"/>
            <a:ext cx="1377300" cy="307777"/>
          </a:xfrm>
          <a:prstGeom prst="rect">
            <a:avLst/>
          </a:prstGeom>
        </p:spPr>
        <p:txBody>
          <a:bodyPr wrap="none">
            <a:spAutoFit/>
          </a:bodyPr>
          <a:lstStyle/>
          <a:p>
            <a:pPr lvl="0" algn="ctr"/>
            <a:r>
              <a:rPr lang="es" b="1" dirty="0">
                <a:solidFill>
                  <a:srgbClr val="F07F0E"/>
                </a:solidFill>
              </a:rPr>
              <a:t>Metabolómica</a:t>
            </a:r>
          </a:p>
        </p:txBody>
      </p:sp>
    </p:spTree>
    <p:extLst>
      <p:ext uri="{BB962C8B-B14F-4D97-AF65-F5344CB8AC3E}">
        <p14:creationId xmlns:p14="http://schemas.microsoft.com/office/powerpoint/2010/main" val="827044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4104" y="1907611"/>
            <a:ext cx="2831306" cy="1384995"/>
          </a:xfrm>
          <a:prstGeom prst="rect">
            <a:avLst/>
          </a:prstGeom>
          <a:noFill/>
        </p:spPr>
        <p:txBody>
          <a:bodyPr wrap="square" rtlCol="0">
            <a:spAutoFit/>
          </a:bodyPr>
          <a:lstStyle/>
          <a:p>
            <a:r>
              <a:rPr lang="es-ES" sz="1200" dirty="0" smtClean="0">
                <a:solidFill>
                  <a:schemeClr val="tx1"/>
                </a:solidFill>
              </a:rPr>
              <a:t>- Rutas detectables únicamente por la sobreexpresión de transcritos</a:t>
            </a:r>
          </a:p>
          <a:p>
            <a:endParaRPr lang="es-ES" sz="1200" dirty="0">
              <a:solidFill>
                <a:schemeClr val="tx1"/>
              </a:solidFill>
            </a:endParaRPr>
          </a:p>
          <a:p>
            <a:r>
              <a:rPr lang="es-ES" sz="1200" dirty="0" smtClean="0">
                <a:solidFill>
                  <a:schemeClr val="tx1"/>
                </a:solidFill>
              </a:rPr>
              <a:t>- Rutas cuyos metabolitos no son detectables por RMN</a:t>
            </a:r>
          </a:p>
          <a:p>
            <a:endParaRPr lang="es-ES" sz="1200" dirty="0">
              <a:solidFill>
                <a:schemeClr val="tx1"/>
              </a:solidFill>
            </a:endParaRPr>
          </a:p>
          <a:p>
            <a:r>
              <a:rPr lang="es-ES" sz="1200" dirty="0" smtClean="0">
                <a:solidFill>
                  <a:schemeClr val="tx1"/>
                </a:solidFill>
              </a:rPr>
              <a:t>- Artefactos de la anotación</a:t>
            </a:r>
            <a:endParaRPr lang="es-ES" sz="1200" dirty="0">
              <a:solidFill>
                <a:schemeClr val="tx1"/>
              </a:solidFill>
            </a:endParaRPr>
          </a:p>
        </p:txBody>
      </p:sp>
      <p:grpSp>
        <p:nvGrpSpPr>
          <p:cNvPr id="8" name="7 Grupo"/>
          <p:cNvGrpSpPr/>
          <p:nvPr/>
        </p:nvGrpSpPr>
        <p:grpSpPr>
          <a:xfrm>
            <a:off x="3275856" y="897133"/>
            <a:ext cx="3184290" cy="2619898"/>
            <a:chOff x="3255632" y="831673"/>
            <a:chExt cx="3184290" cy="2619898"/>
          </a:xfrm>
        </p:grpSpPr>
        <p:pic>
          <p:nvPicPr>
            <p:cNvPr id="4" name="3 Imagen" descr="Image_11"/>
            <p:cNvPicPr/>
            <p:nvPr/>
          </p:nvPicPr>
          <p:blipFill rotWithShape="1">
            <a:blip r:embed="rId2" r:link="rId3">
              <a:extLst>
                <a:ext uri="{28A0092B-C50C-407E-A947-70E740481C1C}">
                  <a14:useLocalDpi xmlns:a14="http://schemas.microsoft.com/office/drawing/2010/main" val="0"/>
                </a:ext>
              </a:extLst>
            </a:blip>
            <a:srcRect l="21287" t="6530" r="13721" b="6438"/>
            <a:stretch/>
          </p:blipFill>
          <p:spPr bwMode="auto">
            <a:xfrm>
              <a:off x="3338423" y="1475117"/>
              <a:ext cx="2389518" cy="1699404"/>
            </a:xfrm>
            <a:prstGeom prst="rect">
              <a:avLst/>
            </a:prstGeom>
            <a:noFill/>
            <a:ln>
              <a:noFill/>
            </a:ln>
          </p:spPr>
        </p:pic>
        <p:sp>
          <p:nvSpPr>
            <p:cNvPr id="6" name="5 Luna"/>
            <p:cNvSpPr/>
            <p:nvPr/>
          </p:nvSpPr>
          <p:spPr>
            <a:xfrm rot="2097013">
              <a:off x="3255632" y="831673"/>
              <a:ext cx="432048" cy="1800200"/>
            </a:xfrm>
            <a:prstGeom prst="moon">
              <a:avLst>
                <a:gd name="adj" fmla="val 624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Luna"/>
            <p:cNvSpPr/>
            <p:nvPr/>
          </p:nvSpPr>
          <p:spPr>
            <a:xfrm rot="13593435">
              <a:off x="5139071" y="2150721"/>
              <a:ext cx="801501" cy="1800200"/>
            </a:xfrm>
            <a:prstGeom prst="moon">
              <a:avLst>
                <a:gd name="adj" fmla="val 687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 name="8 Rectángulo"/>
          <p:cNvSpPr/>
          <p:nvPr/>
        </p:nvSpPr>
        <p:spPr>
          <a:xfrm>
            <a:off x="2994737" y="627534"/>
            <a:ext cx="3231975" cy="307777"/>
          </a:xfrm>
          <a:prstGeom prst="rect">
            <a:avLst/>
          </a:prstGeom>
        </p:spPr>
        <p:txBody>
          <a:bodyPr wrap="none">
            <a:spAutoFit/>
          </a:bodyPr>
          <a:lstStyle/>
          <a:p>
            <a:r>
              <a:rPr lang="en-US" dirty="0" err="1" smtClean="0">
                <a:solidFill>
                  <a:srgbClr val="C00000"/>
                </a:solidFill>
              </a:rPr>
              <a:t>Intersección</a:t>
            </a:r>
            <a:r>
              <a:rPr lang="en-US" dirty="0" smtClean="0">
                <a:solidFill>
                  <a:srgbClr val="C00000"/>
                </a:solidFill>
              </a:rPr>
              <a:t> </a:t>
            </a:r>
            <a:r>
              <a:rPr lang="en-US" dirty="0" err="1" smtClean="0">
                <a:solidFill>
                  <a:srgbClr val="C00000"/>
                </a:solidFill>
              </a:rPr>
              <a:t>rutas</a:t>
            </a:r>
            <a:r>
              <a:rPr lang="en-US" dirty="0" smtClean="0">
                <a:solidFill>
                  <a:srgbClr val="C00000"/>
                </a:solidFill>
              </a:rPr>
              <a:t> KEGG </a:t>
            </a:r>
            <a:r>
              <a:rPr lang="en-US" dirty="0" err="1" smtClean="0">
                <a:solidFill>
                  <a:srgbClr val="C00000"/>
                </a:solidFill>
              </a:rPr>
              <a:t>significativas</a:t>
            </a:r>
            <a:endParaRPr lang="es-ES" dirty="0"/>
          </a:p>
        </p:txBody>
      </p:sp>
      <p:sp>
        <p:nvSpPr>
          <p:cNvPr id="10" name="9 Rectángulo"/>
          <p:cNvSpPr/>
          <p:nvPr/>
        </p:nvSpPr>
        <p:spPr>
          <a:xfrm>
            <a:off x="2606904" y="1232800"/>
            <a:ext cx="1577676" cy="307777"/>
          </a:xfrm>
          <a:prstGeom prst="rect">
            <a:avLst/>
          </a:prstGeom>
        </p:spPr>
        <p:txBody>
          <a:bodyPr wrap="none">
            <a:spAutoFit/>
          </a:bodyPr>
          <a:lstStyle/>
          <a:p>
            <a:r>
              <a:rPr lang="es" b="1" dirty="0">
                <a:solidFill>
                  <a:srgbClr val="5C9343"/>
                </a:solidFill>
              </a:rPr>
              <a:t>Transcriptómica</a:t>
            </a:r>
            <a:endParaRPr lang="es-ES" dirty="0"/>
          </a:p>
        </p:txBody>
      </p:sp>
      <p:sp>
        <p:nvSpPr>
          <p:cNvPr id="11" name="10 Rectángulo"/>
          <p:cNvSpPr/>
          <p:nvPr/>
        </p:nvSpPr>
        <p:spPr>
          <a:xfrm>
            <a:off x="5240296" y="1269058"/>
            <a:ext cx="1377300" cy="307777"/>
          </a:xfrm>
          <a:prstGeom prst="rect">
            <a:avLst/>
          </a:prstGeom>
        </p:spPr>
        <p:txBody>
          <a:bodyPr wrap="none">
            <a:spAutoFit/>
          </a:bodyPr>
          <a:lstStyle/>
          <a:p>
            <a:pPr lvl="0" algn="ctr"/>
            <a:r>
              <a:rPr lang="es" b="1" dirty="0">
                <a:solidFill>
                  <a:srgbClr val="F07F0E"/>
                </a:solidFill>
              </a:rPr>
              <a:t>Metabolómica</a:t>
            </a:r>
          </a:p>
        </p:txBody>
      </p:sp>
      <p:sp>
        <p:nvSpPr>
          <p:cNvPr id="12" name="11 Rectángulo"/>
          <p:cNvSpPr/>
          <p:nvPr/>
        </p:nvSpPr>
        <p:spPr>
          <a:xfrm>
            <a:off x="251519" y="195486"/>
            <a:ext cx="5881965" cy="338554"/>
          </a:xfrm>
          <a:prstGeom prst="rect">
            <a:avLst/>
          </a:prstGeom>
        </p:spPr>
        <p:txBody>
          <a:bodyPr wrap="square">
            <a:spAutoFit/>
          </a:bodyPr>
          <a:lstStyle/>
          <a:p>
            <a:pPr marL="361950" lvl="0" algn="just">
              <a:spcBef>
                <a:spcPts val="1000"/>
              </a:spcBef>
              <a:buClr>
                <a:schemeClr val="dk1"/>
              </a:buClr>
            </a:pPr>
            <a:r>
              <a:rPr lang="es-ES" sz="1600" b="1" dirty="0" smtClean="0">
                <a:solidFill>
                  <a:schemeClr val="tx1"/>
                </a:solidFill>
              </a:rPr>
              <a:t>6 Integración</a:t>
            </a:r>
            <a:endParaRPr lang="es-ES" sz="1600" b="1" dirty="0">
              <a:solidFill>
                <a:schemeClr val="tx1"/>
              </a:solidFill>
            </a:endParaRPr>
          </a:p>
        </p:txBody>
      </p:sp>
      <p:cxnSp>
        <p:nvCxnSpPr>
          <p:cNvPr id="14" name="13 Conector recto de flecha"/>
          <p:cNvCxnSpPr/>
          <p:nvPr/>
        </p:nvCxnSpPr>
        <p:spPr>
          <a:xfrm flipH="1">
            <a:off x="2581043" y="2427734"/>
            <a:ext cx="708734" cy="0"/>
          </a:xfrm>
          <a:prstGeom prst="straightConnector1">
            <a:avLst/>
          </a:prstGeom>
          <a:ln>
            <a:solidFill>
              <a:srgbClr val="5C9343"/>
            </a:solidFill>
            <a:tailEnd type="arrow"/>
          </a:ln>
        </p:spPr>
        <p:style>
          <a:lnRef idx="2">
            <a:schemeClr val="accent1"/>
          </a:lnRef>
          <a:fillRef idx="0">
            <a:schemeClr val="accent1"/>
          </a:fillRef>
          <a:effectRef idx="1">
            <a:schemeClr val="accent1"/>
          </a:effectRef>
          <a:fontRef idx="minor">
            <a:schemeClr val="tx1"/>
          </a:fontRef>
        </p:style>
      </p:cxnSp>
      <p:sp>
        <p:nvSpPr>
          <p:cNvPr id="19" name="18 CuadroTexto"/>
          <p:cNvSpPr txBox="1"/>
          <p:nvPr/>
        </p:nvSpPr>
        <p:spPr>
          <a:xfrm>
            <a:off x="5928946" y="1882447"/>
            <a:ext cx="2831306" cy="1569660"/>
          </a:xfrm>
          <a:prstGeom prst="rect">
            <a:avLst/>
          </a:prstGeom>
          <a:noFill/>
        </p:spPr>
        <p:txBody>
          <a:bodyPr wrap="square" rtlCol="0">
            <a:spAutoFit/>
          </a:bodyPr>
          <a:lstStyle/>
          <a:p>
            <a:pPr marL="171450" indent="-171450">
              <a:buFontTx/>
              <a:buChar char="-"/>
            </a:pPr>
            <a:r>
              <a:rPr lang="es-ES" sz="1200" dirty="0" smtClean="0">
                <a:solidFill>
                  <a:schemeClr val="tx1"/>
                </a:solidFill>
              </a:rPr>
              <a:t>Rutas </a:t>
            </a:r>
            <a:r>
              <a:rPr lang="es-ES" sz="1200" dirty="0">
                <a:solidFill>
                  <a:schemeClr val="tx1"/>
                </a:solidFill>
              </a:rPr>
              <a:t>detectables únicamente por la </a:t>
            </a:r>
            <a:r>
              <a:rPr lang="es-ES" sz="1200" dirty="0" smtClean="0">
                <a:solidFill>
                  <a:schemeClr val="tx1"/>
                </a:solidFill>
              </a:rPr>
              <a:t>sobrerrepresentación de metabolitos</a:t>
            </a:r>
          </a:p>
          <a:p>
            <a:endParaRPr lang="es-ES" sz="1200" dirty="0" smtClean="0">
              <a:solidFill>
                <a:schemeClr val="tx1"/>
              </a:solidFill>
            </a:endParaRPr>
          </a:p>
          <a:p>
            <a:pPr marL="171450" indent="-171450">
              <a:buFontTx/>
              <a:buChar char="-"/>
            </a:pPr>
            <a:r>
              <a:rPr lang="es-ES" sz="1200" dirty="0" smtClean="0">
                <a:solidFill>
                  <a:schemeClr val="tx1"/>
                </a:solidFill>
              </a:rPr>
              <a:t>Rutas cuyos transcritos no se han detectado con los </a:t>
            </a:r>
            <a:r>
              <a:rPr lang="es-ES" sz="1200" dirty="0" err="1" smtClean="0">
                <a:solidFill>
                  <a:schemeClr val="tx1"/>
                </a:solidFill>
              </a:rPr>
              <a:t>microarrays</a:t>
            </a:r>
            <a:endParaRPr lang="es-ES" sz="1200" dirty="0" smtClean="0">
              <a:solidFill>
                <a:schemeClr val="tx1"/>
              </a:solidFill>
            </a:endParaRPr>
          </a:p>
          <a:p>
            <a:pPr marL="171450" indent="-171450">
              <a:buFontTx/>
              <a:buChar char="-"/>
            </a:pPr>
            <a:endParaRPr lang="es-ES" sz="1200" dirty="0">
              <a:solidFill>
                <a:schemeClr val="tx1"/>
              </a:solidFill>
            </a:endParaRPr>
          </a:p>
          <a:p>
            <a:pPr marL="171450" indent="-171450">
              <a:buFontTx/>
              <a:buChar char="-"/>
            </a:pPr>
            <a:r>
              <a:rPr lang="es-ES" sz="1200" dirty="0" smtClean="0">
                <a:solidFill>
                  <a:schemeClr val="tx1"/>
                </a:solidFill>
              </a:rPr>
              <a:t>Artefactos de la anotación</a:t>
            </a:r>
            <a:endParaRPr lang="es-ES" sz="1200" dirty="0">
              <a:solidFill>
                <a:schemeClr val="tx1"/>
              </a:solidFill>
            </a:endParaRPr>
          </a:p>
          <a:p>
            <a:endParaRPr lang="es-ES" sz="1200" dirty="0">
              <a:solidFill>
                <a:schemeClr val="tx1"/>
              </a:solidFill>
            </a:endParaRPr>
          </a:p>
        </p:txBody>
      </p:sp>
      <p:cxnSp>
        <p:nvCxnSpPr>
          <p:cNvPr id="20" name="19 Conector recto de flecha"/>
          <p:cNvCxnSpPr/>
          <p:nvPr/>
        </p:nvCxnSpPr>
        <p:spPr>
          <a:xfrm flipV="1">
            <a:off x="5471285" y="2919491"/>
            <a:ext cx="553759" cy="838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2" name="21 Conector recto de flecha"/>
          <p:cNvCxnSpPr/>
          <p:nvPr/>
        </p:nvCxnSpPr>
        <p:spPr>
          <a:xfrm>
            <a:off x="4553406" y="3147814"/>
            <a:ext cx="0" cy="56768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24" name="23 Rectángulo"/>
          <p:cNvSpPr/>
          <p:nvPr/>
        </p:nvSpPr>
        <p:spPr>
          <a:xfrm>
            <a:off x="3007393" y="3939902"/>
            <a:ext cx="3219319" cy="307777"/>
          </a:xfrm>
          <a:prstGeom prst="rect">
            <a:avLst/>
          </a:prstGeom>
        </p:spPr>
        <p:txBody>
          <a:bodyPr wrap="square">
            <a:spAutoFit/>
          </a:bodyPr>
          <a:lstStyle/>
          <a:p>
            <a:r>
              <a:rPr lang="es-ES" dirty="0">
                <a:solidFill>
                  <a:schemeClr val="tx1"/>
                </a:solidFill>
              </a:rPr>
              <a:t>Rutas </a:t>
            </a:r>
            <a:r>
              <a:rPr lang="es-ES" dirty="0" smtClean="0">
                <a:solidFill>
                  <a:schemeClr val="tx1"/>
                </a:solidFill>
              </a:rPr>
              <a:t>detectables con ambas </a:t>
            </a:r>
            <a:r>
              <a:rPr lang="es-ES" dirty="0" err="1" smtClean="0">
                <a:solidFill>
                  <a:schemeClr val="tx1"/>
                </a:solidFill>
              </a:rPr>
              <a:t>ómicas</a:t>
            </a:r>
            <a:endParaRPr lang="es-ES" dirty="0">
              <a:solidFill>
                <a:schemeClr val="tx1"/>
              </a:solidFill>
            </a:endParaRPr>
          </a:p>
        </p:txBody>
      </p:sp>
      <p:sp>
        <p:nvSpPr>
          <p:cNvPr id="26" name="25 Marcador de número de diapositiva"/>
          <p:cNvSpPr>
            <a:spLocks noGrp="1"/>
          </p:cNvSpPr>
          <p:nvPr>
            <p:ph type="sldNum" idx="12"/>
          </p:nvPr>
        </p:nvSpPr>
        <p:spPr/>
        <p:txBody>
          <a:bodyPr/>
          <a:lstStyle/>
          <a:p>
            <a:pPr lvl="0">
              <a:spcBef>
                <a:spcPts val="0"/>
              </a:spcBef>
              <a:buNone/>
            </a:pPr>
            <a:fld id="{00000000-1234-1234-1234-123412341234}" type="slidenum">
              <a:rPr lang="es" smtClean="0"/>
              <a:t>31</a:t>
            </a:fld>
            <a:endParaRPr lang="es"/>
          </a:p>
        </p:txBody>
      </p:sp>
    </p:spTree>
    <p:extLst>
      <p:ext uri="{BB962C8B-B14F-4D97-AF65-F5344CB8AC3E}">
        <p14:creationId xmlns:p14="http://schemas.microsoft.com/office/powerpoint/2010/main" val="295237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3"/>
          <p:cNvSpPr txBox="1">
            <a:spLocks noGrp="1"/>
          </p:cNvSpPr>
          <p:nvPr>
            <p:ph type="body" idx="1"/>
          </p:nvPr>
        </p:nvSpPr>
        <p:spPr>
          <a:xfrm>
            <a:off x="311700" y="1563638"/>
            <a:ext cx="8520600" cy="915219"/>
          </a:xfrm>
          <a:prstGeom prst="rect">
            <a:avLst/>
          </a:prstGeom>
        </p:spPr>
        <p:txBody>
          <a:bodyPr wrap="square" lIns="91425" tIns="91425" rIns="91425" bIns="91425" anchor="t" anchorCtr="0">
            <a:noAutofit/>
          </a:bodyPr>
          <a:lstStyle/>
          <a:p>
            <a:pPr algn="ctr">
              <a:buNone/>
            </a:pPr>
            <a:r>
              <a:rPr lang="es-ES" sz="3600" b="1" dirty="0" smtClean="0">
                <a:solidFill>
                  <a:srgbClr val="C00000"/>
                </a:solidFill>
              </a:rPr>
              <a:t>V. Conclusiones y perspectivas futuras</a:t>
            </a:r>
            <a:endParaRPr lang="es" sz="3600" dirty="0">
              <a:solidFill>
                <a:srgbClr val="980000"/>
              </a:solidFill>
            </a:endParaRPr>
          </a:p>
        </p:txBody>
      </p:sp>
    </p:spTree>
    <p:extLst>
      <p:ext uri="{BB962C8B-B14F-4D97-AF65-F5344CB8AC3E}">
        <p14:creationId xmlns:p14="http://schemas.microsoft.com/office/powerpoint/2010/main" val="3505271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a:spLocks noGrp="1"/>
          </p:cNvSpPr>
          <p:nvPr>
            <p:ph type="body" idx="1"/>
          </p:nvPr>
        </p:nvSpPr>
        <p:spPr>
          <a:xfrm>
            <a:off x="311700" y="771550"/>
            <a:ext cx="8520600" cy="3797325"/>
          </a:xfrm>
          <a:prstGeom prst="rect">
            <a:avLst/>
          </a:prstGeom>
        </p:spPr>
        <p:txBody>
          <a:bodyPr wrap="square" lIns="91425" tIns="91425" rIns="91425" bIns="91425" anchor="t" anchorCtr="0">
            <a:noAutofit/>
          </a:bodyPr>
          <a:lstStyle/>
          <a:p>
            <a:pPr lvl="0" algn="just" rtl="0">
              <a:spcBef>
                <a:spcPts val="0"/>
              </a:spcBef>
              <a:spcAft>
                <a:spcPts val="1000"/>
              </a:spcAft>
              <a:buClr>
                <a:schemeClr val="dk1"/>
              </a:buClr>
              <a:buSzPct val="100000"/>
              <a:buFont typeface="Arial"/>
              <a:buNone/>
            </a:pPr>
            <a:endParaRPr lang="es" sz="200" dirty="0" smtClean="0">
              <a:solidFill>
                <a:schemeClr val="dk1"/>
              </a:solidFill>
            </a:endParaRPr>
          </a:p>
          <a:p>
            <a:pPr lvl="0" algn="just" rtl="0">
              <a:spcBef>
                <a:spcPts val="0"/>
              </a:spcBef>
              <a:spcAft>
                <a:spcPts val="1000"/>
              </a:spcAft>
              <a:buClr>
                <a:schemeClr val="dk1"/>
              </a:buClr>
              <a:buSzPct val="100000"/>
              <a:buFont typeface="Arial"/>
              <a:buNone/>
            </a:pPr>
            <a:r>
              <a:rPr lang="es" sz="1100" dirty="0" smtClean="0">
                <a:solidFill>
                  <a:schemeClr val="dk1"/>
                </a:solidFill>
              </a:rPr>
              <a:t>1</a:t>
            </a:r>
            <a:r>
              <a:rPr lang="es" sz="1100" dirty="0">
                <a:solidFill>
                  <a:schemeClr val="dk1"/>
                </a:solidFill>
              </a:rPr>
              <a:t>. Las técnicas de </a:t>
            </a:r>
            <a:r>
              <a:rPr lang="es" sz="1100" b="1" dirty="0">
                <a:solidFill>
                  <a:srgbClr val="C00000"/>
                </a:solidFill>
              </a:rPr>
              <a:t>metaanálisis a nivel de función </a:t>
            </a:r>
            <a:r>
              <a:rPr lang="es" sz="1100" dirty="0">
                <a:solidFill>
                  <a:srgbClr val="C00000"/>
                </a:solidFill>
              </a:rPr>
              <a:t>son una metodología </a:t>
            </a:r>
            <a:r>
              <a:rPr lang="es" sz="1100" b="1" dirty="0">
                <a:solidFill>
                  <a:srgbClr val="C00000"/>
                </a:solidFill>
              </a:rPr>
              <a:t>adecuada</a:t>
            </a:r>
            <a:r>
              <a:rPr lang="es" sz="1100" dirty="0">
                <a:solidFill>
                  <a:srgbClr val="C00000"/>
                </a:solidFill>
              </a:rPr>
              <a:t> </a:t>
            </a:r>
            <a:r>
              <a:rPr lang="es" sz="1100" dirty="0">
                <a:solidFill>
                  <a:schemeClr val="dk1"/>
                </a:solidFill>
              </a:rPr>
              <a:t>para el análisis global de  datos procedentes de estudios metabolómicos y transcriptómicos</a:t>
            </a:r>
            <a:r>
              <a:rPr lang="es" sz="1100" b="1" dirty="0">
                <a:solidFill>
                  <a:schemeClr val="dk1"/>
                </a:solidFill>
              </a:rPr>
              <a:t>. Hemos obtenido como resultado un claro desajuste en el metabolismo energético y síntesis de aminoácidos </a:t>
            </a:r>
            <a:r>
              <a:rPr lang="es" sz="1100" b="1" dirty="0" smtClean="0">
                <a:solidFill>
                  <a:schemeClr val="dk1"/>
                </a:solidFill>
              </a:rPr>
              <a:t>entre </a:t>
            </a:r>
            <a:r>
              <a:rPr lang="es" sz="1100" b="1" dirty="0">
                <a:solidFill>
                  <a:schemeClr val="dk1"/>
                </a:solidFill>
              </a:rPr>
              <a:t>los </a:t>
            </a:r>
            <a:r>
              <a:rPr lang="es" sz="1100" b="1" dirty="0" smtClean="0">
                <a:solidFill>
                  <a:schemeClr val="dk1"/>
                </a:solidFill>
              </a:rPr>
              <a:t>grupos</a:t>
            </a:r>
            <a:r>
              <a:rPr lang="es" sz="1100" dirty="0" smtClean="0">
                <a:solidFill>
                  <a:schemeClr val="dk1"/>
                </a:solidFill>
              </a:rPr>
              <a:t>. </a:t>
            </a:r>
            <a:r>
              <a:rPr lang="es" sz="1100" dirty="0">
                <a:solidFill>
                  <a:schemeClr val="dk1"/>
                </a:solidFill>
              </a:rPr>
              <a:t>Estos cambios concuerdan con lo descrito anteriormente en estudios con células cancerosas.</a:t>
            </a:r>
          </a:p>
          <a:p>
            <a:pPr lvl="0" algn="just" rtl="0">
              <a:spcBef>
                <a:spcPts val="0"/>
              </a:spcBef>
              <a:spcAft>
                <a:spcPts val="1000"/>
              </a:spcAft>
              <a:buClr>
                <a:schemeClr val="dk1"/>
              </a:buClr>
              <a:buSzPct val="100000"/>
              <a:buFont typeface="Arial"/>
              <a:buNone/>
            </a:pPr>
            <a:r>
              <a:rPr lang="es" sz="1100" dirty="0">
                <a:solidFill>
                  <a:schemeClr val="dk1"/>
                </a:solidFill>
              </a:rPr>
              <a:t>2. </a:t>
            </a:r>
            <a:r>
              <a:rPr lang="es" sz="1100" b="1" dirty="0">
                <a:solidFill>
                  <a:srgbClr val="C00000"/>
                </a:solidFill>
              </a:rPr>
              <a:t>La integración de los resultados del metaanálisis funcional proporciona una nueva perspectiva sobre la cáncer</a:t>
            </a:r>
            <a:r>
              <a:rPr lang="es" sz="1100" dirty="0">
                <a:solidFill>
                  <a:schemeClr val="dk1"/>
                </a:solidFill>
              </a:rPr>
              <a:t>. La combinación de los resultados nos permite ver cómo los cambios a nivel de transcriptómica, por ejemplo la sobreexpresión de ciertas enzimas, se traducen en variaciones en los metabolitos con los que interacciona, cambios detectables por metabolómica.</a:t>
            </a:r>
          </a:p>
          <a:p>
            <a:pPr lvl="0" algn="just" rtl="0">
              <a:spcBef>
                <a:spcPts val="0"/>
              </a:spcBef>
              <a:spcAft>
                <a:spcPts val="1000"/>
              </a:spcAft>
              <a:buClr>
                <a:schemeClr val="dk1"/>
              </a:buClr>
              <a:buSzPct val="100000"/>
              <a:buFont typeface="Arial"/>
              <a:buNone/>
            </a:pPr>
            <a:r>
              <a:rPr lang="es" sz="1100" dirty="0">
                <a:solidFill>
                  <a:schemeClr val="dk1"/>
                </a:solidFill>
              </a:rPr>
              <a:t>3. A pesar de ello, </a:t>
            </a:r>
            <a:r>
              <a:rPr lang="es" sz="1100" b="1" dirty="0">
                <a:solidFill>
                  <a:srgbClr val="C00000"/>
                </a:solidFill>
              </a:rPr>
              <a:t>existen ciertas limitaciones en los resultados obtenidos en el área de metabolómica</a:t>
            </a:r>
            <a:r>
              <a:rPr lang="es" sz="1100" dirty="0">
                <a:solidFill>
                  <a:schemeClr val="dk1"/>
                </a:solidFill>
              </a:rPr>
              <a:t>. Probablemente, el </a:t>
            </a:r>
            <a:r>
              <a:rPr lang="es" sz="1100" b="1" dirty="0">
                <a:solidFill>
                  <a:schemeClr val="tx1"/>
                </a:solidFill>
              </a:rPr>
              <a:t>limitado número de metabolitos </a:t>
            </a:r>
            <a:r>
              <a:rPr lang="es" sz="1100" dirty="0">
                <a:solidFill>
                  <a:schemeClr val="dk1"/>
                </a:solidFill>
              </a:rPr>
              <a:t>de los que disponemos datos en estos </a:t>
            </a:r>
            <a:r>
              <a:rPr lang="es" sz="1100" dirty="0" smtClean="0">
                <a:solidFill>
                  <a:schemeClr val="dk1"/>
                </a:solidFill>
              </a:rPr>
              <a:t>estudios, </a:t>
            </a:r>
            <a:r>
              <a:rPr lang="es" sz="1100" dirty="0">
                <a:solidFill>
                  <a:schemeClr val="dk1"/>
                </a:solidFill>
              </a:rPr>
              <a:t>unido a </a:t>
            </a:r>
            <a:r>
              <a:rPr lang="es" sz="1100" b="1" dirty="0">
                <a:solidFill>
                  <a:schemeClr val="dk1"/>
                </a:solidFill>
              </a:rPr>
              <a:t>métodos de anotación </a:t>
            </a:r>
            <a:r>
              <a:rPr lang="es" sz="1100" dirty="0">
                <a:solidFill>
                  <a:schemeClr val="dk1"/>
                </a:solidFill>
              </a:rPr>
              <a:t>muy generales, dificulta la identificación de alteraciones relevantes mediante esta técnica.</a:t>
            </a:r>
          </a:p>
          <a:p>
            <a:pPr lvl="0" algn="just" rtl="0">
              <a:spcBef>
                <a:spcPts val="0"/>
              </a:spcBef>
              <a:spcAft>
                <a:spcPts val="1000"/>
              </a:spcAft>
              <a:buClr>
                <a:schemeClr val="dk1"/>
              </a:buClr>
              <a:buSzPct val="100000"/>
              <a:buFont typeface="Arial"/>
              <a:buNone/>
            </a:pPr>
            <a:r>
              <a:rPr lang="es" sz="1100" dirty="0">
                <a:solidFill>
                  <a:schemeClr val="dk1"/>
                </a:solidFill>
              </a:rPr>
              <a:t>4. Incluso con las limitaciones antes planteadas, </a:t>
            </a:r>
            <a:r>
              <a:rPr lang="es" sz="1100" b="1" dirty="0">
                <a:solidFill>
                  <a:srgbClr val="C00000"/>
                </a:solidFill>
              </a:rPr>
              <a:t>el perfeccionamiento de este método puede ser relevante para el estudio de otras </a:t>
            </a:r>
            <a:r>
              <a:rPr lang="es" sz="1100" b="1" dirty="0" smtClean="0">
                <a:solidFill>
                  <a:srgbClr val="C00000"/>
                </a:solidFill>
              </a:rPr>
              <a:t>enfermedades,</a:t>
            </a:r>
            <a:r>
              <a:rPr lang="es" sz="1100" dirty="0" smtClean="0">
                <a:solidFill>
                  <a:schemeClr val="dk1"/>
                </a:solidFill>
              </a:rPr>
              <a:t> </a:t>
            </a:r>
            <a:r>
              <a:rPr lang="es" sz="1100" dirty="0">
                <a:solidFill>
                  <a:schemeClr val="dk1"/>
                </a:solidFill>
              </a:rPr>
              <a:t>así como también ampliar el conocimiento sobre el cáncer. </a:t>
            </a:r>
          </a:p>
          <a:p>
            <a:pPr lvl="0" algn="just" rtl="0">
              <a:spcBef>
                <a:spcPts val="0"/>
              </a:spcBef>
              <a:spcAft>
                <a:spcPts val="1000"/>
              </a:spcAft>
              <a:buClr>
                <a:schemeClr val="dk1"/>
              </a:buClr>
              <a:buSzPct val="100000"/>
              <a:buFont typeface="Arial"/>
              <a:buNone/>
            </a:pPr>
            <a:r>
              <a:rPr lang="es" sz="1100" dirty="0">
                <a:solidFill>
                  <a:schemeClr val="dk1"/>
                </a:solidFill>
              </a:rPr>
              <a:t>5. La perspectiva global de la integración proporciona una mejor caracterización molecular del cáncer y, tras su perfeccionamiento, facilitará el diseño de </a:t>
            </a:r>
            <a:r>
              <a:rPr lang="es" sz="1100" b="1" dirty="0">
                <a:solidFill>
                  <a:srgbClr val="C00000"/>
                </a:solidFill>
              </a:rPr>
              <a:t>nuevos abordajes clínicos en el estudio y tratamiento de estas enfermedades.</a:t>
            </a:r>
          </a:p>
        </p:txBody>
      </p:sp>
      <p:sp>
        <p:nvSpPr>
          <p:cNvPr id="5" name="Shape 103"/>
          <p:cNvSpPr txBox="1">
            <a:spLocks noGrp="1"/>
          </p:cNvSpPr>
          <p:nvPr>
            <p:ph type="title"/>
          </p:nvPr>
        </p:nvSpPr>
        <p:spPr>
          <a:xfrm>
            <a:off x="475928" y="275878"/>
            <a:ext cx="8520600" cy="572700"/>
          </a:xfrm>
          <a:prstGeom prst="rect">
            <a:avLst/>
          </a:prstGeom>
        </p:spPr>
        <p:txBody>
          <a:bodyPr wrap="square" lIns="91425" tIns="91425" rIns="91425" bIns="91425" anchor="t" anchorCtr="0">
            <a:noAutofit/>
          </a:bodyPr>
          <a:lstStyle/>
          <a:p>
            <a:r>
              <a:rPr lang="es-ES" sz="2400" b="1" dirty="0">
                <a:solidFill>
                  <a:srgbClr val="C00000"/>
                </a:solidFill>
              </a:rPr>
              <a:t>V</a:t>
            </a:r>
            <a:r>
              <a:rPr lang="es-ES" sz="2400" b="1" dirty="0" smtClean="0">
                <a:solidFill>
                  <a:srgbClr val="C00000"/>
                </a:solidFill>
              </a:rPr>
              <a:t>. Conclusiones</a:t>
            </a:r>
            <a:endParaRPr lang="es" sz="2400" dirty="0">
              <a:solidFill>
                <a:srgbClr val="980000"/>
              </a:solidFill>
            </a:endParaRP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33</a:t>
            </a:fld>
            <a:endParaRPr lang="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Shape 116"/>
          <p:cNvSpPr txBox="1">
            <a:spLocks noGrp="1"/>
          </p:cNvSpPr>
          <p:nvPr>
            <p:ph type="body" idx="1"/>
          </p:nvPr>
        </p:nvSpPr>
        <p:spPr>
          <a:xfrm>
            <a:off x="311700" y="771550"/>
            <a:ext cx="8520600" cy="3797325"/>
          </a:xfrm>
          <a:prstGeom prst="rect">
            <a:avLst/>
          </a:prstGeom>
        </p:spPr>
        <p:txBody>
          <a:bodyPr wrap="square" lIns="91425" tIns="91425" rIns="91425" bIns="91425" anchor="t" anchorCtr="0">
            <a:noAutofit/>
          </a:bodyPr>
          <a:lstStyle/>
          <a:p>
            <a:pPr lvl="0" algn="just" rtl="0">
              <a:spcBef>
                <a:spcPts val="0"/>
              </a:spcBef>
              <a:spcAft>
                <a:spcPts val="0"/>
              </a:spcAft>
              <a:buClr>
                <a:schemeClr val="dk1"/>
              </a:buClr>
              <a:buSzPct val="100000"/>
              <a:buFont typeface="Arial"/>
              <a:buNone/>
            </a:pPr>
            <a:endParaRPr lang="es" sz="1100" dirty="0" smtClean="0">
              <a:solidFill>
                <a:schemeClr val="dk1"/>
              </a:solidFill>
            </a:endParaRPr>
          </a:p>
          <a:p>
            <a:pPr lvl="0" algn="just" rtl="0">
              <a:spcBef>
                <a:spcPts val="0"/>
              </a:spcBef>
              <a:spcAft>
                <a:spcPts val="0"/>
              </a:spcAft>
              <a:buClr>
                <a:schemeClr val="dk1"/>
              </a:buClr>
              <a:buSzPct val="100000"/>
              <a:buFont typeface="Arial"/>
              <a:buNone/>
            </a:pPr>
            <a:r>
              <a:rPr lang="es" sz="1100" dirty="0" smtClean="0">
                <a:solidFill>
                  <a:schemeClr val="dk1"/>
                </a:solidFill>
              </a:rPr>
              <a:t>- </a:t>
            </a:r>
            <a:r>
              <a:rPr lang="es" sz="1100" dirty="0">
                <a:solidFill>
                  <a:schemeClr val="dk1"/>
                </a:solidFill>
              </a:rPr>
              <a:t>Una posible vía de trabajo futuro es </a:t>
            </a:r>
            <a:r>
              <a:rPr lang="es" sz="1100" b="1" dirty="0">
                <a:solidFill>
                  <a:schemeClr val="dk1"/>
                </a:solidFill>
              </a:rPr>
              <a:t>poner a prueba otras estrategias </a:t>
            </a:r>
            <a:r>
              <a:rPr lang="es" sz="1100" dirty="0">
                <a:solidFill>
                  <a:schemeClr val="dk1"/>
                </a:solidFill>
              </a:rPr>
              <a:t>existentes. Se podría replicar el metaanálisis y posterior integración utilizando otras estrategias similares a las incluidas en la introducción. </a:t>
            </a:r>
          </a:p>
          <a:p>
            <a:pPr lvl="0" algn="just" rtl="0">
              <a:spcBef>
                <a:spcPts val="0"/>
              </a:spcBef>
              <a:spcAft>
                <a:spcPts val="0"/>
              </a:spcAft>
              <a:buClr>
                <a:schemeClr val="dk1"/>
              </a:buClr>
              <a:buSzPct val="100000"/>
              <a:buFont typeface="Arial"/>
              <a:buNone/>
            </a:pPr>
            <a:endParaRPr sz="1100" dirty="0">
              <a:solidFill>
                <a:schemeClr val="dk1"/>
              </a:solidFill>
            </a:endParaRPr>
          </a:p>
          <a:p>
            <a:pPr lvl="0" algn="just" rtl="0">
              <a:spcBef>
                <a:spcPts val="0"/>
              </a:spcBef>
              <a:spcAft>
                <a:spcPts val="0"/>
              </a:spcAft>
              <a:buClr>
                <a:schemeClr val="dk1"/>
              </a:buClr>
              <a:buSzPct val="100000"/>
              <a:buFont typeface="Arial"/>
              <a:buNone/>
            </a:pPr>
            <a:r>
              <a:rPr lang="es" sz="1100" dirty="0">
                <a:solidFill>
                  <a:schemeClr val="dk1"/>
                </a:solidFill>
              </a:rPr>
              <a:t>- Un hecho a considerar es el </a:t>
            </a:r>
            <a:r>
              <a:rPr lang="es" sz="1100" b="1" dirty="0">
                <a:solidFill>
                  <a:schemeClr val="dk1"/>
                </a:solidFill>
              </a:rPr>
              <a:t>equilibrio en el origen de las muestras</a:t>
            </a:r>
            <a:r>
              <a:rPr lang="es" sz="1100" dirty="0">
                <a:solidFill>
                  <a:schemeClr val="dk1"/>
                </a:solidFill>
              </a:rPr>
              <a:t>, que proceden de  tumores hematológicos y tisulares. A la hora de realizar la integración, hay dos enfoques que se deberían intentar para perfeccionar el método de integración. La primera opción es centrarse en un único tipo de cáncer. Descartar los datos de CP y utilizar únicamente las muestras procedentes de</a:t>
            </a:r>
            <a:r>
              <a:rPr lang="es" sz="1100" b="1" dirty="0">
                <a:solidFill>
                  <a:schemeClr val="dk1"/>
                </a:solidFill>
              </a:rPr>
              <a:t> cáncer hematológico</a:t>
            </a:r>
            <a:r>
              <a:rPr lang="es" sz="1100" dirty="0">
                <a:solidFill>
                  <a:schemeClr val="dk1"/>
                </a:solidFill>
              </a:rPr>
              <a:t>. La segunda opción sería incluir nuevas muestras procedentes de</a:t>
            </a:r>
            <a:r>
              <a:rPr lang="es" sz="1100" b="1" dirty="0">
                <a:solidFill>
                  <a:schemeClr val="dk1"/>
                </a:solidFill>
              </a:rPr>
              <a:t> tumores </a:t>
            </a:r>
            <a:r>
              <a:rPr lang="es" sz="1100" b="1" dirty="0" smtClean="0">
                <a:solidFill>
                  <a:schemeClr val="dk1"/>
                </a:solidFill>
              </a:rPr>
              <a:t>epiteliales </a:t>
            </a:r>
            <a:r>
              <a:rPr lang="es" sz="1100" dirty="0" smtClean="0">
                <a:solidFill>
                  <a:schemeClr val="dk1"/>
                </a:solidFill>
              </a:rPr>
              <a:t>y </a:t>
            </a:r>
            <a:r>
              <a:rPr lang="es" sz="1100" dirty="0">
                <a:solidFill>
                  <a:schemeClr val="dk1"/>
                </a:solidFill>
              </a:rPr>
              <a:t>así equiparar el número de muestras de ambos grupos.</a:t>
            </a:r>
          </a:p>
          <a:p>
            <a:pPr lvl="0" algn="just" rtl="0">
              <a:spcBef>
                <a:spcPts val="0"/>
              </a:spcBef>
              <a:spcAft>
                <a:spcPts val="0"/>
              </a:spcAft>
              <a:buClr>
                <a:schemeClr val="dk1"/>
              </a:buClr>
              <a:buSzPct val="100000"/>
              <a:buFont typeface="Arial"/>
              <a:buNone/>
            </a:pPr>
            <a:endParaRPr sz="1100" dirty="0">
              <a:solidFill>
                <a:schemeClr val="dk1"/>
              </a:solidFill>
            </a:endParaRPr>
          </a:p>
          <a:p>
            <a:pPr lvl="0" algn="just" rtl="0">
              <a:spcBef>
                <a:spcPts val="0"/>
              </a:spcBef>
              <a:spcAft>
                <a:spcPts val="0"/>
              </a:spcAft>
              <a:buClr>
                <a:schemeClr val="dk1"/>
              </a:buClr>
              <a:buSzPct val="100000"/>
              <a:buFont typeface="Arial"/>
              <a:buNone/>
            </a:pPr>
            <a:r>
              <a:rPr lang="es" sz="1100" dirty="0">
                <a:solidFill>
                  <a:schemeClr val="dk1"/>
                </a:solidFill>
              </a:rPr>
              <a:t>- También se podría repetir el estudio, aprovechando los estudios de transcriptómica que se han seleccionado, pero realizar la integración de datos de manera pareada. Es  decir, </a:t>
            </a:r>
            <a:r>
              <a:rPr lang="es" sz="1100" b="1" dirty="0">
                <a:solidFill>
                  <a:schemeClr val="dk1"/>
                </a:solidFill>
              </a:rPr>
              <a:t>centrarnos en la integración de los datos procedentes de un sólo tipo</a:t>
            </a:r>
            <a:r>
              <a:rPr lang="es" sz="1100" dirty="0">
                <a:solidFill>
                  <a:schemeClr val="dk1"/>
                </a:solidFill>
              </a:rPr>
              <a:t> de enfermedad.</a:t>
            </a:r>
          </a:p>
          <a:p>
            <a:pPr lvl="0" algn="just" rtl="0">
              <a:spcBef>
                <a:spcPts val="0"/>
              </a:spcBef>
              <a:spcAft>
                <a:spcPts val="0"/>
              </a:spcAft>
              <a:buClr>
                <a:schemeClr val="dk1"/>
              </a:buClr>
              <a:buSzPct val="100000"/>
              <a:buFont typeface="Arial"/>
              <a:buNone/>
            </a:pPr>
            <a:endParaRPr sz="1100" dirty="0">
              <a:solidFill>
                <a:schemeClr val="dk1"/>
              </a:solidFill>
            </a:endParaRPr>
          </a:p>
          <a:p>
            <a:pPr lvl="0" algn="just" rtl="0">
              <a:spcBef>
                <a:spcPts val="0"/>
              </a:spcBef>
              <a:spcAft>
                <a:spcPts val="0"/>
              </a:spcAft>
              <a:buClr>
                <a:schemeClr val="dk1"/>
              </a:buClr>
              <a:buSzPct val="100000"/>
              <a:buFont typeface="Arial"/>
              <a:buNone/>
            </a:pPr>
            <a:r>
              <a:rPr lang="es" sz="1100" dirty="0">
                <a:solidFill>
                  <a:schemeClr val="dk1"/>
                </a:solidFill>
              </a:rPr>
              <a:t>- Por último, se podría probar un </a:t>
            </a:r>
            <a:r>
              <a:rPr lang="es" sz="1100" b="1" dirty="0">
                <a:solidFill>
                  <a:schemeClr val="dk1"/>
                </a:solidFill>
              </a:rPr>
              <a:t>nuevo enfoque a la hora de anotar</a:t>
            </a:r>
            <a:r>
              <a:rPr lang="es" sz="1100" dirty="0">
                <a:solidFill>
                  <a:schemeClr val="dk1"/>
                </a:solidFill>
              </a:rPr>
              <a:t> los grupos de genes y metabolitos. Utilizar información sobre los </a:t>
            </a:r>
            <a:r>
              <a:rPr lang="es" sz="1100" b="1" dirty="0">
                <a:solidFill>
                  <a:schemeClr val="dk1"/>
                </a:solidFill>
              </a:rPr>
              <a:t>módulos de KEGG y no en rutas completas</a:t>
            </a:r>
            <a:r>
              <a:rPr lang="es" sz="1100" dirty="0">
                <a:solidFill>
                  <a:schemeClr val="dk1"/>
                </a:solidFill>
              </a:rPr>
              <a:t>, así no se pierde información por falta de datos en ciertos metabolitos. Al centrarse en los módulos, se podría detectar de manera más específica las reacciones que están teniendo lugar y poder valorar su efecto en la ruta global. </a:t>
            </a:r>
          </a:p>
        </p:txBody>
      </p:sp>
      <p:sp>
        <p:nvSpPr>
          <p:cNvPr id="5" name="Shape 103"/>
          <p:cNvSpPr txBox="1">
            <a:spLocks noGrp="1"/>
          </p:cNvSpPr>
          <p:nvPr>
            <p:ph type="title"/>
          </p:nvPr>
        </p:nvSpPr>
        <p:spPr>
          <a:xfrm>
            <a:off x="475928" y="275878"/>
            <a:ext cx="8520600" cy="572700"/>
          </a:xfrm>
          <a:prstGeom prst="rect">
            <a:avLst/>
          </a:prstGeom>
        </p:spPr>
        <p:txBody>
          <a:bodyPr wrap="square" lIns="91425" tIns="91425" rIns="91425" bIns="91425" anchor="t" anchorCtr="0">
            <a:noAutofit/>
          </a:bodyPr>
          <a:lstStyle/>
          <a:p>
            <a:r>
              <a:rPr lang="es-ES" sz="2400" b="1" dirty="0" smtClean="0">
                <a:solidFill>
                  <a:srgbClr val="C00000"/>
                </a:solidFill>
              </a:rPr>
              <a:t>V. </a:t>
            </a:r>
            <a:r>
              <a:rPr lang="es-ES" sz="2400" b="1" dirty="0" smtClean="0">
                <a:solidFill>
                  <a:srgbClr val="C00000"/>
                </a:solidFill>
              </a:rPr>
              <a:t>Perspectivas futuras</a:t>
            </a:r>
            <a:endParaRPr lang="es" sz="2400" dirty="0">
              <a:solidFill>
                <a:srgbClr val="980000"/>
              </a:solidFill>
            </a:endParaRPr>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34</a:t>
            </a:fld>
            <a:endParaRPr lang="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3"/>
          <p:cNvSpPr txBox="1">
            <a:spLocks noGrp="1"/>
          </p:cNvSpPr>
          <p:nvPr>
            <p:ph type="body" idx="1"/>
          </p:nvPr>
        </p:nvSpPr>
        <p:spPr>
          <a:xfrm>
            <a:off x="1259632" y="3939902"/>
            <a:ext cx="8520600" cy="915219"/>
          </a:xfrm>
          <a:prstGeom prst="rect">
            <a:avLst/>
          </a:prstGeom>
        </p:spPr>
        <p:txBody>
          <a:bodyPr wrap="square" lIns="91425" tIns="91425" rIns="91425" bIns="91425" anchor="t" anchorCtr="0">
            <a:noAutofit/>
          </a:bodyPr>
          <a:lstStyle/>
          <a:p>
            <a:pPr algn="ctr">
              <a:buNone/>
            </a:pPr>
            <a:r>
              <a:rPr lang="es-ES" sz="2400" b="1" dirty="0" smtClean="0">
                <a:solidFill>
                  <a:srgbClr val="C00000"/>
                </a:solidFill>
              </a:rPr>
              <a:t>Muchas gracias por su atención.</a:t>
            </a:r>
            <a:endParaRPr lang="es" sz="2400" dirty="0">
              <a:solidFill>
                <a:srgbClr val="980000"/>
              </a:solidFill>
            </a:endParaRPr>
          </a:p>
        </p:txBody>
      </p:sp>
      <p:sp>
        <p:nvSpPr>
          <p:cNvPr id="6" name="Shape 103"/>
          <p:cNvSpPr txBox="1">
            <a:spLocks/>
          </p:cNvSpPr>
          <p:nvPr/>
        </p:nvSpPr>
        <p:spPr>
          <a:xfrm>
            <a:off x="311700" y="1563638"/>
            <a:ext cx="8520600" cy="91521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algn="ctr">
              <a:buFontTx/>
              <a:buNone/>
            </a:pPr>
            <a:r>
              <a:rPr lang="es-ES" sz="3600" b="1" dirty="0" smtClean="0">
                <a:solidFill>
                  <a:schemeClr val="tx1"/>
                </a:solidFill>
              </a:rPr>
              <a:t>FIN</a:t>
            </a:r>
            <a:endParaRPr lang="es" sz="3600" dirty="0">
              <a:solidFill>
                <a:schemeClr val="tx1"/>
              </a:solidFill>
            </a:endParaRPr>
          </a:p>
        </p:txBody>
      </p:sp>
    </p:spTree>
    <p:extLst>
      <p:ext uri="{BB962C8B-B14F-4D97-AF65-F5344CB8AC3E}">
        <p14:creationId xmlns:p14="http://schemas.microsoft.com/office/powerpoint/2010/main" val="116846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7" name="3 Gráfico"/>
          <p:cNvGraphicFramePr>
            <a:graphicFrameLocks/>
          </p:cNvGraphicFramePr>
          <p:nvPr>
            <p:extLst>
              <p:ext uri="{D42A27DB-BD31-4B8C-83A1-F6EECF244321}">
                <p14:modId xmlns:p14="http://schemas.microsoft.com/office/powerpoint/2010/main" val="912807660"/>
              </p:ext>
            </p:extLst>
          </p:nvPr>
        </p:nvGraphicFramePr>
        <p:xfrm>
          <a:off x="-651510" y="-247650"/>
          <a:ext cx="10447020" cy="563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3 Gráfico"/>
          <p:cNvGraphicFramePr>
            <a:graphicFrameLocks/>
          </p:cNvGraphicFramePr>
          <p:nvPr>
            <p:extLst>
              <p:ext uri="{D42A27DB-BD31-4B8C-83A1-F6EECF244321}">
                <p14:modId xmlns:p14="http://schemas.microsoft.com/office/powerpoint/2010/main" val="2096025347"/>
              </p:ext>
            </p:extLst>
          </p:nvPr>
        </p:nvGraphicFramePr>
        <p:xfrm>
          <a:off x="-651510" y="-103634"/>
          <a:ext cx="10447020" cy="5638800"/>
        </p:xfrm>
        <a:graphic>
          <a:graphicData uri="http://schemas.openxmlformats.org/drawingml/2006/chart">
            <c:chart xmlns:c="http://schemas.openxmlformats.org/drawingml/2006/chart" xmlns:r="http://schemas.openxmlformats.org/officeDocument/2006/relationships" r:id="rId4"/>
          </a:graphicData>
        </a:graphic>
      </p:graphicFrame>
      <p:sp>
        <p:nvSpPr>
          <p:cNvPr id="2" name="1 CuadroTexto"/>
          <p:cNvSpPr txBox="1"/>
          <p:nvPr/>
        </p:nvSpPr>
        <p:spPr>
          <a:xfrm>
            <a:off x="5364088" y="4620280"/>
            <a:ext cx="3165940" cy="523220"/>
          </a:xfrm>
          <a:prstGeom prst="rect">
            <a:avLst/>
          </a:prstGeom>
          <a:noFill/>
        </p:spPr>
        <p:txBody>
          <a:bodyPr wrap="square" rtlCol="0">
            <a:spAutoFit/>
          </a:bodyPr>
          <a:lstStyle/>
          <a:p>
            <a:pPr algn="r"/>
            <a:r>
              <a:rPr lang="es-ES" dirty="0" smtClean="0">
                <a:solidFill>
                  <a:schemeClr val="bg2">
                    <a:lumMod val="60000"/>
                    <a:lumOff val="40000"/>
                  </a:schemeClr>
                </a:solidFill>
              </a:rPr>
              <a:t>GLOBOCAN 2012</a:t>
            </a:r>
          </a:p>
          <a:p>
            <a:pPr algn="r"/>
            <a:r>
              <a:rPr lang="es-ES" dirty="0" smtClean="0">
                <a:solidFill>
                  <a:schemeClr val="bg2">
                    <a:lumMod val="60000"/>
                    <a:lumOff val="40000"/>
                  </a:schemeClr>
                </a:solidFill>
              </a:rPr>
              <a:t>WHO Global </a:t>
            </a:r>
            <a:r>
              <a:rPr lang="es-ES" dirty="0" err="1" smtClean="0">
                <a:solidFill>
                  <a:schemeClr val="bg2">
                    <a:lumMod val="60000"/>
                    <a:lumOff val="40000"/>
                  </a:schemeClr>
                </a:solidFill>
              </a:rPr>
              <a:t>Health</a:t>
            </a:r>
            <a:r>
              <a:rPr lang="es-ES" dirty="0" smtClean="0">
                <a:solidFill>
                  <a:schemeClr val="bg2">
                    <a:lumMod val="60000"/>
                    <a:lumOff val="40000"/>
                  </a:schemeClr>
                </a:solidFill>
              </a:rPr>
              <a:t> </a:t>
            </a:r>
            <a:r>
              <a:rPr lang="es-ES" dirty="0" err="1" smtClean="0">
                <a:solidFill>
                  <a:schemeClr val="bg2">
                    <a:lumMod val="60000"/>
                    <a:lumOff val="40000"/>
                  </a:schemeClr>
                </a:solidFill>
              </a:rPr>
              <a:t>Estimates</a:t>
            </a:r>
            <a:r>
              <a:rPr lang="es-ES" dirty="0" smtClean="0">
                <a:solidFill>
                  <a:schemeClr val="bg2">
                    <a:lumMod val="60000"/>
                    <a:lumOff val="40000"/>
                  </a:schemeClr>
                </a:solidFill>
              </a:rPr>
              <a:t> 2015</a:t>
            </a:r>
            <a:endParaRPr lang="es-ES" dirty="0">
              <a:solidFill>
                <a:schemeClr val="bg2">
                  <a:lumMod val="60000"/>
                  <a:lumOff val="40000"/>
                </a:schemeClr>
              </a:solidFill>
            </a:endParaRPr>
          </a:p>
        </p:txBody>
      </p:sp>
      <p:sp>
        <p:nvSpPr>
          <p:cNvPr id="3" name="2 Rectángulo"/>
          <p:cNvSpPr/>
          <p:nvPr/>
        </p:nvSpPr>
        <p:spPr>
          <a:xfrm>
            <a:off x="251520" y="195486"/>
            <a:ext cx="4572000" cy="866904"/>
          </a:xfrm>
          <a:prstGeom prst="rect">
            <a:avLst/>
          </a:prstGeom>
        </p:spPr>
        <p:txBody>
          <a:bodyPr>
            <a:spAutoFit/>
          </a:bodyPr>
          <a:lstStyle/>
          <a:p>
            <a:pPr lvl="0" algn="just">
              <a:spcBef>
                <a:spcPts val="1000"/>
              </a:spcBef>
              <a:buClr>
                <a:schemeClr val="dk1"/>
              </a:buClr>
            </a:pPr>
            <a:r>
              <a:rPr lang="es-ES" sz="2400" b="1" dirty="0" smtClean="0">
                <a:solidFill>
                  <a:srgbClr val="C00000"/>
                </a:solidFill>
              </a:rPr>
              <a:t>I. Introducción</a:t>
            </a:r>
          </a:p>
          <a:p>
            <a:pPr marL="361950" lvl="0" algn="just">
              <a:spcBef>
                <a:spcPts val="1000"/>
              </a:spcBef>
              <a:buClr>
                <a:schemeClr val="dk1"/>
              </a:buClr>
            </a:pPr>
            <a:r>
              <a:rPr lang="es-ES" sz="1600" b="1" dirty="0" smtClean="0">
                <a:solidFill>
                  <a:schemeClr val="tx1"/>
                </a:solidFill>
              </a:rPr>
              <a:t>1 </a:t>
            </a:r>
            <a:r>
              <a:rPr lang="es-ES" sz="1600" b="1" dirty="0">
                <a:solidFill>
                  <a:schemeClr val="tx1"/>
                </a:solidFill>
              </a:rPr>
              <a:t>Cáncer	</a:t>
            </a:r>
          </a:p>
        </p:txBody>
      </p:sp>
      <p:sp>
        <p:nvSpPr>
          <p:cNvPr id="4" name="3 CuadroTexto"/>
          <p:cNvSpPr txBox="1"/>
          <p:nvPr/>
        </p:nvSpPr>
        <p:spPr>
          <a:xfrm>
            <a:off x="251520" y="1131590"/>
            <a:ext cx="4392488" cy="1169551"/>
          </a:xfrm>
          <a:prstGeom prst="rect">
            <a:avLst/>
          </a:prstGeom>
          <a:noFill/>
        </p:spPr>
        <p:txBody>
          <a:bodyPr wrap="square" rtlCol="0">
            <a:spAutoFit/>
          </a:bodyPr>
          <a:lstStyle/>
          <a:p>
            <a:r>
              <a:rPr lang="es-ES" dirty="0" smtClean="0"/>
              <a:t>En 2012,</a:t>
            </a:r>
          </a:p>
          <a:p>
            <a:r>
              <a:rPr lang="es-ES" dirty="0"/>
              <a:t> </a:t>
            </a:r>
            <a:r>
              <a:rPr lang="es-ES" dirty="0" smtClean="0"/>
              <a:t>  - 32,6 millones de personas padecían cáncer,</a:t>
            </a:r>
          </a:p>
          <a:p>
            <a:r>
              <a:rPr lang="es-ES" dirty="0"/>
              <a:t> </a:t>
            </a:r>
            <a:r>
              <a:rPr lang="es-ES" dirty="0" smtClean="0"/>
              <a:t>  - 14,4 millones de personas fueron diagnosticadas,</a:t>
            </a:r>
          </a:p>
          <a:p>
            <a:r>
              <a:rPr lang="es-ES" dirty="0"/>
              <a:t> </a:t>
            </a:r>
            <a:r>
              <a:rPr lang="es-ES" dirty="0" smtClean="0"/>
              <a:t>  -   8,2 millones de personas murieron a causa de esta enfermedad.</a:t>
            </a:r>
            <a:endParaRPr lang="es-ES" dirty="0"/>
          </a:p>
        </p:txBody>
      </p:sp>
      <p:sp>
        <p:nvSpPr>
          <p:cNvPr id="8" name="7 CuadroTexto"/>
          <p:cNvSpPr txBox="1"/>
          <p:nvPr/>
        </p:nvSpPr>
        <p:spPr>
          <a:xfrm>
            <a:off x="251520" y="2812133"/>
            <a:ext cx="4551456" cy="2031325"/>
          </a:xfrm>
          <a:prstGeom prst="rect">
            <a:avLst/>
          </a:prstGeom>
          <a:noFill/>
        </p:spPr>
        <p:txBody>
          <a:bodyPr wrap="square" rtlCol="0">
            <a:spAutoFit/>
          </a:bodyPr>
          <a:lstStyle/>
          <a:p>
            <a:r>
              <a:rPr lang="es-ES" dirty="0" smtClean="0"/>
              <a:t>Tipos de cáncer con mayor incidencia mundial</a:t>
            </a:r>
          </a:p>
          <a:p>
            <a:r>
              <a:rPr lang="es-ES" dirty="0" smtClean="0"/>
              <a:t>    </a:t>
            </a:r>
          </a:p>
          <a:p>
            <a:endParaRPr lang="es-ES" dirty="0"/>
          </a:p>
          <a:p>
            <a:endParaRPr lang="es-ES" dirty="0" smtClean="0"/>
          </a:p>
          <a:p>
            <a:endParaRPr lang="es-ES" dirty="0"/>
          </a:p>
          <a:p>
            <a:endParaRPr lang="es-ES" dirty="0" smtClean="0"/>
          </a:p>
          <a:p>
            <a:endParaRPr lang="es-ES" dirty="0" smtClean="0"/>
          </a:p>
          <a:p>
            <a:endParaRPr lang="es-ES" dirty="0"/>
          </a:p>
          <a:p>
            <a:r>
              <a:rPr lang="es-ES" dirty="0" smtClean="0"/>
              <a:t>		… más de 200 tipos diferentes</a:t>
            </a:r>
            <a:endParaRPr lang="es-ES" dirty="0"/>
          </a:p>
        </p:txBody>
      </p:sp>
      <p:graphicFrame>
        <p:nvGraphicFramePr>
          <p:cNvPr id="12" name="11 Tabla"/>
          <p:cNvGraphicFramePr>
            <a:graphicFrameLocks noGrp="1"/>
          </p:cNvGraphicFramePr>
          <p:nvPr>
            <p:extLst>
              <p:ext uri="{D42A27DB-BD31-4B8C-83A1-F6EECF244321}">
                <p14:modId xmlns:p14="http://schemas.microsoft.com/office/powerpoint/2010/main" val="2772743908"/>
              </p:ext>
            </p:extLst>
          </p:nvPr>
        </p:nvGraphicFramePr>
        <p:xfrm>
          <a:off x="971600" y="3219822"/>
          <a:ext cx="2376264" cy="866394"/>
        </p:xfrm>
        <a:graphic>
          <a:graphicData uri="http://schemas.openxmlformats.org/drawingml/2006/table">
            <a:tbl>
              <a:tblPr firstRow="1" bandRow="1">
                <a:tableStyleId>{5940675A-B579-460E-94D1-54222C63F5DA}</a:tableStyleId>
              </a:tblPr>
              <a:tblGrid>
                <a:gridCol w="1188132"/>
                <a:gridCol w="1188132"/>
              </a:tblGrid>
              <a:tr h="281923">
                <a:tc>
                  <a:txBody>
                    <a:bodyPr/>
                    <a:lstStyle/>
                    <a:p>
                      <a:pPr algn="ctr"/>
                      <a:r>
                        <a:rPr lang="es-ES" sz="1400" dirty="0" smtClean="0"/>
                        <a:t>Pulmón</a:t>
                      </a:r>
                      <a:endParaRPr lang="es-ES" sz="1400" dirty="0"/>
                    </a:p>
                  </a:txBody>
                  <a:tcPr marL="75438" marR="75438" marT="37719" marB="3771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ES" sz="1400" dirty="0" smtClean="0"/>
                        <a:t>Mama</a:t>
                      </a:r>
                      <a:endParaRPr lang="es-ES" sz="1400" dirty="0"/>
                    </a:p>
                  </a:txBody>
                  <a:tcPr marL="75438" marR="75438" marT="37719" marB="3771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FF"/>
                    </a:solidFill>
                  </a:tcPr>
                </a:tc>
              </a:tr>
              <a:tr h="2872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Próstata</a:t>
                      </a:r>
                    </a:p>
                  </a:txBody>
                  <a:tcPr marL="75438" marR="75438" marT="37719" marB="3771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1AF2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Hígado</a:t>
                      </a:r>
                    </a:p>
                  </a:txBody>
                  <a:tcPr marL="75438" marR="75438" marT="37719" marB="3771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5F3CC"/>
                    </a:solidFill>
                  </a:tcPr>
                </a:tc>
              </a:tr>
              <a:tr h="281923">
                <a:tc>
                  <a:txBody>
                    <a:bodyPr/>
                    <a:lstStyle/>
                    <a:p>
                      <a:pPr algn="ctr"/>
                      <a:r>
                        <a:rPr lang="es-ES" sz="1400" dirty="0" smtClean="0"/>
                        <a:t>Estómago</a:t>
                      </a:r>
                      <a:endParaRPr lang="es-ES" sz="1400" dirty="0"/>
                    </a:p>
                  </a:txBody>
                  <a:tcPr marL="75438" marR="75438" marT="37719" marB="3771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AA96D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err="1" smtClean="0"/>
                        <a:t>Colorrectal</a:t>
                      </a:r>
                      <a:endParaRPr lang="es-ES" sz="1400" dirty="0" smtClean="0"/>
                    </a:p>
                  </a:txBody>
                  <a:tcPr marL="75438" marR="75438" marT="37719" marB="3771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6CCFF"/>
                    </a:solidFill>
                  </a:tcPr>
                </a:tc>
              </a:tr>
            </a:tbl>
          </a:graphicData>
        </a:graphic>
      </p:graphicFrame>
      <p:sp>
        <p:nvSpPr>
          <p:cNvPr id="13" name="12 Marcador de número de diapositiva"/>
          <p:cNvSpPr>
            <a:spLocks noGrp="1"/>
          </p:cNvSpPr>
          <p:nvPr>
            <p:ph type="sldNum" idx="12"/>
          </p:nvPr>
        </p:nvSpPr>
        <p:spPr/>
        <p:txBody>
          <a:bodyPr/>
          <a:lstStyle/>
          <a:p>
            <a:pPr lvl="0">
              <a:spcBef>
                <a:spcPts val="0"/>
              </a:spcBef>
              <a:buNone/>
            </a:pPr>
            <a:fld id="{00000000-1234-1234-1234-123412341234}" type="slidenum">
              <a:rPr lang="es" smtClean="0"/>
              <a:t>4</a:t>
            </a:fld>
            <a:endParaRPr lang="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pSp>
        <p:nvGrpSpPr>
          <p:cNvPr id="72" name="Shape 72"/>
          <p:cNvGrpSpPr/>
          <p:nvPr/>
        </p:nvGrpSpPr>
        <p:grpSpPr>
          <a:xfrm>
            <a:off x="2907931" y="958949"/>
            <a:ext cx="3232255" cy="2704925"/>
            <a:chOff x="6061631" y="1231349"/>
            <a:chExt cx="3232255" cy="2704925"/>
          </a:xfrm>
        </p:grpSpPr>
        <p:pic>
          <p:nvPicPr>
            <p:cNvPr id="73" name="Shape 73" descr="gr6_lrgv1.jpg"/>
            <p:cNvPicPr preferRelativeResize="0"/>
            <p:nvPr/>
          </p:nvPicPr>
          <p:blipFill rotWithShape="1">
            <a:blip r:embed="rId3">
              <a:alphaModFix/>
            </a:blip>
            <a:srcRect l="31232" t="24980" r="31389" b="25377"/>
            <a:stretch/>
          </p:blipFill>
          <p:spPr>
            <a:xfrm>
              <a:off x="6424625" y="1566875"/>
              <a:ext cx="2438400" cy="2369400"/>
            </a:xfrm>
            <a:prstGeom prst="ellipse">
              <a:avLst/>
            </a:prstGeom>
            <a:noFill/>
            <a:ln>
              <a:noFill/>
            </a:ln>
          </p:spPr>
        </p:pic>
        <p:sp>
          <p:nvSpPr>
            <p:cNvPr id="74" name="Shape 74"/>
            <p:cNvSpPr/>
            <p:nvPr/>
          </p:nvSpPr>
          <p:spPr>
            <a:xfrm rot="2538955">
              <a:off x="6310650" y="1315169"/>
              <a:ext cx="629662" cy="983461"/>
            </a:xfrm>
            <a:prstGeom prst="moon">
              <a:avLst>
                <a:gd name="adj" fmla="val 83530"/>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rot="8464544">
              <a:off x="8425575" y="1386518"/>
              <a:ext cx="629324" cy="983482"/>
            </a:xfrm>
            <a:prstGeom prst="moon">
              <a:avLst>
                <a:gd name="adj" fmla="val 83530"/>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76" name="Shape 76"/>
          <p:cNvSpPr txBox="1"/>
          <p:nvPr/>
        </p:nvSpPr>
        <p:spPr>
          <a:xfrm>
            <a:off x="3566450" y="3578100"/>
            <a:ext cx="957300" cy="480900"/>
          </a:xfrm>
          <a:prstGeom prst="rect">
            <a:avLst/>
          </a:prstGeom>
          <a:noFill/>
          <a:ln>
            <a:noFill/>
          </a:ln>
        </p:spPr>
        <p:txBody>
          <a:bodyPr wrap="square" lIns="91425" tIns="91425" rIns="91425" bIns="91425" anchor="t" anchorCtr="0">
            <a:noAutofit/>
          </a:bodyPr>
          <a:lstStyle/>
          <a:p>
            <a:pPr lvl="0" algn="ctr" rtl="0">
              <a:spcBef>
                <a:spcPts val="0"/>
              </a:spcBef>
              <a:buNone/>
            </a:pPr>
            <a:r>
              <a:rPr lang="es" sz="1000">
                <a:solidFill>
                  <a:srgbClr val="0B5394"/>
                </a:solidFill>
              </a:rPr>
              <a:t>Inducción de angiogénesis</a:t>
            </a:r>
          </a:p>
        </p:txBody>
      </p:sp>
      <p:sp>
        <p:nvSpPr>
          <p:cNvPr id="77" name="Shape 77"/>
          <p:cNvSpPr txBox="1"/>
          <p:nvPr/>
        </p:nvSpPr>
        <p:spPr>
          <a:xfrm>
            <a:off x="4575800" y="3556650"/>
            <a:ext cx="919200" cy="523800"/>
          </a:xfrm>
          <a:prstGeom prst="rect">
            <a:avLst/>
          </a:prstGeom>
          <a:noFill/>
          <a:ln>
            <a:noFill/>
          </a:ln>
        </p:spPr>
        <p:txBody>
          <a:bodyPr wrap="square" lIns="91425" tIns="91425" rIns="91425" bIns="91425" anchor="t" anchorCtr="0">
            <a:noAutofit/>
          </a:bodyPr>
          <a:lstStyle/>
          <a:p>
            <a:pPr lvl="0" algn="ctr" rtl="0">
              <a:spcBef>
                <a:spcPts val="0"/>
              </a:spcBef>
              <a:buNone/>
            </a:pPr>
            <a:r>
              <a:rPr lang="es" sz="1000">
                <a:solidFill>
                  <a:srgbClr val="0B5394"/>
                </a:solidFill>
              </a:rPr>
              <a:t>Activación de invasión y metástasis</a:t>
            </a:r>
          </a:p>
        </p:txBody>
      </p:sp>
      <p:sp>
        <p:nvSpPr>
          <p:cNvPr id="78" name="Shape 78"/>
          <p:cNvSpPr txBox="1"/>
          <p:nvPr/>
        </p:nvSpPr>
        <p:spPr>
          <a:xfrm>
            <a:off x="5256725" y="2976825"/>
            <a:ext cx="1238400" cy="523800"/>
          </a:xfrm>
          <a:prstGeom prst="rect">
            <a:avLst/>
          </a:prstGeom>
          <a:noFill/>
          <a:ln>
            <a:noFill/>
          </a:ln>
        </p:spPr>
        <p:txBody>
          <a:bodyPr wrap="square" lIns="91425" tIns="91425" rIns="91425" bIns="91425" anchor="t" anchorCtr="0">
            <a:noAutofit/>
          </a:bodyPr>
          <a:lstStyle/>
          <a:p>
            <a:pPr lvl="0" algn="ctr" rtl="0">
              <a:spcBef>
                <a:spcPts val="0"/>
              </a:spcBef>
              <a:buNone/>
            </a:pPr>
            <a:r>
              <a:rPr lang="es" sz="1000">
                <a:solidFill>
                  <a:srgbClr val="0B5394"/>
                </a:solidFill>
              </a:rPr>
              <a:t>Inflamación promovida por tumores</a:t>
            </a:r>
          </a:p>
        </p:txBody>
      </p:sp>
      <p:sp>
        <p:nvSpPr>
          <p:cNvPr id="79" name="Shape 79"/>
          <p:cNvSpPr txBox="1"/>
          <p:nvPr/>
        </p:nvSpPr>
        <p:spPr>
          <a:xfrm>
            <a:off x="5495000" y="2156403"/>
            <a:ext cx="1238400" cy="650100"/>
          </a:xfrm>
          <a:prstGeom prst="rect">
            <a:avLst/>
          </a:prstGeom>
          <a:noFill/>
          <a:ln>
            <a:noFill/>
          </a:ln>
        </p:spPr>
        <p:txBody>
          <a:bodyPr wrap="square" lIns="91425" tIns="91425" rIns="91425" bIns="91425" anchor="t" anchorCtr="0">
            <a:noAutofit/>
          </a:bodyPr>
          <a:lstStyle/>
          <a:p>
            <a:pPr lvl="0" algn="ctr" rtl="0">
              <a:spcBef>
                <a:spcPts val="0"/>
              </a:spcBef>
              <a:buNone/>
            </a:pPr>
            <a:r>
              <a:rPr lang="es" sz="1000">
                <a:solidFill>
                  <a:srgbClr val="0B5394"/>
                </a:solidFill>
              </a:rPr>
              <a:t>Adquisición de inmortalidad replicativa</a:t>
            </a:r>
          </a:p>
        </p:txBody>
      </p:sp>
      <p:sp>
        <p:nvSpPr>
          <p:cNvPr id="80" name="Shape 80"/>
          <p:cNvSpPr txBox="1"/>
          <p:nvPr/>
        </p:nvSpPr>
        <p:spPr>
          <a:xfrm>
            <a:off x="5304500" y="1461075"/>
            <a:ext cx="1295400" cy="523800"/>
          </a:xfrm>
          <a:prstGeom prst="rect">
            <a:avLst/>
          </a:prstGeom>
          <a:noFill/>
          <a:ln>
            <a:noFill/>
          </a:ln>
        </p:spPr>
        <p:txBody>
          <a:bodyPr wrap="square" lIns="91425" tIns="91425" rIns="91425" bIns="91425" anchor="t" anchorCtr="0">
            <a:noAutofit/>
          </a:bodyPr>
          <a:lstStyle/>
          <a:p>
            <a:pPr lvl="0" algn="ctr" rtl="0">
              <a:spcBef>
                <a:spcPts val="0"/>
              </a:spcBef>
              <a:buNone/>
            </a:pPr>
            <a:r>
              <a:rPr lang="es" sz="1000">
                <a:solidFill>
                  <a:srgbClr val="0B5394"/>
                </a:solidFill>
              </a:rPr>
              <a:t>Evasión del sistema inmune</a:t>
            </a:r>
          </a:p>
        </p:txBody>
      </p:sp>
      <p:sp>
        <p:nvSpPr>
          <p:cNvPr id="81" name="Shape 81"/>
          <p:cNvSpPr txBox="1"/>
          <p:nvPr/>
        </p:nvSpPr>
        <p:spPr>
          <a:xfrm>
            <a:off x="4523750" y="791837"/>
            <a:ext cx="1238400" cy="523800"/>
          </a:xfrm>
          <a:prstGeom prst="rect">
            <a:avLst/>
          </a:prstGeom>
          <a:noFill/>
          <a:ln>
            <a:noFill/>
          </a:ln>
        </p:spPr>
        <p:txBody>
          <a:bodyPr wrap="square" lIns="91425" tIns="91425" rIns="91425" bIns="91425" anchor="t" anchorCtr="0">
            <a:noAutofit/>
          </a:bodyPr>
          <a:lstStyle/>
          <a:p>
            <a:pPr lvl="0" algn="ctr" rtl="0">
              <a:spcBef>
                <a:spcPts val="0"/>
              </a:spcBef>
              <a:buNone/>
            </a:pPr>
            <a:r>
              <a:rPr lang="es" sz="1000">
                <a:solidFill>
                  <a:srgbClr val="0B5394"/>
                </a:solidFill>
              </a:rPr>
              <a:t>Evasión de supresores de crecimiento</a:t>
            </a:r>
          </a:p>
        </p:txBody>
      </p:sp>
      <p:sp>
        <p:nvSpPr>
          <p:cNvPr id="82" name="Shape 82"/>
          <p:cNvSpPr txBox="1"/>
          <p:nvPr/>
        </p:nvSpPr>
        <p:spPr>
          <a:xfrm>
            <a:off x="3337400" y="791837"/>
            <a:ext cx="1238400" cy="523800"/>
          </a:xfrm>
          <a:prstGeom prst="rect">
            <a:avLst/>
          </a:prstGeom>
          <a:noFill/>
          <a:ln>
            <a:noFill/>
          </a:ln>
        </p:spPr>
        <p:txBody>
          <a:bodyPr wrap="square" lIns="91425" tIns="91425" rIns="91425" bIns="91425" anchor="t" anchorCtr="0">
            <a:noAutofit/>
          </a:bodyPr>
          <a:lstStyle/>
          <a:p>
            <a:pPr lvl="0" algn="ctr" rtl="0">
              <a:spcBef>
                <a:spcPts val="0"/>
              </a:spcBef>
              <a:buNone/>
            </a:pPr>
            <a:r>
              <a:rPr lang="es" sz="1000">
                <a:solidFill>
                  <a:srgbClr val="0B5394"/>
                </a:solidFill>
              </a:rPr>
              <a:t>Señalización proliferativa sostenida</a:t>
            </a:r>
          </a:p>
        </p:txBody>
      </p:sp>
      <p:sp>
        <p:nvSpPr>
          <p:cNvPr id="83" name="Shape 83"/>
          <p:cNvSpPr txBox="1"/>
          <p:nvPr/>
        </p:nvSpPr>
        <p:spPr>
          <a:xfrm>
            <a:off x="2370600" y="1451475"/>
            <a:ext cx="1295400" cy="523800"/>
          </a:xfrm>
          <a:prstGeom prst="rect">
            <a:avLst/>
          </a:prstGeom>
          <a:noFill/>
          <a:ln>
            <a:noFill/>
          </a:ln>
        </p:spPr>
        <p:txBody>
          <a:bodyPr wrap="square" lIns="91425" tIns="91425" rIns="91425" bIns="91425" anchor="t" anchorCtr="0">
            <a:noAutofit/>
          </a:bodyPr>
          <a:lstStyle/>
          <a:p>
            <a:pPr lvl="0" algn="ctr" rtl="0">
              <a:spcBef>
                <a:spcPts val="0"/>
              </a:spcBef>
              <a:buNone/>
            </a:pPr>
            <a:r>
              <a:rPr lang="es" sz="1000">
                <a:solidFill>
                  <a:srgbClr val="0B5394"/>
                </a:solidFill>
              </a:rPr>
              <a:t>Desregulación energética celular</a:t>
            </a:r>
          </a:p>
        </p:txBody>
      </p:sp>
      <p:sp>
        <p:nvSpPr>
          <p:cNvPr id="84" name="Shape 84"/>
          <p:cNvSpPr txBox="1"/>
          <p:nvPr/>
        </p:nvSpPr>
        <p:spPr>
          <a:xfrm>
            <a:off x="2328050" y="2213549"/>
            <a:ext cx="1238400" cy="523800"/>
          </a:xfrm>
          <a:prstGeom prst="rect">
            <a:avLst/>
          </a:prstGeom>
          <a:noFill/>
          <a:ln>
            <a:noFill/>
          </a:ln>
        </p:spPr>
        <p:txBody>
          <a:bodyPr wrap="square" lIns="91425" tIns="91425" rIns="91425" bIns="91425" anchor="t" anchorCtr="0">
            <a:noAutofit/>
          </a:bodyPr>
          <a:lstStyle/>
          <a:p>
            <a:pPr lvl="0" algn="ctr" rtl="0">
              <a:spcBef>
                <a:spcPts val="0"/>
              </a:spcBef>
              <a:buNone/>
            </a:pPr>
            <a:r>
              <a:rPr lang="es" sz="1000">
                <a:solidFill>
                  <a:srgbClr val="0B5394"/>
                </a:solidFill>
              </a:rPr>
              <a:t>Evasión de apoptosis</a:t>
            </a:r>
          </a:p>
        </p:txBody>
      </p:sp>
      <p:sp>
        <p:nvSpPr>
          <p:cNvPr id="85" name="Shape 85"/>
          <p:cNvSpPr txBox="1"/>
          <p:nvPr/>
        </p:nvSpPr>
        <p:spPr>
          <a:xfrm>
            <a:off x="2689800" y="2975625"/>
            <a:ext cx="919200" cy="523800"/>
          </a:xfrm>
          <a:prstGeom prst="rect">
            <a:avLst/>
          </a:prstGeom>
          <a:noFill/>
          <a:ln>
            <a:noFill/>
          </a:ln>
        </p:spPr>
        <p:txBody>
          <a:bodyPr wrap="square" lIns="91425" tIns="91425" rIns="91425" bIns="91425" anchor="t" anchorCtr="0">
            <a:noAutofit/>
          </a:bodyPr>
          <a:lstStyle/>
          <a:p>
            <a:pPr lvl="0" algn="ctr" rtl="0">
              <a:spcBef>
                <a:spcPts val="0"/>
              </a:spcBef>
              <a:buNone/>
            </a:pPr>
            <a:r>
              <a:rPr lang="es" sz="1000">
                <a:solidFill>
                  <a:srgbClr val="0B5394"/>
                </a:solidFill>
              </a:rPr>
              <a:t>Mutación e inestabilidad genómica</a:t>
            </a:r>
          </a:p>
        </p:txBody>
      </p:sp>
      <p:sp>
        <p:nvSpPr>
          <p:cNvPr id="2" name="1 Rectángulo"/>
          <p:cNvSpPr/>
          <p:nvPr/>
        </p:nvSpPr>
        <p:spPr>
          <a:xfrm>
            <a:off x="5940152" y="4731990"/>
            <a:ext cx="2550698" cy="307777"/>
          </a:xfrm>
          <a:prstGeom prst="rect">
            <a:avLst/>
          </a:prstGeom>
        </p:spPr>
        <p:txBody>
          <a:bodyPr wrap="none">
            <a:spAutoFit/>
          </a:bodyPr>
          <a:lstStyle/>
          <a:p>
            <a:pPr algn="r"/>
            <a:r>
              <a:rPr lang="es-ES" dirty="0" err="1" smtClean="0">
                <a:solidFill>
                  <a:schemeClr val="bg2">
                    <a:lumMod val="60000"/>
                    <a:lumOff val="40000"/>
                  </a:schemeClr>
                </a:solidFill>
              </a:rPr>
              <a:t>Hanahan</a:t>
            </a:r>
            <a:r>
              <a:rPr lang="es-ES" dirty="0" smtClean="0">
                <a:solidFill>
                  <a:schemeClr val="bg2">
                    <a:lumMod val="60000"/>
                    <a:lumOff val="40000"/>
                  </a:schemeClr>
                </a:solidFill>
              </a:rPr>
              <a:t> &amp; </a:t>
            </a:r>
            <a:r>
              <a:rPr lang="es-ES" dirty="0" err="1" smtClean="0">
                <a:solidFill>
                  <a:schemeClr val="bg2">
                    <a:lumMod val="60000"/>
                    <a:lumOff val="40000"/>
                  </a:schemeClr>
                </a:solidFill>
              </a:rPr>
              <a:t>Weinberg</a:t>
            </a:r>
            <a:r>
              <a:rPr lang="es-ES" dirty="0" smtClean="0">
                <a:solidFill>
                  <a:schemeClr val="bg2">
                    <a:lumMod val="60000"/>
                    <a:lumOff val="40000"/>
                  </a:schemeClr>
                </a:solidFill>
              </a:rPr>
              <a:t> (2011)</a:t>
            </a:r>
            <a:endParaRPr lang="es-ES" dirty="0">
              <a:solidFill>
                <a:schemeClr val="bg2">
                  <a:lumMod val="60000"/>
                  <a:lumOff val="40000"/>
                </a:schemeClr>
              </a:solidFill>
            </a:endParaRPr>
          </a:p>
        </p:txBody>
      </p:sp>
      <p:sp>
        <p:nvSpPr>
          <p:cNvPr id="5" name="4 Rectángulo"/>
          <p:cNvSpPr/>
          <p:nvPr/>
        </p:nvSpPr>
        <p:spPr>
          <a:xfrm>
            <a:off x="257142" y="637948"/>
            <a:ext cx="2432658" cy="338554"/>
          </a:xfrm>
          <a:prstGeom prst="rect">
            <a:avLst/>
          </a:prstGeom>
        </p:spPr>
        <p:txBody>
          <a:bodyPr wrap="square">
            <a:spAutoFit/>
          </a:bodyPr>
          <a:lstStyle/>
          <a:p>
            <a:pPr marL="361950" lvl="0" algn="just">
              <a:spcBef>
                <a:spcPts val="1000"/>
              </a:spcBef>
              <a:buClr>
                <a:schemeClr val="dk1"/>
              </a:buClr>
            </a:pPr>
            <a:r>
              <a:rPr lang="es-ES" sz="1600" b="1" dirty="0" smtClean="0">
                <a:solidFill>
                  <a:schemeClr val="tx1"/>
                </a:solidFill>
              </a:rPr>
              <a:t>¿Qué es el cáncer?</a:t>
            </a:r>
            <a:endParaRPr lang="es-ES" sz="1600" b="1" dirty="0">
              <a:solidFill>
                <a:schemeClr val="tx1"/>
              </a:solidFill>
            </a:endParaRPr>
          </a:p>
        </p:txBody>
      </p:sp>
      <p:sp>
        <p:nvSpPr>
          <p:cNvPr id="6" name="5 Rectángulo"/>
          <p:cNvSpPr/>
          <p:nvPr/>
        </p:nvSpPr>
        <p:spPr>
          <a:xfrm>
            <a:off x="971600" y="4227932"/>
            <a:ext cx="7200800" cy="523220"/>
          </a:xfrm>
          <a:prstGeom prst="rect">
            <a:avLst/>
          </a:prstGeom>
        </p:spPr>
        <p:txBody>
          <a:bodyPr wrap="square">
            <a:spAutoFit/>
          </a:bodyPr>
          <a:lstStyle/>
          <a:p>
            <a:pPr algn="ctr"/>
            <a:r>
              <a:rPr lang="es-ES" b="1" dirty="0" smtClean="0">
                <a:solidFill>
                  <a:srgbClr val="C00000"/>
                </a:solidFill>
              </a:rPr>
              <a:t>Se integraron datos de </a:t>
            </a:r>
            <a:r>
              <a:rPr lang="es-ES" b="1" dirty="0" err="1" smtClean="0">
                <a:solidFill>
                  <a:srgbClr val="C00000"/>
                </a:solidFill>
              </a:rPr>
              <a:t>metabolómica</a:t>
            </a:r>
            <a:r>
              <a:rPr lang="es-ES" b="1" dirty="0" smtClean="0">
                <a:solidFill>
                  <a:srgbClr val="C00000"/>
                </a:solidFill>
              </a:rPr>
              <a:t> y transcriptómica para obtener una visión global de la oncogénesis</a:t>
            </a:r>
            <a:endParaRPr lang="es-ES" b="1" dirty="0">
              <a:solidFill>
                <a:srgbClr val="C00000"/>
              </a:solidFill>
            </a:endParaRPr>
          </a:p>
        </p:txBody>
      </p:sp>
      <p:sp>
        <p:nvSpPr>
          <p:cNvPr id="4" name="3 Marcador de número de diapositiva"/>
          <p:cNvSpPr>
            <a:spLocks noGrp="1"/>
          </p:cNvSpPr>
          <p:nvPr>
            <p:ph type="sldNum" idx="12"/>
          </p:nvPr>
        </p:nvSpPr>
        <p:spPr/>
        <p:txBody>
          <a:bodyPr/>
          <a:lstStyle/>
          <a:p>
            <a:pPr lvl="0">
              <a:spcBef>
                <a:spcPts val="0"/>
              </a:spcBef>
              <a:buNone/>
            </a:pPr>
            <a:fld id="{00000000-1234-1234-1234-123412341234}" type="slidenum">
              <a:rPr lang="es" smtClean="0"/>
              <a:t>5</a:t>
            </a:fld>
            <a:endParaRPr lang="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916973281"/>
              </p:ext>
            </p:extLst>
          </p:nvPr>
        </p:nvGraphicFramePr>
        <p:xfrm>
          <a:off x="251520" y="195486"/>
          <a:ext cx="8640960" cy="4734272"/>
        </p:xfrm>
        <a:graphic>
          <a:graphicData uri="http://schemas.openxmlformats.org/drawingml/2006/table">
            <a:tbl>
              <a:tblPr firstRow="1" bandRow="1">
                <a:tableStyleId>{5940675A-B579-460E-94D1-54222C63F5DA}</a:tableStyleId>
              </a:tblPr>
              <a:tblGrid>
                <a:gridCol w="4320480"/>
                <a:gridCol w="4320480"/>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smtClean="0">
                          <a:solidFill>
                            <a:schemeClr val="tx1"/>
                          </a:solidFill>
                        </a:rPr>
                        <a:t>Neoplasias </a:t>
                      </a:r>
                      <a:r>
                        <a:rPr lang="es-ES" b="1" dirty="0" err="1" smtClean="0">
                          <a:solidFill>
                            <a:schemeClr val="tx1"/>
                          </a:solidFill>
                        </a:rPr>
                        <a:t>mieloproliferativas</a:t>
                      </a:r>
                      <a:r>
                        <a:rPr lang="es-ES" b="1" dirty="0" smtClean="0">
                          <a:solidFill>
                            <a:schemeClr val="tx1"/>
                          </a:solidFill>
                        </a:rPr>
                        <a:t> </a:t>
                      </a:r>
                      <a:r>
                        <a:rPr lang="es-ES" sz="1200" b="1" dirty="0" smtClean="0">
                          <a:solidFill>
                            <a:schemeClr val="tx1"/>
                          </a:solidFill>
                          <a:sym typeface="Wingdings" pitchFamily="2" charset="2"/>
                        </a:rPr>
                        <a:t> LMC, PV, TE, MFP</a:t>
                      </a:r>
                      <a:endParaRPr lang="es-ES" b="1" dirty="0" smtClean="0">
                        <a:solidFill>
                          <a:schemeClr val="tx1"/>
                        </a:solidFill>
                      </a:endParaRPr>
                    </a:p>
                  </a:txBody>
                  <a:tcP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smtClean="0">
                          <a:solidFill>
                            <a:schemeClr val="tx1"/>
                          </a:solidFill>
                        </a:rPr>
                        <a:t>  Leucemia linfática crónica</a:t>
                      </a:r>
                    </a:p>
                  </a:txBody>
                  <a:tcP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2088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rPr>
                        <a:t>Presentan una </a:t>
                      </a:r>
                      <a:r>
                        <a:rPr lang="es-ES" sz="1200" b="1" dirty="0" smtClean="0">
                          <a:solidFill>
                            <a:srgbClr val="C00000"/>
                          </a:solidFill>
                        </a:rPr>
                        <a:t>proliferación anormal de células madres hematopoyéticas. </a:t>
                      </a:r>
                    </a:p>
                    <a:p>
                      <a:endParaRPr lang="es-ES" dirty="0"/>
                    </a:p>
                  </a:txBody>
                  <a:tcPr>
                    <a:lnL w="12700" cmpd="sng">
                      <a:noFill/>
                    </a:lnL>
                    <a:lnR w="3175" cap="flat" cmpd="sng" algn="ctr">
                      <a:solidFill>
                        <a:schemeClr val="tx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a:spcAft>
                          <a:spcPts val="600"/>
                        </a:spcAft>
                        <a:buClr>
                          <a:schemeClr val="dk1"/>
                        </a:buClr>
                      </a:pPr>
                      <a:r>
                        <a:rPr lang="es-ES" sz="1200" b="1" dirty="0" smtClean="0">
                          <a:solidFill>
                            <a:srgbClr val="C00000"/>
                          </a:solidFill>
                        </a:rPr>
                        <a:t>Proliferación anormal</a:t>
                      </a:r>
                      <a:r>
                        <a:rPr lang="es-ES" sz="1200" b="1" baseline="0" dirty="0" smtClean="0">
                          <a:solidFill>
                            <a:srgbClr val="C00000"/>
                          </a:solidFill>
                        </a:rPr>
                        <a:t> de </a:t>
                      </a:r>
                      <a:r>
                        <a:rPr lang="es-ES" sz="1200" b="1" dirty="0" smtClean="0">
                          <a:solidFill>
                            <a:srgbClr val="C00000"/>
                          </a:solidFill>
                        </a:rPr>
                        <a:t>linfocitos maduros</a:t>
                      </a:r>
                      <a:r>
                        <a:rPr lang="es-ES" sz="1200" dirty="0" smtClean="0">
                          <a:solidFill>
                            <a:schemeClr val="tx1"/>
                          </a:solidFill>
                        </a:rPr>
                        <a:t> </a:t>
                      </a:r>
                      <a:endParaRPr lang="es-ES" sz="1200" dirty="0"/>
                    </a:p>
                  </a:txBody>
                  <a:tcP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0138">
                <a:tc>
                  <a:txBody>
                    <a:bodyPr/>
                    <a:lstStyle/>
                    <a:p>
                      <a:pPr marL="0" lvl="0" indent="0" algn="just">
                        <a:buClr>
                          <a:schemeClr val="dk1"/>
                        </a:buClr>
                      </a:pPr>
                      <a:r>
                        <a:rPr lang="es-ES" b="1" dirty="0" smtClean="0">
                          <a:solidFill>
                            <a:schemeClr val="tx1"/>
                          </a:solidFill>
                        </a:rPr>
                        <a:t>Mieloma múltiple</a:t>
                      </a:r>
                      <a:r>
                        <a:rPr lang="es-ES" sz="1200" b="1" dirty="0" smtClean="0">
                          <a:solidFill>
                            <a:schemeClr val="tx1"/>
                          </a:solidFill>
                        </a:rPr>
                        <a:t> </a:t>
                      </a:r>
                      <a:r>
                        <a:rPr lang="es-ES" sz="1200" b="1" dirty="0" smtClean="0">
                          <a:solidFill>
                            <a:schemeClr val="tx1"/>
                          </a:solidFill>
                          <a:sym typeface="Wingdings" panose="05000000000000000000" pitchFamily="2" charset="2"/>
                        </a:rPr>
                        <a:t> MGUS, LMM, MM</a:t>
                      </a:r>
                      <a:endParaRPr lang="es-ES" b="1" dirty="0" smtClean="0">
                        <a:solidFill>
                          <a:schemeClr val="tx1"/>
                        </a:solidFill>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Bef>
                          <a:spcPts val="1000"/>
                        </a:spcBef>
                        <a:buClr>
                          <a:schemeClr val="dk1"/>
                        </a:buClr>
                        <a:buFontTx/>
                        <a:buNone/>
                      </a:pPr>
                      <a:r>
                        <a:rPr lang="es-ES" b="1" dirty="0" smtClean="0">
                          <a:solidFill>
                            <a:schemeClr val="tx1"/>
                          </a:solidFill>
                        </a:rPr>
                        <a:t>   Cáncer de pulmón</a:t>
                      </a:r>
                      <a:endParaRPr lang="es-ES" sz="400" dirty="0" smtClean="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568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rPr>
                        <a:t>Presentan una </a:t>
                      </a:r>
                      <a:r>
                        <a:rPr lang="es-ES" sz="1200" b="1" dirty="0" smtClean="0">
                          <a:solidFill>
                            <a:srgbClr val="C00000"/>
                          </a:solidFill>
                        </a:rPr>
                        <a:t>proliferación anormal de células plasmáticas malignas </a:t>
                      </a:r>
                      <a:endParaRPr lang="es-ES" sz="1200" dirty="0" smtClean="0"/>
                    </a:p>
                    <a:p>
                      <a:endParaRPr lang="es-ES" dirty="0"/>
                    </a:p>
                  </a:txBody>
                  <a:tcPr>
                    <a:lnL w="12700" cmpd="sng">
                      <a:noFill/>
                    </a:lnL>
                    <a:lnR w="3175" cap="flat" cmpd="sng" algn="ctr">
                      <a:solidFill>
                        <a:schemeClr val="tx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dirty="0" smtClean="0">
                          <a:solidFill>
                            <a:srgbClr val="C00000"/>
                          </a:solidFill>
                        </a:rPr>
                        <a:t>Proliferación anormal de células epiteliales. </a:t>
                      </a:r>
                      <a:endParaRPr lang="es-ES" sz="1200" dirty="0" smtClean="0">
                        <a:solidFill>
                          <a:schemeClr val="tx1"/>
                        </a:solidFill>
                      </a:endParaRPr>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a:p>
                  </a:txBody>
                  <a:tcP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bl>
          </a:graphicData>
        </a:graphic>
      </p:graphicFrame>
      <p:grpSp>
        <p:nvGrpSpPr>
          <p:cNvPr id="5" name="4 Grupo"/>
          <p:cNvGrpSpPr/>
          <p:nvPr/>
        </p:nvGrpSpPr>
        <p:grpSpPr>
          <a:xfrm>
            <a:off x="1146517" y="963916"/>
            <a:ext cx="2568605" cy="1151805"/>
            <a:chOff x="1336811" y="1408116"/>
            <a:chExt cx="3650182" cy="1636801"/>
          </a:xfrm>
        </p:grpSpPr>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1386" t="2888" r="1086" b="3446"/>
            <a:stretch/>
          </p:blipFill>
          <p:spPr bwMode="auto">
            <a:xfrm>
              <a:off x="3209341" y="1710877"/>
              <a:ext cx="1777652" cy="13340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8" descr="https://library.med.utah.edu/WebPath/jpeg5/HEME059.jp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27706" b="17048"/>
            <a:stretch/>
          </p:blipFill>
          <p:spPr bwMode="auto">
            <a:xfrm>
              <a:off x="1359224" y="1710878"/>
              <a:ext cx="1770299" cy="13340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1336811" y="1408116"/>
              <a:ext cx="1790465" cy="261610"/>
            </a:xfrm>
            <a:prstGeom prst="rect">
              <a:avLst/>
            </a:prstGeom>
            <a:noFill/>
          </p:spPr>
          <p:txBody>
            <a:bodyPr wrap="square" rtlCol="0">
              <a:spAutoFit/>
            </a:bodyPr>
            <a:lstStyle/>
            <a:p>
              <a:pPr algn="ctr"/>
              <a:r>
                <a:rPr lang="es-ES" sz="1100" dirty="0" smtClean="0">
                  <a:solidFill>
                    <a:schemeClr val="tx1">
                      <a:lumMod val="50000"/>
                      <a:lumOff val="50000"/>
                    </a:schemeClr>
                  </a:solidFill>
                </a:rPr>
                <a:t>Médula ósea sana</a:t>
              </a:r>
              <a:endParaRPr lang="es-ES" sz="1100" dirty="0">
                <a:solidFill>
                  <a:schemeClr val="tx1">
                    <a:lumMod val="50000"/>
                    <a:lumOff val="50000"/>
                  </a:schemeClr>
                </a:solidFill>
              </a:endParaRPr>
            </a:p>
          </p:txBody>
        </p:sp>
        <p:sp>
          <p:nvSpPr>
            <p:cNvPr id="9" name="8 CuadroTexto"/>
            <p:cNvSpPr txBox="1"/>
            <p:nvPr/>
          </p:nvSpPr>
          <p:spPr>
            <a:xfrm>
              <a:off x="3196300" y="1419534"/>
              <a:ext cx="1790693" cy="261610"/>
            </a:xfrm>
            <a:prstGeom prst="rect">
              <a:avLst/>
            </a:prstGeom>
            <a:noFill/>
          </p:spPr>
          <p:txBody>
            <a:bodyPr wrap="square" rtlCol="0">
              <a:spAutoFit/>
            </a:bodyPr>
            <a:lstStyle/>
            <a:p>
              <a:pPr algn="ctr"/>
              <a:r>
                <a:rPr lang="es-ES" sz="1100" dirty="0" smtClean="0">
                  <a:solidFill>
                    <a:schemeClr val="tx1">
                      <a:lumMod val="50000"/>
                      <a:lumOff val="50000"/>
                    </a:schemeClr>
                  </a:solidFill>
                </a:rPr>
                <a:t>Médula ósea PV</a:t>
              </a:r>
              <a:endParaRPr lang="es-ES" sz="1100" dirty="0">
                <a:solidFill>
                  <a:schemeClr val="tx1">
                    <a:lumMod val="50000"/>
                    <a:lumOff val="50000"/>
                  </a:schemeClr>
                </a:solidFill>
              </a:endParaRPr>
            </a:p>
          </p:txBody>
        </p:sp>
      </p:grpSp>
      <p:grpSp>
        <p:nvGrpSpPr>
          <p:cNvPr id="16" name="15 Grupo"/>
          <p:cNvGrpSpPr/>
          <p:nvPr/>
        </p:nvGrpSpPr>
        <p:grpSpPr>
          <a:xfrm>
            <a:off x="915973" y="3380221"/>
            <a:ext cx="2982043" cy="1144224"/>
            <a:chOff x="189807" y="3476281"/>
            <a:chExt cx="4076934" cy="1564339"/>
          </a:xfrm>
        </p:grpSpPr>
        <p:grpSp>
          <p:nvGrpSpPr>
            <p:cNvPr id="17" name="16 Grupo"/>
            <p:cNvGrpSpPr/>
            <p:nvPr/>
          </p:nvGrpSpPr>
          <p:grpSpPr>
            <a:xfrm>
              <a:off x="2260847" y="3482028"/>
              <a:ext cx="2005894" cy="1558592"/>
              <a:chOff x="2260847" y="3482028"/>
              <a:chExt cx="2005894" cy="1558592"/>
            </a:xfrm>
          </p:grpSpPr>
          <p:pic>
            <p:nvPicPr>
              <p:cNvPr id="2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9147" t="13344" r="10272" b="15388"/>
              <a:stretch/>
            </p:blipFill>
            <p:spPr bwMode="auto">
              <a:xfrm>
                <a:off x="2260847" y="3770060"/>
                <a:ext cx="1822006" cy="1270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21 CuadroTexto"/>
              <p:cNvSpPr txBox="1"/>
              <p:nvPr/>
            </p:nvSpPr>
            <p:spPr>
              <a:xfrm>
                <a:off x="2264239" y="3482028"/>
                <a:ext cx="2002502" cy="261610"/>
              </a:xfrm>
              <a:prstGeom prst="rect">
                <a:avLst/>
              </a:prstGeom>
              <a:noFill/>
            </p:spPr>
            <p:txBody>
              <a:bodyPr wrap="square" rtlCol="0">
                <a:spAutoFit/>
              </a:bodyPr>
              <a:lstStyle/>
              <a:p>
                <a:pPr algn="ctr"/>
                <a:r>
                  <a:rPr lang="es-ES" sz="1100" dirty="0" smtClean="0">
                    <a:solidFill>
                      <a:schemeClr val="tx1">
                        <a:lumMod val="50000"/>
                        <a:lumOff val="50000"/>
                      </a:schemeClr>
                    </a:solidFill>
                  </a:rPr>
                  <a:t>Médula ósea con MM</a:t>
                </a:r>
                <a:endParaRPr lang="es-ES" sz="1100" dirty="0">
                  <a:solidFill>
                    <a:schemeClr val="tx1">
                      <a:lumMod val="50000"/>
                      <a:lumOff val="50000"/>
                    </a:schemeClr>
                  </a:solidFill>
                </a:endParaRPr>
              </a:p>
            </p:txBody>
          </p:sp>
        </p:grpSp>
        <p:grpSp>
          <p:nvGrpSpPr>
            <p:cNvPr id="18" name="17 Grupo"/>
            <p:cNvGrpSpPr/>
            <p:nvPr/>
          </p:nvGrpSpPr>
          <p:grpSpPr>
            <a:xfrm>
              <a:off x="189807" y="3476281"/>
              <a:ext cx="2002503" cy="1564339"/>
              <a:chOff x="189807" y="3476281"/>
              <a:chExt cx="2002503" cy="1564339"/>
            </a:xfrm>
          </p:grpSpPr>
          <p:pic>
            <p:nvPicPr>
              <p:cNvPr id="1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813" t="13344" r="55606" b="15388"/>
              <a:stretch/>
            </p:blipFill>
            <p:spPr bwMode="auto">
              <a:xfrm>
                <a:off x="366912" y="3770060"/>
                <a:ext cx="1822006" cy="1270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19 CuadroTexto"/>
              <p:cNvSpPr txBox="1"/>
              <p:nvPr/>
            </p:nvSpPr>
            <p:spPr>
              <a:xfrm>
                <a:off x="189807" y="3476281"/>
                <a:ext cx="2002503" cy="261610"/>
              </a:xfrm>
              <a:prstGeom prst="rect">
                <a:avLst/>
              </a:prstGeom>
              <a:noFill/>
            </p:spPr>
            <p:txBody>
              <a:bodyPr wrap="square" rtlCol="0">
                <a:spAutoFit/>
              </a:bodyPr>
              <a:lstStyle/>
              <a:p>
                <a:pPr algn="ctr"/>
                <a:r>
                  <a:rPr lang="es-ES" sz="1100" dirty="0" smtClean="0">
                    <a:solidFill>
                      <a:schemeClr val="tx1">
                        <a:lumMod val="50000"/>
                        <a:lumOff val="50000"/>
                      </a:schemeClr>
                    </a:solidFill>
                  </a:rPr>
                  <a:t>Médula ósea sana</a:t>
                </a:r>
                <a:endParaRPr lang="es-ES" sz="1100" dirty="0">
                  <a:solidFill>
                    <a:schemeClr val="tx1">
                      <a:lumMod val="50000"/>
                      <a:lumOff val="50000"/>
                    </a:schemeClr>
                  </a:solidFill>
                </a:endParaRPr>
              </a:p>
            </p:txBody>
          </p:sp>
        </p:grpSp>
      </p:grpSp>
      <p:grpSp>
        <p:nvGrpSpPr>
          <p:cNvPr id="30" name="29 Grupo"/>
          <p:cNvGrpSpPr/>
          <p:nvPr/>
        </p:nvGrpSpPr>
        <p:grpSpPr>
          <a:xfrm>
            <a:off x="5436097" y="771550"/>
            <a:ext cx="2668292" cy="1344170"/>
            <a:chOff x="5564028" y="2400824"/>
            <a:chExt cx="3760528" cy="1894393"/>
          </a:xfrm>
        </p:grpSpPr>
        <p:grpSp>
          <p:nvGrpSpPr>
            <p:cNvPr id="31" name="30 Grupo"/>
            <p:cNvGrpSpPr/>
            <p:nvPr/>
          </p:nvGrpSpPr>
          <p:grpSpPr>
            <a:xfrm>
              <a:off x="7215929" y="2425130"/>
              <a:ext cx="2108627" cy="1870086"/>
              <a:chOff x="4618121" y="2964876"/>
              <a:chExt cx="2108627" cy="1870086"/>
            </a:xfrm>
          </p:grpSpPr>
          <p:pic>
            <p:nvPicPr>
              <p:cNvPr id="35" name="Picture 10" descr="https://library.med.utah.edu/WebPath/jpeg5/HEME019.jpg"/>
              <p:cNvPicPr>
                <a:picLocks noChangeAspect="1" noChangeArrowheads="1"/>
              </p:cNvPicPr>
              <p:nvPr/>
            </p:nvPicPr>
            <p:blipFill rotWithShape="1">
              <a:blip r:embed="rId6">
                <a:extLst>
                  <a:ext uri="{28A0092B-C50C-407E-A947-70E740481C1C}">
                    <a14:useLocalDpi xmlns:a14="http://schemas.microsoft.com/office/drawing/2010/main" val="0"/>
                  </a:ext>
                </a:extLst>
              </a:blip>
              <a:srcRect r="9154"/>
              <a:stretch/>
            </p:blipFill>
            <p:spPr bwMode="auto">
              <a:xfrm>
                <a:off x="4801130" y="3517122"/>
                <a:ext cx="1795797" cy="1317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6" name="35 CuadroTexto"/>
              <p:cNvSpPr txBox="1"/>
              <p:nvPr/>
            </p:nvSpPr>
            <p:spPr>
              <a:xfrm>
                <a:off x="4618121" y="2964876"/>
                <a:ext cx="2108627" cy="607266"/>
              </a:xfrm>
              <a:prstGeom prst="rect">
                <a:avLst/>
              </a:prstGeom>
              <a:noFill/>
            </p:spPr>
            <p:txBody>
              <a:bodyPr wrap="square" rtlCol="0">
                <a:spAutoFit/>
              </a:bodyPr>
              <a:lstStyle/>
              <a:p>
                <a:pPr algn="ctr"/>
                <a:r>
                  <a:rPr lang="es-ES" sz="1100" dirty="0" smtClean="0">
                    <a:solidFill>
                      <a:schemeClr val="tx1">
                        <a:lumMod val="50000"/>
                        <a:lumOff val="50000"/>
                      </a:schemeClr>
                    </a:solidFill>
                  </a:rPr>
                  <a:t>Muestra de sangre LLC</a:t>
                </a:r>
              </a:p>
            </p:txBody>
          </p:sp>
        </p:grpSp>
        <p:grpSp>
          <p:nvGrpSpPr>
            <p:cNvPr id="32" name="31 Grupo"/>
            <p:cNvGrpSpPr/>
            <p:nvPr/>
          </p:nvGrpSpPr>
          <p:grpSpPr>
            <a:xfrm>
              <a:off x="5564028" y="2400824"/>
              <a:ext cx="1798347" cy="1894393"/>
              <a:chOff x="3876396" y="2997086"/>
              <a:chExt cx="1798347" cy="1894393"/>
            </a:xfrm>
          </p:grpSpPr>
          <p:pic>
            <p:nvPicPr>
              <p:cNvPr id="33" name="Picture 12" descr="http://www.anatomybox.com/wp-content/uploads/2011/10/normal-human-blood-smear-600.jpg"/>
              <p:cNvPicPr>
                <a:picLocks noChangeAspect="1" noChangeArrowheads="1"/>
              </p:cNvPicPr>
              <p:nvPr/>
            </p:nvPicPr>
            <p:blipFill rotWithShape="1">
              <a:blip r:embed="rId7">
                <a:extLst>
                  <a:ext uri="{28A0092B-C50C-407E-A947-70E740481C1C}">
                    <a14:useLocalDpi xmlns:a14="http://schemas.microsoft.com/office/drawing/2010/main" val="0"/>
                  </a:ext>
                </a:extLst>
              </a:blip>
              <a:srcRect l="947" r="38907"/>
              <a:stretch/>
            </p:blipFill>
            <p:spPr bwMode="auto">
              <a:xfrm>
                <a:off x="3876396" y="3573639"/>
                <a:ext cx="1767960" cy="1317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4" name="33 CuadroTexto"/>
              <p:cNvSpPr txBox="1"/>
              <p:nvPr/>
            </p:nvSpPr>
            <p:spPr>
              <a:xfrm>
                <a:off x="3919909" y="2997086"/>
                <a:ext cx="1754834" cy="261610"/>
              </a:xfrm>
              <a:prstGeom prst="rect">
                <a:avLst/>
              </a:prstGeom>
              <a:noFill/>
            </p:spPr>
            <p:txBody>
              <a:bodyPr wrap="square" rtlCol="0">
                <a:spAutoFit/>
              </a:bodyPr>
              <a:lstStyle/>
              <a:p>
                <a:pPr algn="ctr"/>
                <a:r>
                  <a:rPr lang="es-ES" sz="1100" dirty="0" smtClean="0">
                    <a:solidFill>
                      <a:schemeClr val="tx1">
                        <a:lumMod val="50000"/>
                        <a:lumOff val="50000"/>
                      </a:schemeClr>
                    </a:solidFill>
                  </a:rPr>
                  <a:t>Muestra de sangre sana</a:t>
                </a:r>
              </a:p>
            </p:txBody>
          </p:sp>
        </p:grpSp>
      </p:grpSp>
      <p:grpSp>
        <p:nvGrpSpPr>
          <p:cNvPr id="37" name="36 Grupo"/>
          <p:cNvGrpSpPr/>
          <p:nvPr/>
        </p:nvGrpSpPr>
        <p:grpSpPr>
          <a:xfrm>
            <a:off x="5357057" y="3167256"/>
            <a:ext cx="2895765" cy="1357189"/>
            <a:chOff x="2600712" y="-205399"/>
            <a:chExt cx="3981845" cy="1866218"/>
          </a:xfrm>
        </p:grpSpPr>
        <p:grpSp>
          <p:nvGrpSpPr>
            <p:cNvPr id="38" name="37 Grupo"/>
            <p:cNvGrpSpPr/>
            <p:nvPr/>
          </p:nvGrpSpPr>
          <p:grpSpPr>
            <a:xfrm>
              <a:off x="2600712" y="-205399"/>
              <a:ext cx="1836155" cy="1866218"/>
              <a:chOff x="2776609" y="-171733"/>
              <a:chExt cx="1836155" cy="1866218"/>
            </a:xfrm>
          </p:grpSpPr>
          <p:pic>
            <p:nvPicPr>
              <p:cNvPr id="4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6224" t="3120" r="4519" b="4507"/>
              <a:stretch/>
            </p:blipFill>
            <p:spPr bwMode="auto">
              <a:xfrm>
                <a:off x="2778803" y="367972"/>
                <a:ext cx="1833961" cy="13265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3" name="42 CuadroTexto"/>
              <p:cNvSpPr txBox="1"/>
              <p:nvPr/>
            </p:nvSpPr>
            <p:spPr>
              <a:xfrm>
                <a:off x="2776609" y="-171733"/>
                <a:ext cx="1836155" cy="261610"/>
              </a:xfrm>
              <a:prstGeom prst="rect">
                <a:avLst/>
              </a:prstGeom>
              <a:noFill/>
            </p:spPr>
            <p:txBody>
              <a:bodyPr wrap="square" rtlCol="0">
                <a:spAutoFit/>
              </a:bodyPr>
              <a:lstStyle/>
              <a:p>
                <a:pPr algn="ctr"/>
                <a:r>
                  <a:rPr lang="es-ES" sz="1100" dirty="0" smtClean="0">
                    <a:solidFill>
                      <a:schemeClr val="tx1">
                        <a:lumMod val="50000"/>
                        <a:lumOff val="50000"/>
                      </a:schemeClr>
                    </a:solidFill>
                  </a:rPr>
                  <a:t>Tejido pulmonar sano</a:t>
                </a:r>
                <a:endParaRPr lang="es-ES" sz="1100" dirty="0">
                  <a:solidFill>
                    <a:schemeClr val="tx1">
                      <a:lumMod val="50000"/>
                      <a:lumOff val="50000"/>
                    </a:schemeClr>
                  </a:solidFill>
                </a:endParaRPr>
              </a:p>
            </p:txBody>
          </p:sp>
        </p:grpSp>
        <p:grpSp>
          <p:nvGrpSpPr>
            <p:cNvPr id="39" name="38 Grupo"/>
            <p:cNvGrpSpPr/>
            <p:nvPr/>
          </p:nvGrpSpPr>
          <p:grpSpPr>
            <a:xfrm>
              <a:off x="4248204" y="-205399"/>
              <a:ext cx="2334353" cy="1866218"/>
              <a:chOff x="4209482" y="-198531"/>
              <a:chExt cx="2334353" cy="1866218"/>
            </a:xfrm>
          </p:grpSpPr>
          <p:pic>
            <p:nvPicPr>
              <p:cNvPr id="40"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8120" t="10701" r="14368" b="14324"/>
              <a:stretch/>
            </p:blipFill>
            <p:spPr bwMode="auto">
              <a:xfrm>
                <a:off x="4475389" y="341174"/>
                <a:ext cx="1802539" cy="13265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1" name="40 CuadroTexto"/>
              <p:cNvSpPr txBox="1"/>
              <p:nvPr/>
            </p:nvSpPr>
            <p:spPr>
              <a:xfrm>
                <a:off x="4209482" y="-198531"/>
                <a:ext cx="2334353" cy="592496"/>
              </a:xfrm>
              <a:prstGeom prst="rect">
                <a:avLst/>
              </a:prstGeom>
              <a:noFill/>
            </p:spPr>
            <p:txBody>
              <a:bodyPr wrap="square" rtlCol="0">
                <a:spAutoFit/>
              </a:bodyPr>
              <a:lstStyle/>
              <a:p>
                <a:pPr algn="ctr"/>
                <a:r>
                  <a:rPr lang="es-ES" sz="1100" dirty="0" smtClean="0">
                    <a:solidFill>
                      <a:schemeClr val="tx1">
                        <a:lumMod val="50000"/>
                        <a:lumOff val="50000"/>
                      </a:schemeClr>
                    </a:solidFill>
                  </a:rPr>
                  <a:t>Tejido adenocarcinoma pulmonar</a:t>
                </a:r>
                <a:endParaRPr lang="es-ES" sz="1100" dirty="0">
                  <a:solidFill>
                    <a:schemeClr val="tx1">
                      <a:lumMod val="50000"/>
                      <a:lumOff val="50000"/>
                    </a:schemeClr>
                  </a:solidFill>
                </a:endParaRPr>
              </a:p>
            </p:txBody>
          </p:sp>
        </p:grpSp>
      </p:gr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6</a:t>
            </a:fld>
            <a:endParaRPr lang="es"/>
          </a:p>
        </p:txBody>
      </p:sp>
    </p:spTree>
    <p:extLst>
      <p:ext uri="{BB962C8B-B14F-4D97-AF65-F5344CB8AC3E}">
        <p14:creationId xmlns:p14="http://schemas.microsoft.com/office/powerpoint/2010/main" val="2061510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32" name="Shape 102"/>
          <p:cNvSpPr/>
          <p:nvPr/>
        </p:nvSpPr>
        <p:spPr>
          <a:xfrm>
            <a:off x="5081439" y="843615"/>
            <a:ext cx="1756940" cy="662715"/>
          </a:xfrm>
          <a:prstGeom prst="chevron">
            <a:avLst>
              <a:gd name="adj" fmla="val 50000"/>
            </a:avLst>
          </a:prstGeom>
          <a:solidFill>
            <a:srgbClr val="F6B26B"/>
          </a:solidFill>
          <a:ln>
            <a:noFill/>
          </a:ln>
        </p:spPr>
        <p:txBody>
          <a:bodyPr wrap="square" lIns="91425" tIns="91425" rIns="91425" bIns="91425" anchor="ctr" anchorCtr="0">
            <a:noAutofit/>
          </a:bodyPr>
          <a:lstStyle/>
          <a:p>
            <a:pPr lvl="0" algn="ctr" rtl="0">
              <a:spcBef>
                <a:spcPts val="0"/>
              </a:spcBef>
              <a:buNone/>
            </a:pPr>
            <a:endParaRPr lang="es" dirty="0"/>
          </a:p>
        </p:txBody>
      </p:sp>
      <p:sp>
        <p:nvSpPr>
          <p:cNvPr id="46" name="Shape 104"/>
          <p:cNvSpPr txBox="1"/>
          <p:nvPr/>
        </p:nvSpPr>
        <p:spPr>
          <a:xfrm>
            <a:off x="5214874" y="843615"/>
            <a:ext cx="1544598" cy="662715"/>
          </a:xfrm>
          <a:prstGeom prst="rect">
            <a:avLst/>
          </a:prstGeom>
          <a:noFill/>
          <a:ln>
            <a:noFill/>
          </a:ln>
        </p:spPr>
        <p:txBody>
          <a:bodyPr wrap="square" lIns="91425" tIns="91425" rIns="91425" bIns="91425" anchor="ctr" anchorCtr="0">
            <a:noAutofit/>
          </a:bodyPr>
          <a:lstStyle/>
          <a:p>
            <a:pPr lvl="0" algn="ctr" rtl="0">
              <a:spcBef>
                <a:spcPts val="0"/>
              </a:spcBef>
              <a:buNone/>
            </a:pPr>
            <a:r>
              <a:rPr lang="es" sz="1800" dirty="0" smtClean="0">
                <a:solidFill>
                  <a:srgbClr val="FFFFFF"/>
                </a:solidFill>
              </a:rPr>
              <a:t>Metabolito</a:t>
            </a:r>
            <a:endParaRPr lang="es" sz="1800" dirty="0">
              <a:solidFill>
                <a:srgbClr val="FFFFFF"/>
              </a:solidFill>
            </a:endParaRPr>
          </a:p>
        </p:txBody>
      </p:sp>
      <p:sp>
        <p:nvSpPr>
          <p:cNvPr id="24" name="23 Rectángulo"/>
          <p:cNvSpPr/>
          <p:nvPr/>
        </p:nvSpPr>
        <p:spPr>
          <a:xfrm>
            <a:off x="251520" y="195486"/>
            <a:ext cx="4572000" cy="369332"/>
          </a:xfrm>
          <a:prstGeom prst="rect">
            <a:avLst/>
          </a:prstGeom>
        </p:spPr>
        <p:txBody>
          <a:bodyPr>
            <a:spAutoFit/>
          </a:bodyPr>
          <a:lstStyle/>
          <a:p>
            <a:pPr marL="361950" lvl="0" algn="just">
              <a:spcBef>
                <a:spcPts val="1000"/>
              </a:spcBef>
              <a:buClr>
                <a:schemeClr val="dk1"/>
              </a:buClr>
            </a:pPr>
            <a:r>
              <a:rPr lang="es-ES" sz="1800" b="1" dirty="0" smtClean="0">
                <a:solidFill>
                  <a:schemeClr val="tx1"/>
                </a:solidFill>
              </a:rPr>
              <a:t>2 Tecnologías de alto rendimiento</a:t>
            </a:r>
            <a:endParaRPr lang="es-ES" sz="1800" b="1" dirty="0">
              <a:solidFill>
                <a:schemeClr val="tx1"/>
              </a:solidFill>
            </a:endParaRPr>
          </a:p>
        </p:txBody>
      </p:sp>
      <p:sp>
        <p:nvSpPr>
          <p:cNvPr id="26" name="25 Rectángulo"/>
          <p:cNvSpPr/>
          <p:nvPr/>
        </p:nvSpPr>
        <p:spPr>
          <a:xfrm>
            <a:off x="7092280" y="4659982"/>
            <a:ext cx="1317990" cy="307777"/>
          </a:xfrm>
          <a:prstGeom prst="rect">
            <a:avLst/>
          </a:prstGeom>
        </p:spPr>
        <p:txBody>
          <a:bodyPr wrap="none">
            <a:spAutoFit/>
          </a:bodyPr>
          <a:lstStyle/>
          <a:p>
            <a:pPr algn="r"/>
            <a:r>
              <a:rPr lang="es-ES" dirty="0" smtClean="0">
                <a:solidFill>
                  <a:schemeClr val="bg2">
                    <a:lumMod val="60000"/>
                    <a:lumOff val="40000"/>
                  </a:schemeClr>
                </a:solidFill>
              </a:rPr>
              <a:t>Dumas (2012)</a:t>
            </a:r>
            <a:endParaRPr lang="es-ES" dirty="0">
              <a:solidFill>
                <a:schemeClr val="bg2">
                  <a:lumMod val="60000"/>
                  <a:lumOff val="40000"/>
                </a:schemeClr>
              </a:solidFill>
            </a:endParaRPr>
          </a:p>
        </p:txBody>
      </p:sp>
      <p:sp>
        <p:nvSpPr>
          <p:cNvPr id="29" name="Shape 99"/>
          <p:cNvSpPr/>
          <p:nvPr/>
        </p:nvSpPr>
        <p:spPr>
          <a:xfrm>
            <a:off x="494010" y="843615"/>
            <a:ext cx="1756940" cy="662715"/>
          </a:xfrm>
          <a:prstGeom prst="homePlate">
            <a:avLst>
              <a:gd name="adj" fmla="val 50000"/>
            </a:avLst>
          </a:prstGeom>
          <a:solidFill>
            <a:srgbClr val="B7B7B7"/>
          </a:solidFill>
          <a:ln>
            <a:noFill/>
          </a:ln>
        </p:spPr>
        <p:txBody>
          <a:bodyPr wrap="square" lIns="91425" tIns="91425" rIns="91425" bIns="91425" anchor="ctr" anchorCtr="0">
            <a:noAutofit/>
          </a:bodyPr>
          <a:lstStyle/>
          <a:p>
            <a:pPr lvl="0" algn="ctr" rtl="0">
              <a:spcBef>
                <a:spcPts val="0"/>
              </a:spcBef>
              <a:buNone/>
            </a:pPr>
            <a:r>
              <a:rPr lang="es" sz="1800" dirty="0">
                <a:solidFill>
                  <a:srgbClr val="FFFFFF"/>
                </a:solidFill>
              </a:rPr>
              <a:t>ADN</a:t>
            </a:r>
          </a:p>
        </p:txBody>
      </p:sp>
      <p:sp>
        <p:nvSpPr>
          <p:cNvPr id="30" name="Shape 100"/>
          <p:cNvSpPr/>
          <p:nvPr/>
        </p:nvSpPr>
        <p:spPr>
          <a:xfrm>
            <a:off x="2007765" y="843615"/>
            <a:ext cx="1784619" cy="662715"/>
          </a:xfrm>
          <a:prstGeom prst="chevron">
            <a:avLst>
              <a:gd name="adj" fmla="val 50000"/>
            </a:avLst>
          </a:prstGeom>
          <a:solidFill>
            <a:srgbClr val="93C47D"/>
          </a:solidFill>
          <a:ln>
            <a:noFill/>
          </a:ln>
        </p:spPr>
        <p:txBody>
          <a:bodyPr wrap="square" lIns="91425" tIns="91425" rIns="91425" bIns="91425" anchor="ctr" anchorCtr="0">
            <a:noAutofit/>
          </a:bodyPr>
          <a:lstStyle/>
          <a:p>
            <a:pPr lvl="0" algn="ctr" rtl="0">
              <a:spcBef>
                <a:spcPts val="0"/>
              </a:spcBef>
              <a:buNone/>
            </a:pPr>
            <a:r>
              <a:rPr lang="es" sz="1800" dirty="0">
                <a:solidFill>
                  <a:srgbClr val="FFFFFF"/>
                </a:solidFill>
              </a:rPr>
              <a:t>ARN</a:t>
            </a:r>
          </a:p>
        </p:txBody>
      </p:sp>
      <p:sp>
        <p:nvSpPr>
          <p:cNvPr id="31" name="Shape 101"/>
          <p:cNvSpPr/>
          <p:nvPr/>
        </p:nvSpPr>
        <p:spPr>
          <a:xfrm>
            <a:off x="3535082" y="843615"/>
            <a:ext cx="1784619" cy="662715"/>
          </a:xfrm>
          <a:prstGeom prst="chevron">
            <a:avLst>
              <a:gd name="adj" fmla="val 50000"/>
            </a:avLst>
          </a:prstGeom>
          <a:solidFill>
            <a:srgbClr val="6FA8DC"/>
          </a:solidFill>
          <a:ln>
            <a:noFill/>
          </a:ln>
        </p:spPr>
        <p:txBody>
          <a:bodyPr wrap="square" lIns="91425" tIns="91425" rIns="91425" bIns="91425" anchor="ctr" anchorCtr="0">
            <a:noAutofit/>
          </a:bodyPr>
          <a:lstStyle/>
          <a:p>
            <a:pPr lvl="0" algn="ctr" rtl="0">
              <a:spcBef>
                <a:spcPts val="0"/>
              </a:spcBef>
              <a:buNone/>
            </a:pPr>
            <a:r>
              <a:rPr lang="es" sz="1800" dirty="0">
                <a:solidFill>
                  <a:srgbClr val="FFFFFF"/>
                </a:solidFill>
              </a:rPr>
              <a:t>Proteína</a:t>
            </a:r>
          </a:p>
        </p:txBody>
      </p:sp>
      <p:sp>
        <p:nvSpPr>
          <p:cNvPr id="33" name="Shape 103"/>
          <p:cNvSpPr/>
          <p:nvPr/>
        </p:nvSpPr>
        <p:spPr>
          <a:xfrm>
            <a:off x="6708563" y="843560"/>
            <a:ext cx="1679861" cy="668017"/>
          </a:xfrm>
          <a:custGeom>
            <a:avLst/>
            <a:gdLst/>
            <a:ahLst/>
            <a:cxnLst/>
            <a:rect l="0" t="0" r="0" b="0"/>
            <a:pathLst>
              <a:path w="46560" h="12096" extrusionOk="0">
                <a:moveTo>
                  <a:pt x="0" y="1"/>
                </a:moveTo>
                <a:lnTo>
                  <a:pt x="46560" y="0"/>
                </a:lnTo>
                <a:lnTo>
                  <a:pt x="46560" y="12096"/>
                </a:lnTo>
                <a:lnTo>
                  <a:pt x="15" y="12001"/>
                </a:lnTo>
                <a:lnTo>
                  <a:pt x="5889" y="6000"/>
                </a:lnTo>
                <a:close/>
              </a:path>
            </a:pathLst>
          </a:custGeom>
          <a:solidFill>
            <a:srgbClr val="E06666"/>
          </a:solidFill>
          <a:ln>
            <a:noFill/>
          </a:ln>
        </p:spPr>
      </p:sp>
      <p:sp>
        <p:nvSpPr>
          <p:cNvPr id="34" name="Shape 104"/>
          <p:cNvSpPr txBox="1"/>
          <p:nvPr/>
        </p:nvSpPr>
        <p:spPr>
          <a:xfrm>
            <a:off x="6732240" y="843558"/>
            <a:ext cx="1784619" cy="668072"/>
          </a:xfrm>
          <a:prstGeom prst="rect">
            <a:avLst/>
          </a:prstGeom>
          <a:noFill/>
          <a:ln>
            <a:noFill/>
          </a:ln>
        </p:spPr>
        <p:txBody>
          <a:bodyPr wrap="square" lIns="91425" tIns="91425" rIns="91425" bIns="91425" anchor="ctr" anchorCtr="0">
            <a:noAutofit/>
          </a:bodyPr>
          <a:lstStyle/>
          <a:p>
            <a:pPr lvl="0" algn="ctr" rtl="0">
              <a:spcBef>
                <a:spcPts val="0"/>
              </a:spcBef>
              <a:buNone/>
            </a:pPr>
            <a:r>
              <a:rPr lang="es" sz="1800" dirty="0">
                <a:solidFill>
                  <a:srgbClr val="FFFFFF"/>
                </a:solidFill>
              </a:rPr>
              <a:t>  </a:t>
            </a:r>
            <a:r>
              <a:rPr lang="es" sz="1800" dirty="0" smtClean="0">
                <a:solidFill>
                  <a:srgbClr val="FFFFFF"/>
                </a:solidFill>
              </a:rPr>
              <a:t>Fenotipo</a:t>
            </a:r>
            <a:endParaRPr lang="es" sz="1800" dirty="0">
              <a:solidFill>
                <a:srgbClr val="FFFFFF"/>
              </a:solidFill>
            </a:endParaRPr>
          </a:p>
        </p:txBody>
      </p:sp>
      <p:sp>
        <p:nvSpPr>
          <p:cNvPr id="35" name="Shape 105"/>
          <p:cNvSpPr txBox="1"/>
          <p:nvPr/>
        </p:nvSpPr>
        <p:spPr>
          <a:xfrm>
            <a:off x="436093" y="1548413"/>
            <a:ext cx="1495220" cy="1135894"/>
          </a:xfrm>
          <a:prstGeom prst="rect">
            <a:avLst/>
          </a:prstGeom>
          <a:noFill/>
          <a:ln>
            <a:noFill/>
          </a:ln>
        </p:spPr>
        <p:txBody>
          <a:bodyPr wrap="square" lIns="91425" tIns="91425" rIns="91425" bIns="91425" anchor="t" anchorCtr="0">
            <a:noAutofit/>
          </a:bodyPr>
          <a:lstStyle/>
          <a:p>
            <a:pPr lvl="0" algn="ctr" rtl="0">
              <a:spcBef>
                <a:spcPts val="0"/>
              </a:spcBef>
              <a:buNone/>
            </a:pPr>
            <a:r>
              <a:rPr lang="es" sz="1800" dirty="0">
                <a:solidFill>
                  <a:srgbClr val="999999"/>
                </a:solidFill>
              </a:rPr>
              <a:t>Genoma y Epigenoma</a:t>
            </a:r>
          </a:p>
        </p:txBody>
      </p:sp>
      <p:sp>
        <p:nvSpPr>
          <p:cNvPr id="36" name="Shape 106"/>
          <p:cNvSpPr txBox="1"/>
          <p:nvPr/>
        </p:nvSpPr>
        <p:spPr>
          <a:xfrm>
            <a:off x="1835697" y="1548413"/>
            <a:ext cx="1737230" cy="1135894"/>
          </a:xfrm>
          <a:prstGeom prst="rect">
            <a:avLst/>
          </a:prstGeom>
          <a:noFill/>
          <a:ln>
            <a:noFill/>
          </a:ln>
        </p:spPr>
        <p:txBody>
          <a:bodyPr wrap="square" lIns="91425" tIns="91425" rIns="91425" bIns="91425" anchor="t" anchorCtr="0">
            <a:noAutofit/>
          </a:bodyPr>
          <a:lstStyle/>
          <a:p>
            <a:pPr lvl="0" algn="ctr" rtl="0">
              <a:spcBef>
                <a:spcPts val="0"/>
              </a:spcBef>
              <a:buNone/>
            </a:pPr>
            <a:r>
              <a:rPr lang="es" sz="1800" dirty="0">
                <a:solidFill>
                  <a:srgbClr val="93C47D"/>
                </a:solidFill>
              </a:rPr>
              <a:t>Transcriptoma y Exoma</a:t>
            </a:r>
          </a:p>
        </p:txBody>
      </p:sp>
      <p:sp>
        <p:nvSpPr>
          <p:cNvPr id="37" name="Shape 107"/>
          <p:cNvSpPr txBox="1"/>
          <p:nvPr/>
        </p:nvSpPr>
        <p:spPr>
          <a:xfrm>
            <a:off x="3487255" y="1548413"/>
            <a:ext cx="1472772" cy="1135894"/>
          </a:xfrm>
          <a:prstGeom prst="rect">
            <a:avLst/>
          </a:prstGeom>
          <a:noFill/>
          <a:ln>
            <a:noFill/>
          </a:ln>
        </p:spPr>
        <p:txBody>
          <a:bodyPr wrap="square" lIns="91425" tIns="91425" rIns="91425" bIns="91425" anchor="t" anchorCtr="0">
            <a:noAutofit/>
          </a:bodyPr>
          <a:lstStyle/>
          <a:p>
            <a:pPr lvl="0" algn="ctr" rtl="0">
              <a:spcBef>
                <a:spcPts val="0"/>
              </a:spcBef>
              <a:buNone/>
            </a:pPr>
            <a:r>
              <a:rPr lang="es" sz="1800" dirty="0">
                <a:solidFill>
                  <a:srgbClr val="6FA8DC"/>
                </a:solidFill>
              </a:rPr>
              <a:t>Proteoma e Interactoma</a:t>
            </a:r>
          </a:p>
        </p:txBody>
      </p:sp>
      <p:sp>
        <p:nvSpPr>
          <p:cNvPr id="38" name="Shape 108"/>
          <p:cNvSpPr txBox="1"/>
          <p:nvPr/>
        </p:nvSpPr>
        <p:spPr>
          <a:xfrm>
            <a:off x="4960028" y="1548413"/>
            <a:ext cx="1556676" cy="1135894"/>
          </a:xfrm>
          <a:prstGeom prst="rect">
            <a:avLst/>
          </a:prstGeom>
          <a:noFill/>
          <a:ln>
            <a:noFill/>
          </a:ln>
        </p:spPr>
        <p:txBody>
          <a:bodyPr wrap="square" lIns="91425" tIns="91425" rIns="91425" bIns="91425" anchor="t" anchorCtr="0">
            <a:noAutofit/>
          </a:bodyPr>
          <a:lstStyle/>
          <a:p>
            <a:pPr lvl="0" algn="ctr" rtl="0">
              <a:spcBef>
                <a:spcPts val="0"/>
              </a:spcBef>
              <a:buNone/>
            </a:pPr>
            <a:r>
              <a:rPr lang="es" sz="1800" dirty="0">
                <a:solidFill>
                  <a:srgbClr val="F6B26B"/>
                </a:solidFill>
              </a:rPr>
              <a:t>Metaboloma y Fluxoma</a:t>
            </a:r>
          </a:p>
        </p:txBody>
      </p:sp>
      <p:sp>
        <p:nvSpPr>
          <p:cNvPr id="39" name="Shape 109"/>
          <p:cNvSpPr txBox="1"/>
          <p:nvPr/>
        </p:nvSpPr>
        <p:spPr>
          <a:xfrm>
            <a:off x="6735178" y="1548413"/>
            <a:ext cx="1387201" cy="1135894"/>
          </a:xfrm>
          <a:prstGeom prst="rect">
            <a:avLst/>
          </a:prstGeom>
          <a:noFill/>
          <a:ln>
            <a:noFill/>
          </a:ln>
        </p:spPr>
        <p:txBody>
          <a:bodyPr wrap="square" lIns="91425" tIns="91425" rIns="91425" bIns="91425" anchor="t" anchorCtr="0">
            <a:noAutofit/>
          </a:bodyPr>
          <a:lstStyle/>
          <a:p>
            <a:pPr lvl="0" algn="ctr" rtl="0">
              <a:spcBef>
                <a:spcPts val="0"/>
              </a:spcBef>
              <a:buNone/>
            </a:pPr>
            <a:r>
              <a:rPr lang="es" sz="1800" dirty="0">
                <a:solidFill>
                  <a:srgbClr val="E06666"/>
                </a:solidFill>
              </a:rPr>
              <a:t>Fenoma y Exposoma</a:t>
            </a:r>
          </a:p>
        </p:txBody>
      </p:sp>
      <p:sp>
        <p:nvSpPr>
          <p:cNvPr id="40" name="Shape 110"/>
          <p:cNvSpPr txBox="1"/>
          <p:nvPr/>
        </p:nvSpPr>
        <p:spPr>
          <a:xfrm>
            <a:off x="480582" y="2355726"/>
            <a:ext cx="1653739" cy="1135894"/>
          </a:xfrm>
          <a:prstGeom prst="rect">
            <a:avLst/>
          </a:prstGeom>
          <a:noFill/>
          <a:ln>
            <a:noFill/>
          </a:ln>
        </p:spPr>
        <p:txBody>
          <a:bodyPr wrap="square" lIns="91425" tIns="91425" rIns="91425" bIns="91425" anchor="t" anchorCtr="0">
            <a:noAutofit/>
          </a:bodyPr>
          <a:lstStyle/>
          <a:p>
            <a:pPr lvl="0" algn="just" rtl="0">
              <a:spcBef>
                <a:spcPts val="0"/>
              </a:spcBef>
              <a:buNone/>
            </a:pPr>
            <a:r>
              <a:rPr lang="es" sz="1200" dirty="0">
                <a:solidFill>
                  <a:srgbClr val="999999"/>
                </a:solidFill>
              </a:rPr>
              <a:t>polimorfismos:</a:t>
            </a:r>
          </a:p>
          <a:p>
            <a:pPr lvl="0" rtl="0">
              <a:spcBef>
                <a:spcPts val="0"/>
              </a:spcBef>
              <a:buNone/>
            </a:pPr>
            <a:r>
              <a:rPr lang="es" sz="1200" dirty="0">
                <a:solidFill>
                  <a:srgbClr val="999999"/>
                </a:solidFill>
              </a:rPr>
              <a:t>microsatélites, polimorfismos de un nucleótido (SNPs), variación en el número de copias (CNV) secuenciación de genomas, metilación de ADN</a:t>
            </a:r>
          </a:p>
        </p:txBody>
      </p:sp>
      <p:sp>
        <p:nvSpPr>
          <p:cNvPr id="41" name="Shape 111"/>
          <p:cNvSpPr txBox="1"/>
          <p:nvPr/>
        </p:nvSpPr>
        <p:spPr>
          <a:xfrm>
            <a:off x="2147749" y="2355726"/>
            <a:ext cx="1339505" cy="1135894"/>
          </a:xfrm>
          <a:prstGeom prst="rect">
            <a:avLst/>
          </a:prstGeom>
          <a:noFill/>
          <a:ln>
            <a:noFill/>
          </a:ln>
        </p:spPr>
        <p:txBody>
          <a:bodyPr wrap="square" lIns="91425" tIns="91425" rIns="91425" bIns="91425" anchor="t" anchorCtr="0">
            <a:noAutofit/>
          </a:bodyPr>
          <a:lstStyle/>
          <a:p>
            <a:pPr lvl="0" rtl="0">
              <a:spcBef>
                <a:spcPts val="0"/>
              </a:spcBef>
              <a:buNone/>
            </a:pPr>
            <a:r>
              <a:rPr lang="es" sz="1200">
                <a:solidFill>
                  <a:srgbClr val="93C47D"/>
                </a:solidFill>
              </a:rPr>
              <a:t>perfil de expresión génica</a:t>
            </a:r>
          </a:p>
          <a:p>
            <a:pPr lvl="0" rtl="0">
              <a:spcBef>
                <a:spcPts val="0"/>
              </a:spcBef>
              <a:buNone/>
            </a:pPr>
            <a:r>
              <a:rPr lang="es" sz="1200">
                <a:solidFill>
                  <a:srgbClr val="93C47D"/>
                </a:solidFill>
              </a:rPr>
              <a:t>microarrays</a:t>
            </a:r>
          </a:p>
          <a:p>
            <a:pPr lvl="0" rtl="0">
              <a:spcBef>
                <a:spcPts val="0"/>
              </a:spcBef>
              <a:buNone/>
            </a:pPr>
            <a:r>
              <a:rPr lang="es" sz="1200">
                <a:solidFill>
                  <a:srgbClr val="93C47D"/>
                </a:solidFill>
              </a:rPr>
              <a:t>RNAseq</a:t>
            </a:r>
          </a:p>
          <a:p>
            <a:pPr lvl="0" rtl="0">
              <a:spcBef>
                <a:spcPts val="0"/>
              </a:spcBef>
              <a:buNone/>
            </a:pPr>
            <a:r>
              <a:rPr lang="es" sz="1200">
                <a:solidFill>
                  <a:srgbClr val="93C47D"/>
                </a:solidFill>
              </a:rPr>
              <a:t>exomas</a:t>
            </a:r>
          </a:p>
          <a:p>
            <a:pPr lvl="0" rtl="0">
              <a:spcBef>
                <a:spcPts val="0"/>
              </a:spcBef>
              <a:buNone/>
            </a:pPr>
            <a:r>
              <a:rPr lang="es" sz="1200">
                <a:solidFill>
                  <a:srgbClr val="93C47D"/>
                </a:solidFill>
              </a:rPr>
              <a:t>spliceosoma</a:t>
            </a:r>
          </a:p>
        </p:txBody>
      </p:sp>
      <p:sp>
        <p:nvSpPr>
          <p:cNvPr id="42" name="Shape 112"/>
          <p:cNvSpPr txBox="1"/>
          <p:nvPr/>
        </p:nvSpPr>
        <p:spPr>
          <a:xfrm>
            <a:off x="3535083" y="2355726"/>
            <a:ext cx="1790415" cy="1135894"/>
          </a:xfrm>
          <a:prstGeom prst="rect">
            <a:avLst/>
          </a:prstGeom>
          <a:noFill/>
          <a:ln>
            <a:noFill/>
          </a:ln>
        </p:spPr>
        <p:txBody>
          <a:bodyPr wrap="square" lIns="91425" tIns="91425" rIns="91425" bIns="91425" anchor="t" anchorCtr="0">
            <a:noAutofit/>
          </a:bodyPr>
          <a:lstStyle/>
          <a:p>
            <a:pPr lvl="0" rtl="0">
              <a:spcBef>
                <a:spcPts val="0"/>
              </a:spcBef>
              <a:buNone/>
            </a:pPr>
            <a:r>
              <a:rPr lang="es" sz="1200">
                <a:solidFill>
                  <a:srgbClr val="6FA8DC"/>
                </a:solidFill>
              </a:rPr>
              <a:t>proteómica de MS</a:t>
            </a:r>
          </a:p>
          <a:p>
            <a:pPr lvl="0" rtl="0">
              <a:spcBef>
                <a:spcPts val="0"/>
              </a:spcBef>
              <a:buNone/>
            </a:pPr>
            <a:r>
              <a:rPr lang="es" sz="1200">
                <a:solidFill>
                  <a:srgbClr val="6FA8DC"/>
                </a:solidFill>
              </a:rPr>
              <a:t>arrays de proteínas</a:t>
            </a:r>
          </a:p>
          <a:p>
            <a:pPr lvl="0" rtl="0">
              <a:spcBef>
                <a:spcPts val="0"/>
              </a:spcBef>
              <a:buNone/>
            </a:pPr>
            <a:r>
              <a:rPr lang="es" sz="1200">
                <a:solidFill>
                  <a:srgbClr val="6FA8DC"/>
                </a:solidFill>
              </a:rPr>
              <a:t>interacciones proteína-proteína</a:t>
            </a:r>
          </a:p>
          <a:p>
            <a:pPr lvl="0" rtl="0">
              <a:spcBef>
                <a:spcPts val="0"/>
              </a:spcBef>
              <a:buNone/>
            </a:pPr>
            <a:r>
              <a:rPr lang="es" sz="1200">
                <a:solidFill>
                  <a:srgbClr val="6FA8DC"/>
                </a:solidFill>
              </a:rPr>
              <a:t>interacciones proteínas-pequeñas moléculas</a:t>
            </a:r>
          </a:p>
        </p:txBody>
      </p:sp>
      <p:sp>
        <p:nvSpPr>
          <p:cNvPr id="43" name="Shape 113"/>
          <p:cNvSpPr txBox="1"/>
          <p:nvPr/>
        </p:nvSpPr>
        <p:spPr>
          <a:xfrm>
            <a:off x="5171220" y="2355726"/>
            <a:ext cx="1387201" cy="1135894"/>
          </a:xfrm>
          <a:prstGeom prst="rect">
            <a:avLst/>
          </a:prstGeom>
          <a:noFill/>
          <a:ln>
            <a:noFill/>
          </a:ln>
        </p:spPr>
        <p:txBody>
          <a:bodyPr wrap="square" lIns="91425" tIns="91425" rIns="91425" bIns="91425" anchor="t" anchorCtr="0">
            <a:noAutofit/>
          </a:bodyPr>
          <a:lstStyle/>
          <a:p>
            <a:pPr lvl="0" rtl="0">
              <a:spcBef>
                <a:spcPts val="0"/>
              </a:spcBef>
              <a:buNone/>
            </a:pPr>
            <a:r>
              <a:rPr lang="es" sz="1200">
                <a:solidFill>
                  <a:srgbClr val="F6B26B"/>
                </a:solidFill>
              </a:rPr>
              <a:t>metabolómica de MS y RMN</a:t>
            </a:r>
          </a:p>
          <a:p>
            <a:pPr lvl="0" rtl="0">
              <a:spcBef>
                <a:spcPts val="0"/>
              </a:spcBef>
              <a:buNone/>
            </a:pPr>
            <a:r>
              <a:rPr lang="es" sz="1200">
                <a:solidFill>
                  <a:srgbClr val="F6B26B"/>
                </a:solidFill>
              </a:rPr>
              <a:t>rutas metabólicas</a:t>
            </a:r>
          </a:p>
          <a:p>
            <a:pPr lvl="0" rtl="0">
              <a:spcBef>
                <a:spcPts val="0"/>
              </a:spcBef>
              <a:buNone/>
            </a:pPr>
            <a:r>
              <a:rPr lang="es" sz="1200">
                <a:solidFill>
                  <a:srgbClr val="F6B26B"/>
                </a:solidFill>
              </a:rPr>
              <a:t>reactoma</a:t>
            </a:r>
          </a:p>
          <a:p>
            <a:pPr lvl="0" rtl="0">
              <a:spcBef>
                <a:spcPts val="0"/>
              </a:spcBef>
              <a:buNone/>
            </a:pPr>
            <a:r>
              <a:rPr lang="es" sz="1200">
                <a:solidFill>
                  <a:srgbClr val="F6B26B"/>
                </a:solidFill>
              </a:rPr>
              <a:t>flujos metabólicos</a:t>
            </a:r>
          </a:p>
        </p:txBody>
      </p:sp>
      <p:sp>
        <p:nvSpPr>
          <p:cNvPr id="44" name="Shape 114"/>
          <p:cNvSpPr txBox="1"/>
          <p:nvPr/>
        </p:nvSpPr>
        <p:spPr>
          <a:xfrm>
            <a:off x="6742025" y="2355726"/>
            <a:ext cx="1790415" cy="1135894"/>
          </a:xfrm>
          <a:prstGeom prst="rect">
            <a:avLst/>
          </a:prstGeom>
          <a:noFill/>
          <a:ln>
            <a:noFill/>
          </a:ln>
        </p:spPr>
        <p:txBody>
          <a:bodyPr wrap="square" lIns="91425" tIns="91425" rIns="91425" bIns="91425" anchor="t" anchorCtr="0">
            <a:noAutofit/>
          </a:bodyPr>
          <a:lstStyle/>
          <a:p>
            <a:pPr lvl="0" rtl="0">
              <a:spcBef>
                <a:spcPts val="0"/>
              </a:spcBef>
              <a:buNone/>
            </a:pPr>
            <a:r>
              <a:rPr lang="es" sz="1200">
                <a:solidFill>
                  <a:srgbClr val="E06666"/>
                </a:solidFill>
              </a:rPr>
              <a:t>fenotipos de enfermedad</a:t>
            </a:r>
          </a:p>
          <a:p>
            <a:pPr lvl="0" rtl="0">
              <a:spcBef>
                <a:spcPts val="0"/>
              </a:spcBef>
              <a:buNone/>
            </a:pPr>
            <a:r>
              <a:rPr lang="es" sz="1200">
                <a:solidFill>
                  <a:srgbClr val="E06666"/>
                </a:solidFill>
              </a:rPr>
              <a:t>tratamientos</a:t>
            </a:r>
          </a:p>
          <a:p>
            <a:pPr lvl="0" rtl="0">
              <a:spcBef>
                <a:spcPts val="0"/>
              </a:spcBef>
              <a:buNone/>
            </a:pPr>
            <a:r>
              <a:rPr lang="es" sz="1200">
                <a:solidFill>
                  <a:srgbClr val="E06666"/>
                </a:solidFill>
              </a:rPr>
              <a:t>antecedentes familiares</a:t>
            </a:r>
          </a:p>
          <a:p>
            <a:pPr lvl="0" rtl="0">
              <a:spcBef>
                <a:spcPts val="0"/>
              </a:spcBef>
              <a:buNone/>
            </a:pPr>
            <a:r>
              <a:rPr lang="es" sz="1200">
                <a:solidFill>
                  <a:srgbClr val="E06666"/>
                </a:solidFill>
              </a:rPr>
              <a:t>factores de riesgo</a:t>
            </a:r>
          </a:p>
          <a:p>
            <a:pPr lvl="0" rtl="0">
              <a:spcBef>
                <a:spcPts val="0"/>
              </a:spcBef>
              <a:buNone/>
            </a:pPr>
            <a:r>
              <a:rPr lang="es" sz="1200">
                <a:solidFill>
                  <a:srgbClr val="E06666"/>
                </a:solidFill>
              </a:rPr>
              <a:t>factores ambientales</a:t>
            </a:r>
          </a:p>
          <a:p>
            <a:pPr lvl="0" rtl="0">
              <a:spcBef>
                <a:spcPts val="0"/>
              </a:spcBef>
              <a:buNone/>
            </a:pPr>
            <a:endParaRPr sz="1200">
              <a:solidFill>
                <a:srgbClr val="E06666"/>
              </a:solidFill>
            </a:endParaRPr>
          </a:p>
        </p:txBody>
      </p:sp>
      <p:sp>
        <p:nvSpPr>
          <p:cNvPr id="45" name="Shape 115"/>
          <p:cNvSpPr txBox="1"/>
          <p:nvPr/>
        </p:nvSpPr>
        <p:spPr>
          <a:xfrm>
            <a:off x="251520" y="2116526"/>
            <a:ext cx="369145" cy="567947"/>
          </a:xfrm>
          <a:prstGeom prst="rect">
            <a:avLst/>
          </a:prstGeom>
          <a:noFill/>
          <a:ln>
            <a:noFill/>
          </a:ln>
        </p:spPr>
        <p:txBody>
          <a:bodyPr wrap="square" lIns="91425" tIns="91425" rIns="91425" bIns="91425" anchor="t" anchorCtr="0">
            <a:noAutofit/>
          </a:bodyPr>
          <a:lstStyle/>
          <a:p>
            <a:pPr lvl="0" algn="l" rtl="0">
              <a:spcBef>
                <a:spcPts val="0"/>
              </a:spcBef>
              <a:buNone/>
            </a:pPr>
            <a:endParaRPr sz="2000"/>
          </a:p>
        </p:txBody>
      </p:sp>
      <p:sp>
        <p:nvSpPr>
          <p:cNvPr id="3" name="2 Marcador de número de diapositiva"/>
          <p:cNvSpPr>
            <a:spLocks noGrp="1"/>
          </p:cNvSpPr>
          <p:nvPr>
            <p:ph type="sldNum" idx="12"/>
          </p:nvPr>
        </p:nvSpPr>
        <p:spPr/>
        <p:txBody>
          <a:bodyPr/>
          <a:lstStyle/>
          <a:p>
            <a:pPr lvl="0">
              <a:spcBef>
                <a:spcPts val="0"/>
              </a:spcBef>
              <a:buNone/>
            </a:pPr>
            <a:fld id="{00000000-1234-1234-1234-123412341234}" type="slidenum">
              <a:rPr lang="es" smtClean="0"/>
              <a:t>7</a:t>
            </a:fld>
            <a:endParaRPr lang="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19" name="18 Grupo"/>
          <p:cNvGrpSpPr/>
          <p:nvPr/>
        </p:nvGrpSpPr>
        <p:grpSpPr>
          <a:xfrm>
            <a:off x="5572170" y="25602"/>
            <a:ext cx="3689812" cy="1378562"/>
            <a:chOff x="2267744" y="1365431"/>
            <a:chExt cx="8361066" cy="3369905"/>
          </a:xfrm>
        </p:grpSpPr>
        <p:pic>
          <p:nvPicPr>
            <p:cNvPr id="2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694" t="84348" b="5726"/>
            <a:stretch/>
          </p:blipFill>
          <p:spPr bwMode="auto">
            <a:xfrm>
              <a:off x="2267744" y="4169028"/>
              <a:ext cx="8361066" cy="56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14695" t="37156" r="2779" b="15725"/>
            <a:stretch/>
          </p:blipFill>
          <p:spPr bwMode="auto">
            <a:xfrm>
              <a:off x="2267746" y="1445778"/>
              <a:ext cx="8088556" cy="2688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80936" b="75665"/>
            <a:stretch/>
          </p:blipFill>
          <p:spPr bwMode="auto">
            <a:xfrm>
              <a:off x="4713295" y="1471332"/>
              <a:ext cx="1868503" cy="138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422" r="67750" b="88622"/>
            <a:stretch/>
          </p:blipFill>
          <p:spPr bwMode="auto">
            <a:xfrm>
              <a:off x="6482994" y="1365431"/>
              <a:ext cx="1257358" cy="64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1" name="Shape 108"/>
          <p:cNvSpPr txBox="1"/>
          <p:nvPr/>
        </p:nvSpPr>
        <p:spPr>
          <a:xfrm>
            <a:off x="2051721" y="567720"/>
            <a:ext cx="2520280" cy="707886"/>
          </a:xfrm>
          <a:prstGeom prst="rect">
            <a:avLst/>
          </a:prstGeom>
          <a:noFill/>
          <a:ln>
            <a:noFill/>
          </a:ln>
        </p:spPr>
        <p:txBody>
          <a:bodyPr wrap="square" lIns="91425" tIns="91425" rIns="91425" bIns="91425" anchor="t" anchorCtr="0">
            <a:noAutofit/>
          </a:bodyPr>
          <a:lstStyle/>
          <a:p>
            <a:pPr lvl="0" algn="ctr" rtl="0">
              <a:spcBef>
                <a:spcPts val="0"/>
              </a:spcBef>
              <a:buNone/>
            </a:pPr>
            <a:r>
              <a:rPr lang="es" sz="1600" b="1" dirty="0" smtClean="0">
                <a:solidFill>
                  <a:srgbClr val="5C9343"/>
                </a:solidFill>
              </a:rPr>
              <a:t>Transcriptómica</a:t>
            </a:r>
          </a:p>
          <a:p>
            <a:pPr algn="ctr"/>
            <a:r>
              <a:rPr lang="es" b="1" dirty="0" smtClean="0">
                <a:solidFill>
                  <a:srgbClr val="5C9343"/>
                </a:solidFill>
              </a:rPr>
              <a:t>Transcriptoma y Exoma</a:t>
            </a:r>
          </a:p>
          <a:p>
            <a:pPr lvl="0" algn="ctr" rtl="0">
              <a:spcBef>
                <a:spcPts val="0"/>
              </a:spcBef>
              <a:buNone/>
            </a:pPr>
            <a:endParaRPr lang="es" b="1" dirty="0">
              <a:solidFill>
                <a:srgbClr val="5C9343"/>
              </a:solidFill>
            </a:endParaRPr>
          </a:p>
        </p:txBody>
      </p:sp>
      <p:sp>
        <p:nvSpPr>
          <p:cNvPr id="24" name="23 Rectángulo"/>
          <p:cNvSpPr/>
          <p:nvPr/>
        </p:nvSpPr>
        <p:spPr>
          <a:xfrm>
            <a:off x="251520" y="195486"/>
            <a:ext cx="4572000" cy="369332"/>
          </a:xfrm>
          <a:prstGeom prst="rect">
            <a:avLst/>
          </a:prstGeom>
        </p:spPr>
        <p:txBody>
          <a:bodyPr>
            <a:spAutoFit/>
          </a:bodyPr>
          <a:lstStyle/>
          <a:p>
            <a:pPr marL="361950" lvl="0" algn="just">
              <a:spcBef>
                <a:spcPts val="1000"/>
              </a:spcBef>
              <a:buClr>
                <a:schemeClr val="dk1"/>
              </a:buClr>
            </a:pPr>
            <a:r>
              <a:rPr lang="es-ES" sz="1800" b="1" dirty="0" smtClean="0">
                <a:solidFill>
                  <a:schemeClr val="tx1"/>
                </a:solidFill>
              </a:rPr>
              <a:t>2 Tecnologías de alto rendimiento</a:t>
            </a:r>
            <a:endParaRPr lang="es-ES" sz="1800" b="1" dirty="0">
              <a:solidFill>
                <a:schemeClr val="tx1"/>
              </a:solidFill>
            </a:endParaRPr>
          </a:p>
        </p:txBody>
      </p:sp>
      <p:pic>
        <p:nvPicPr>
          <p:cNvPr id="4100" name="Picture 4" descr="http://slideplayer.com/slide/7251295/24/images/19/GeneChip%C2%AE+Probe+Arrays.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30274" t="45858" r="39014" b="8284"/>
          <a:stretch/>
        </p:blipFill>
        <p:spPr bwMode="auto">
          <a:xfrm>
            <a:off x="323528" y="2787025"/>
            <a:ext cx="1497392" cy="167688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sultado de imagen de genech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7" y="714883"/>
            <a:ext cx="1145323" cy="1770644"/>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16953" r="15594"/>
          <a:stretch/>
        </p:blipFill>
        <p:spPr bwMode="auto">
          <a:xfrm>
            <a:off x="7236296" y="2219380"/>
            <a:ext cx="1673352" cy="18568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4044713939"/>
              </p:ext>
            </p:extLst>
          </p:nvPr>
        </p:nvGraphicFramePr>
        <p:xfrm>
          <a:off x="2051720" y="1364441"/>
          <a:ext cx="5040560" cy="3566746"/>
        </p:xfrm>
        <a:graphic>
          <a:graphicData uri="http://schemas.openxmlformats.org/drawingml/2006/table">
            <a:tbl>
              <a:tblPr firstRow="1" bandRow="1">
                <a:tableStyleId>{5940675A-B579-460E-94D1-54222C63F5DA}</a:tableStyleId>
              </a:tblPr>
              <a:tblGrid>
                <a:gridCol w="2376264"/>
                <a:gridCol w="288032"/>
                <a:gridCol w="2376264"/>
              </a:tblGrid>
              <a:tr h="820270">
                <a:tc>
                  <a:txBody>
                    <a:bodyPr/>
                    <a:lstStyle/>
                    <a:p>
                      <a:r>
                        <a:rPr lang="es-ES" sz="1400" dirty="0" smtClean="0">
                          <a:solidFill>
                            <a:schemeClr val="tx1"/>
                          </a:solidFill>
                        </a:rPr>
                        <a:t>El número de mRNAs posibles </a:t>
                      </a:r>
                      <a:r>
                        <a:rPr lang="es-ES" sz="1400" b="1" dirty="0" smtClean="0">
                          <a:solidFill>
                            <a:srgbClr val="C00000"/>
                          </a:solidFill>
                        </a:rPr>
                        <a:t>174,000</a:t>
                      </a:r>
                      <a:endParaRPr lang="es-ES" dirty="0"/>
                    </a:p>
                  </a:txBody>
                  <a:tcP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3175" cap="flat" cmpd="sng" algn="ctr">
                      <a:solidFill>
                        <a:schemeClr val="bg2">
                          <a:lumMod val="60000"/>
                          <a:lumOff val="40000"/>
                        </a:schemeClr>
                      </a:solidFill>
                      <a:prstDash val="solid"/>
                      <a:round/>
                      <a:headEnd type="none" w="med" len="med"/>
                      <a:tailEnd type="none" w="med" len="med"/>
                    </a:lnT>
                    <a:lnB w="3175" cap="flat" cmpd="sng" algn="ctr">
                      <a:solidFill>
                        <a:schemeClr val="bg2">
                          <a:lumMod val="60000"/>
                          <a:lumOff val="40000"/>
                        </a:schemeClr>
                      </a:solidFill>
                      <a:prstDash val="solid"/>
                      <a:round/>
                      <a:headEnd type="none" w="med" len="med"/>
                      <a:tailEnd type="none" w="med" len="med"/>
                    </a:lnB>
                  </a:tcPr>
                </a:tc>
                <a:tc>
                  <a:txBody>
                    <a:bodyPr/>
                    <a:lstStyle/>
                    <a:p>
                      <a:endParaRPr lang="es-ES" dirty="0"/>
                    </a:p>
                  </a:txBody>
                  <a:tcP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solidFill>
                            <a:schemeClr val="tx1"/>
                          </a:solidFill>
                        </a:rPr>
                        <a:t>Existen unos </a:t>
                      </a:r>
                      <a:r>
                        <a:rPr lang="es-ES" sz="1400" b="1" dirty="0" smtClean="0">
                          <a:solidFill>
                            <a:srgbClr val="C00000"/>
                          </a:solidFill>
                        </a:rPr>
                        <a:t>300,000</a:t>
                      </a:r>
                      <a:r>
                        <a:rPr lang="es-ES" sz="1400" dirty="0" smtClean="0">
                          <a:solidFill>
                            <a:srgbClr val="C00000"/>
                          </a:solidFill>
                        </a:rPr>
                        <a:t> </a:t>
                      </a:r>
                      <a:r>
                        <a:rPr lang="es-ES" sz="1400" dirty="0" smtClean="0">
                          <a:solidFill>
                            <a:schemeClr val="tx1"/>
                          </a:solidFill>
                        </a:rPr>
                        <a:t>metabolitos.</a:t>
                      </a:r>
                    </a:p>
                  </a:txBody>
                  <a:tcP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3175" cap="flat" cmpd="sng" algn="ctr">
                      <a:solidFill>
                        <a:schemeClr val="bg2">
                          <a:lumMod val="60000"/>
                          <a:lumOff val="40000"/>
                        </a:schemeClr>
                      </a:solidFill>
                      <a:prstDash val="solid"/>
                      <a:round/>
                      <a:headEnd type="none" w="med" len="med"/>
                      <a:tailEnd type="none" w="med" len="med"/>
                    </a:lnT>
                    <a:lnB w="3175" cap="flat" cmpd="sng" algn="ctr">
                      <a:solidFill>
                        <a:schemeClr val="bg2">
                          <a:lumMod val="60000"/>
                          <a:lumOff val="40000"/>
                        </a:schemeClr>
                      </a:solidFill>
                      <a:prstDash val="solid"/>
                      <a:round/>
                      <a:headEnd type="none" w="med" len="med"/>
                      <a:tailEnd type="none" w="med" len="med"/>
                    </a:lnB>
                  </a:tcPr>
                </a:tc>
              </a:tr>
              <a:tr h="856716">
                <a:tc>
                  <a:txBody>
                    <a:bodyPr/>
                    <a:lstStyle/>
                    <a:p>
                      <a:r>
                        <a:rPr lang="es-ES" sz="1400" dirty="0" smtClean="0">
                          <a:solidFill>
                            <a:schemeClr val="tx1"/>
                          </a:solidFill>
                        </a:rPr>
                        <a:t>Estudio de la expresión de miles de genes a la vez. </a:t>
                      </a:r>
                      <a:endParaRPr lang="es-ES" dirty="0"/>
                    </a:p>
                  </a:txBody>
                  <a:tcP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3175" cap="flat" cmpd="sng" algn="ctr">
                      <a:solidFill>
                        <a:schemeClr val="bg2">
                          <a:lumMod val="60000"/>
                          <a:lumOff val="40000"/>
                        </a:schemeClr>
                      </a:solidFill>
                      <a:prstDash val="solid"/>
                      <a:round/>
                      <a:headEnd type="none" w="med" len="med"/>
                      <a:tailEnd type="none" w="med" len="med"/>
                    </a:lnT>
                    <a:lnB w="3175" cap="flat" cmpd="sng" algn="ctr">
                      <a:solidFill>
                        <a:schemeClr val="bg2">
                          <a:lumMod val="60000"/>
                          <a:lumOff val="40000"/>
                        </a:schemeClr>
                      </a:solidFill>
                      <a:prstDash val="solid"/>
                      <a:round/>
                      <a:headEnd type="none" w="med" len="med"/>
                      <a:tailEnd type="none" w="med" len="med"/>
                    </a:lnB>
                  </a:tcPr>
                </a:tc>
                <a:tc>
                  <a:txBody>
                    <a:bodyPr/>
                    <a:lstStyle/>
                    <a:p>
                      <a:endParaRPr lang="es-ES" dirty="0"/>
                    </a:p>
                  </a:txBody>
                  <a:tcP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r>
                        <a:rPr lang="es-ES" sz="1400" dirty="0" smtClean="0">
                          <a:solidFill>
                            <a:schemeClr val="tx1"/>
                          </a:solidFill>
                        </a:rPr>
                        <a:t>Es el punto final de todas las rutas biológicas.</a:t>
                      </a:r>
                      <a:endParaRPr lang="es-ES" dirty="0"/>
                    </a:p>
                  </a:txBody>
                  <a:tcP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3175" cap="flat" cmpd="sng" algn="ctr">
                      <a:solidFill>
                        <a:schemeClr val="bg2">
                          <a:lumMod val="60000"/>
                          <a:lumOff val="40000"/>
                        </a:schemeClr>
                      </a:solidFill>
                      <a:prstDash val="solid"/>
                      <a:round/>
                      <a:headEnd type="none" w="med" len="med"/>
                      <a:tailEnd type="none" w="med" len="med"/>
                    </a:lnT>
                    <a:lnB w="317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856716">
                <a:tc>
                  <a:txBody>
                    <a:bodyPr/>
                    <a:lstStyle/>
                    <a:p>
                      <a:r>
                        <a:rPr lang="es-ES" sz="1400" dirty="0" smtClean="0"/>
                        <a:t>Plataformas analíticas: </a:t>
                      </a:r>
                    </a:p>
                    <a:p>
                      <a:r>
                        <a:rPr lang="es-ES" sz="1400" dirty="0" smtClean="0"/>
                        <a:t>     - secuenciación masiva</a:t>
                      </a:r>
                    </a:p>
                    <a:p>
                      <a:r>
                        <a:rPr lang="es-ES" sz="1400" dirty="0" smtClean="0"/>
                        <a:t>     - </a:t>
                      </a:r>
                      <a:r>
                        <a:rPr lang="es-ES" sz="1400" b="1" dirty="0" err="1" smtClean="0">
                          <a:solidFill>
                            <a:srgbClr val="C00000"/>
                          </a:solidFill>
                        </a:rPr>
                        <a:t>microarrays</a:t>
                      </a:r>
                      <a:endParaRPr lang="es-ES" dirty="0"/>
                    </a:p>
                  </a:txBody>
                  <a:tcP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3175" cap="flat" cmpd="sng" algn="ctr">
                      <a:solidFill>
                        <a:schemeClr val="bg2">
                          <a:lumMod val="60000"/>
                          <a:lumOff val="40000"/>
                        </a:schemeClr>
                      </a:solidFill>
                      <a:prstDash val="solid"/>
                      <a:round/>
                      <a:headEnd type="none" w="med" len="med"/>
                      <a:tailEnd type="none" w="med" len="med"/>
                    </a:lnT>
                    <a:lnB w="3175" cap="flat" cmpd="sng" algn="ctr">
                      <a:solidFill>
                        <a:schemeClr val="bg2">
                          <a:lumMod val="60000"/>
                          <a:lumOff val="40000"/>
                        </a:schemeClr>
                      </a:solidFill>
                      <a:prstDash val="solid"/>
                      <a:round/>
                      <a:headEnd type="none" w="med" len="med"/>
                      <a:tailEnd type="none" w="med" len="med"/>
                    </a:lnB>
                  </a:tcPr>
                </a:tc>
                <a:tc>
                  <a:txBody>
                    <a:bodyPr/>
                    <a:lstStyle/>
                    <a:p>
                      <a:endParaRPr lang="es-ES" dirty="0"/>
                    </a:p>
                  </a:txBody>
                  <a:tcP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r>
                        <a:rPr lang="es-ES" sz="1400" dirty="0" smtClean="0"/>
                        <a:t>Plataformas analíticas: </a:t>
                      </a:r>
                    </a:p>
                    <a:p>
                      <a:r>
                        <a:rPr lang="es-ES" sz="1400" dirty="0" smtClean="0"/>
                        <a:t>     - </a:t>
                      </a:r>
                      <a:r>
                        <a:rPr lang="es-ES" sz="1400" b="1" dirty="0" smtClean="0">
                          <a:solidFill>
                            <a:srgbClr val="C00000"/>
                          </a:solidFill>
                        </a:rPr>
                        <a:t>RMN</a:t>
                      </a:r>
                    </a:p>
                    <a:p>
                      <a:r>
                        <a:rPr lang="es-ES" sz="1400" dirty="0" smtClean="0"/>
                        <a:t>     - espectrometría de masas</a:t>
                      </a:r>
                    </a:p>
                  </a:txBody>
                  <a:tcP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3175" cap="flat" cmpd="sng" algn="ctr">
                      <a:solidFill>
                        <a:schemeClr val="bg2">
                          <a:lumMod val="60000"/>
                          <a:lumOff val="40000"/>
                        </a:schemeClr>
                      </a:solidFill>
                      <a:prstDash val="solid"/>
                      <a:round/>
                      <a:headEnd type="none" w="med" len="med"/>
                      <a:tailEnd type="none" w="med" len="med"/>
                    </a:lnT>
                    <a:lnB w="3175" cap="flat" cmpd="sng" algn="ctr">
                      <a:solidFill>
                        <a:schemeClr val="bg2">
                          <a:lumMod val="60000"/>
                          <a:lumOff val="40000"/>
                        </a:schemeClr>
                      </a:solidFill>
                      <a:prstDash val="solid"/>
                      <a:round/>
                      <a:headEnd type="none" w="med" len="med"/>
                      <a:tailEnd type="none" w="med" len="med"/>
                    </a:lnB>
                  </a:tcPr>
                </a:tc>
              </a:tr>
              <a:tr h="856716">
                <a:tc>
                  <a:txBody>
                    <a:bodyPr/>
                    <a:lstStyle/>
                    <a:p>
                      <a:r>
                        <a:rPr lang="es-ES" sz="1400" dirty="0" smtClean="0"/>
                        <a:t>Bases de datos:</a:t>
                      </a:r>
                    </a:p>
                    <a:p>
                      <a:pPr marL="182563" indent="-182563">
                        <a:tabLst>
                          <a:tab pos="182563" algn="l"/>
                        </a:tabLst>
                      </a:pPr>
                      <a:r>
                        <a:rPr lang="es-ES" sz="1400" dirty="0" smtClean="0"/>
                        <a:t>   </a:t>
                      </a:r>
                      <a:r>
                        <a:rPr lang="es-ES" sz="1400" i="1" dirty="0" smtClean="0"/>
                        <a:t>GEO, </a:t>
                      </a:r>
                      <a:r>
                        <a:rPr lang="es-ES" sz="1400" i="1" dirty="0" err="1" smtClean="0"/>
                        <a:t>ArrayExpress</a:t>
                      </a:r>
                      <a:r>
                        <a:rPr lang="es-ES" sz="1400" i="1" dirty="0" smtClean="0"/>
                        <a:t>, ENCODE, </a:t>
                      </a:r>
                      <a:r>
                        <a:rPr lang="es-ES" sz="1400" i="1" dirty="0" err="1" smtClean="0"/>
                        <a:t>GTEx</a:t>
                      </a:r>
                      <a:r>
                        <a:rPr lang="es-ES" sz="1400" i="1" dirty="0" smtClean="0"/>
                        <a:t>, TCGA, </a:t>
                      </a:r>
                      <a:r>
                        <a:rPr lang="es-ES" sz="1400" i="1" dirty="0" err="1" smtClean="0"/>
                        <a:t>cBioPortal</a:t>
                      </a:r>
                      <a:r>
                        <a:rPr lang="es-ES" sz="1400" i="1" dirty="0" smtClean="0"/>
                        <a:t> </a:t>
                      </a:r>
                      <a:endParaRPr lang="es-ES" dirty="0"/>
                    </a:p>
                  </a:txBody>
                  <a:tcP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3175" cap="flat" cmpd="sng" algn="ctr">
                      <a:solidFill>
                        <a:schemeClr val="bg2">
                          <a:lumMod val="60000"/>
                          <a:lumOff val="40000"/>
                        </a:schemeClr>
                      </a:solidFill>
                      <a:prstDash val="solid"/>
                      <a:round/>
                      <a:headEnd type="none" w="med" len="med"/>
                      <a:tailEnd type="none" w="med" len="med"/>
                    </a:lnT>
                    <a:lnB w="3175" cap="flat" cmpd="sng" algn="ctr">
                      <a:solidFill>
                        <a:schemeClr val="bg2">
                          <a:lumMod val="60000"/>
                          <a:lumOff val="40000"/>
                        </a:schemeClr>
                      </a:solidFill>
                      <a:prstDash val="solid"/>
                      <a:round/>
                      <a:headEnd type="none" w="med" len="med"/>
                      <a:tailEnd type="none" w="med" len="med"/>
                    </a:lnB>
                  </a:tcPr>
                </a:tc>
                <a:tc>
                  <a:txBody>
                    <a:bodyPr/>
                    <a:lstStyle/>
                    <a:p>
                      <a:pPr marL="182563" indent="-182563">
                        <a:tabLst>
                          <a:tab pos="182563" algn="l"/>
                        </a:tabLst>
                      </a:pPr>
                      <a:endParaRPr lang="es-ES" dirty="0"/>
                    </a:p>
                  </a:txBody>
                  <a:tcP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2">
                          <a:lumMod val="60000"/>
                          <a:lumOff val="40000"/>
                        </a:schemeClr>
                      </a:solidFill>
                      <a:prstDash val="solid"/>
                      <a:round/>
                      <a:headEnd type="none" w="med" len="med"/>
                      <a:tailEnd type="none" w="med" len="med"/>
                    </a:lnB>
                  </a:tcPr>
                </a:tc>
                <a:tc>
                  <a:txBody>
                    <a:bodyPr/>
                    <a:lstStyle/>
                    <a:p>
                      <a:r>
                        <a:rPr lang="es-ES" sz="1400" dirty="0" smtClean="0"/>
                        <a:t>Bases de datos:</a:t>
                      </a:r>
                    </a:p>
                    <a:p>
                      <a:pPr marL="182563" indent="-182563">
                        <a:tabLst>
                          <a:tab pos="182563" algn="l"/>
                        </a:tabLst>
                      </a:pPr>
                      <a:r>
                        <a:rPr lang="es-ES" sz="1400" i="1" dirty="0" smtClean="0"/>
                        <a:t>   </a:t>
                      </a:r>
                      <a:r>
                        <a:rPr lang="es-ES" sz="1400" i="1" dirty="0" err="1" smtClean="0"/>
                        <a:t>MetaboLights</a:t>
                      </a:r>
                      <a:r>
                        <a:rPr lang="es-ES" sz="1400" i="1" dirty="0" smtClean="0"/>
                        <a:t>,</a:t>
                      </a:r>
                    </a:p>
                    <a:p>
                      <a:pPr marL="182563" indent="-182563">
                        <a:tabLst>
                          <a:tab pos="182563" algn="l"/>
                        </a:tabLst>
                      </a:pPr>
                      <a:r>
                        <a:rPr lang="es-ES" sz="1400" i="1" baseline="0" dirty="0" smtClean="0"/>
                        <a:t>  </a:t>
                      </a:r>
                      <a:r>
                        <a:rPr lang="es-ES" sz="1400" i="1" dirty="0" err="1" smtClean="0"/>
                        <a:t>Metabolomics</a:t>
                      </a:r>
                      <a:r>
                        <a:rPr lang="es-ES" sz="1400" i="1" dirty="0" smtClean="0"/>
                        <a:t> </a:t>
                      </a:r>
                      <a:r>
                        <a:rPr lang="es-ES" sz="1400" i="1" dirty="0" err="1" smtClean="0"/>
                        <a:t>Workbench</a:t>
                      </a:r>
                      <a:r>
                        <a:rPr lang="es-ES" sz="1400" dirty="0" smtClean="0"/>
                        <a:t>,</a:t>
                      </a:r>
                      <a:r>
                        <a:rPr lang="es-ES" sz="1400" baseline="0" dirty="0" smtClean="0"/>
                        <a:t> </a:t>
                      </a:r>
                      <a:r>
                        <a:rPr lang="es-ES" sz="1400" dirty="0" smtClean="0"/>
                        <a:t>HMDB </a:t>
                      </a:r>
                    </a:p>
                  </a:txBody>
                  <a:tcPr>
                    <a:lnL w="3175" cap="flat" cmpd="sng" algn="ctr">
                      <a:solidFill>
                        <a:schemeClr val="bg2">
                          <a:lumMod val="60000"/>
                          <a:lumOff val="4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3175" cap="flat" cmpd="sng" algn="ctr">
                      <a:solidFill>
                        <a:schemeClr val="bg2">
                          <a:lumMod val="60000"/>
                          <a:lumOff val="40000"/>
                        </a:schemeClr>
                      </a:solidFill>
                      <a:prstDash val="solid"/>
                      <a:round/>
                      <a:headEnd type="none" w="med" len="med"/>
                      <a:tailEnd type="none" w="med" len="med"/>
                    </a:lnT>
                    <a:lnB w="3175" cap="flat" cmpd="sng" algn="ctr">
                      <a:solidFill>
                        <a:schemeClr val="bg2">
                          <a:lumMod val="60000"/>
                          <a:lumOff val="40000"/>
                        </a:schemeClr>
                      </a:solidFill>
                      <a:prstDash val="solid"/>
                      <a:round/>
                      <a:headEnd type="none" w="med" len="med"/>
                      <a:tailEnd type="none" w="med" len="med"/>
                    </a:lnB>
                  </a:tcPr>
                </a:tc>
              </a:tr>
            </a:tbl>
          </a:graphicData>
        </a:graphic>
      </p:graphicFrame>
      <p:sp>
        <p:nvSpPr>
          <p:cNvPr id="86" name="Shape 108"/>
          <p:cNvSpPr txBox="1"/>
          <p:nvPr/>
        </p:nvSpPr>
        <p:spPr>
          <a:xfrm>
            <a:off x="4572000" y="555398"/>
            <a:ext cx="2520280" cy="707886"/>
          </a:xfrm>
          <a:prstGeom prst="rect">
            <a:avLst/>
          </a:prstGeom>
          <a:noFill/>
          <a:ln>
            <a:noFill/>
          </a:ln>
        </p:spPr>
        <p:txBody>
          <a:bodyPr wrap="square" lIns="91425" tIns="91425" rIns="91425" bIns="91425" anchor="t" anchorCtr="0">
            <a:noAutofit/>
          </a:bodyPr>
          <a:lstStyle/>
          <a:p>
            <a:pPr algn="ctr"/>
            <a:r>
              <a:rPr lang="es" sz="1600" b="1" dirty="0">
                <a:solidFill>
                  <a:srgbClr val="F07F0E"/>
                </a:solidFill>
              </a:rPr>
              <a:t>Metabolómica</a:t>
            </a:r>
            <a:endParaRPr lang="es" b="1" dirty="0">
              <a:solidFill>
                <a:srgbClr val="F07F0E"/>
              </a:solidFill>
            </a:endParaRPr>
          </a:p>
          <a:p>
            <a:pPr algn="ctr"/>
            <a:r>
              <a:rPr lang="es" b="1" dirty="0" smtClean="0">
                <a:solidFill>
                  <a:srgbClr val="F07F0E"/>
                </a:solidFill>
              </a:rPr>
              <a:t>Metaboloma y </a:t>
            </a:r>
            <a:r>
              <a:rPr lang="es" b="1" dirty="0">
                <a:solidFill>
                  <a:srgbClr val="F07F0E"/>
                </a:solidFill>
              </a:rPr>
              <a:t>Fluxoma</a:t>
            </a:r>
          </a:p>
          <a:p>
            <a:pPr lvl="0" algn="ctr" rtl="0">
              <a:spcBef>
                <a:spcPts val="0"/>
              </a:spcBef>
              <a:buNone/>
            </a:pPr>
            <a:endParaRPr lang="es" b="1" dirty="0">
              <a:solidFill>
                <a:srgbClr val="F07F0E"/>
              </a:solidFill>
            </a:endParaRPr>
          </a:p>
        </p:txBody>
      </p:sp>
      <p:sp>
        <p:nvSpPr>
          <p:cNvPr id="4" name="3 Marcador de número de diapositiva"/>
          <p:cNvSpPr>
            <a:spLocks noGrp="1"/>
          </p:cNvSpPr>
          <p:nvPr>
            <p:ph type="sldNum" idx="12"/>
          </p:nvPr>
        </p:nvSpPr>
        <p:spPr/>
        <p:txBody>
          <a:bodyPr/>
          <a:lstStyle/>
          <a:p>
            <a:pPr lvl="0">
              <a:spcBef>
                <a:spcPts val="0"/>
              </a:spcBef>
              <a:buNone/>
            </a:pPr>
            <a:fld id="{00000000-1234-1234-1234-123412341234}" type="slidenum">
              <a:rPr lang="es" smtClean="0"/>
              <a:t>8</a:t>
            </a:fld>
            <a:endParaRPr lang="es"/>
          </a:p>
        </p:txBody>
      </p:sp>
    </p:spTree>
    <p:extLst>
      <p:ext uri="{BB962C8B-B14F-4D97-AF65-F5344CB8AC3E}">
        <p14:creationId xmlns:p14="http://schemas.microsoft.com/office/powerpoint/2010/main" val="411323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1" name="20 Rectángulo"/>
          <p:cNvSpPr/>
          <p:nvPr/>
        </p:nvSpPr>
        <p:spPr>
          <a:xfrm>
            <a:off x="251520" y="195486"/>
            <a:ext cx="4572000" cy="369332"/>
          </a:xfrm>
          <a:prstGeom prst="rect">
            <a:avLst/>
          </a:prstGeom>
        </p:spPr>
        <p:txBody>
          <a:bodyPr>
            <a:spAutoFit/>
          </a:bodyPr>
          <a:lstStyle/>
          <a:p>
            <a:pPr marL="361950" lvl="0" algn="just">
              <a:spcBef>
                <a:spcPts val="1000"/>
              </a:spcBef>
              <a:buClr>
                <a:schemeClr val="dk1"/>
              </a:buClr>
            </a:pPr>
            <a:r>
              <a:rPr lang="es-ES" sz="1800" b="1" dirty="0">
                <a:solidFill>
                  <a:schemeClr val="tx1"/>
                </a:solidFill>
              </a:rPr>
              <a:t>3</a:t>
            </a:r>
            <a:r>
              <a:rPr lang="es-ES" sz="1800" b="1" dirty="0" smtClean="0">
                <a:solidFill>
                  <a:schemeClr val="tx1"/>
                </a:solidFill>
              </a:rPr>
              <a:t> </a:t>
            </a:r>
            <a:r>
              <a:rPr lang="es-ES" sz="1800" b="1" dirty="0" err="1" smtClean="0">
                <a:solidFill>
                  <a:schemeClr val="tx1"/>
                </a:solidFill>
              </a:rPr>
              <a:t>Metaánalisis</a:t>
            </a:r>
            <a:r>
              <a:rPr lang="es-ES" sz="1800" b="1" dirty="0" smtClean="0">
                <a:solidFill>
                  <a:schemeClr val="tx1"/>
                </a:solidFill>
              </a:rPr>
              <a:t> de datos </a:t>
            </a:r>
            <a:r>
              <a:rPr lang="es-ES" sz="1800" b="1" dirty="0" err="1" smtClean="0">
                <a:solidFill>
                  <a:schemeClr val="tx1"/>
                </a:solidFill>
              </a:rPr>
              <a:t>ómicos</a:t>
            </a:r>
            <a:endParaRPr lang="es-ES" sz="1800" b="1" dirty="0">
              <a:solidFill>
                <a:schemeClr val="tx1"/>
              </a:solidFill>
            </a:endParaRPr>
          </a:p>
        </p:txBody>
      </p:sp>
      <p:sp>
        <p:nvSpPr>
          <p:cNvPr id="2" name="1 Rectángulo"/>
          <p:cNvSpPr/>
          <p:nvPr/>
        </p:nvSpPr>
        <p:spPr>
          <a:xfrm>
            <a:off x="251520" y="555526"/>
            <a:ext cx="8640960" cy="461665"/>
          </a:xfrm>
          <a:prstGeom prst="rect">
            <a:avLst/>
          </a:prstGeom>
        </p:spPr>
        <p:txBody>
          <a:bodyPr wrap="square">
            <a:spAutoFit/>
          </a:bodyPr>
          <a:lstStyle/>
          <a:p>
            <a:pPr>
              <a:spcAft>
                <a:spcPts val="600"/>
              </a:spcAft>
            </a:pPr>
            <a:r>
              <a:rPr lang="es-ES" sz="1200" dirty="0"/>
              <a:t>El </a:t>
            </a:r>
            <a:r>
              <a:rPr lang="es-ES" sz="1200" dirty="0" err="1"/>
              <a:t>metaanálisis</a:t>
            </a:r>
            <a:r>
              <a:rPr lang="es-ES" sz="1200" dirty="0"/>
              <a:t> permite </a:t>
            </a:r>
            <a:r>
              <a:rPr lang="es-ES" sz="1200" b="1" dirty="0">
                <a:solidFill>
                  <a:srgbClr val="C00000"/>
                </a:solidFill>
              </a:rPr>
              <a:t>combinar</a:t>
            </a:r>
            <a:r>
              <a:rPr lang="es-ES" sz="1200" b="1" dirty="0"/>
              <a:t> </a:t>
            </a:r>
            <a:r>
              <a:rPr lang="es-ES" sz="1200" b="1" dirty="0" smtClean="0">
                <a:solidFill>
                  <a:srgbClr val="C00000"/>
                </a:solidFill>
              </a:rPr>
              <a:t>resultados</a:t>
            </a:r>
            <a:r>
              <a:rPr lang="es-ES" sz="1200" dirty="0" smtClean="0">
                <a:solidFill>
                  <a:srgbClr val="C00000"/>
                </a:solidFill>
              </a:rPr>
              <a:t> </a:t>
            </a:r>
            <a:r>
              <a:rPr lang="es-ES" sz="1200" dirty="0"/>
              <a:t>de diferentes estudios con una misma </a:t>
            </a:r>
            <a:r>
              <a:rPr lang="es-ES" sz="1200" dirty="0" smtClean="0"/>
              <a:t>hipótesis y </a:t>
            </a:r>
            <a:r>
              <a:rPr lang="es-ES" sz="1200" dirty="0"/>
              <a:t>diseño experimental. </a:t>
            </a:r>
            <a:r>
              <a:rPr lang="es-ES" sz="1200" dirty="0" smtClean="0"/>
              <a:t>Siendo útil </a:t>
            </a:r>
            <a:r>
              <a:rPr lang="es-ES" sz="1200" dirty="0"/>
              <a:t>para </a:t>
            </a:r>
            <a:r>
              <a:rPr lang="es-ES" sz="1200" dirty="0" smtClean="0"/>
              <a:t>calcular el efecto combinado de estudios </a:t>
            </a:r>
            <a:r>
              <a:rPr lang="es-ES" sz="1200" dirty="0"/>
              <a:t>similares con pocas muestras</a:t>
            </a:r>
            <a:r>
              <a:rPr lang="es-ES" sz="1200" dirty="0" smtClean="0"/>
              <a:t>.</a:t>
            </a:r>
          </a:p>
        </p:txBody>
      </p:sp>
      <p:sp>
        <p:nvSpPr>
          <p:cNvPr id="52" name="Shape 97"/>
          <p:cNvSpPr/>
          <p:nvPr/>
        </p:nvSpPr>
        <p:spPr>
          <a:xfrm>
            <a:off x="6302947" y="6170830"/>
            <a:ext cx="968241" cy="478705"/>
          </a:xfrm>
          <a:prstGeom prst="rect">
            <a:avLst/>
          </a:prstGeom>
          <a:solidFill>
            <a:srgbClr val="FCE5CD"/>
          </a:solidFill>
          <a:ln>
            <a:noFill/>
          </a:ln>
        </p:spPr>
        <p:txBody>
          <a:bodyPr wrap="square" lIns="91425" tIns="91425" rIns="91425" bIns="91425" anchor="ctr" anchorCtr="0">
            <a:noAutofit/>
          </a:bodyPr>
          <a:lstStyle/>
          <a:p>
            <a:pPr lvl="0" algn="ctr" rtl="0">
              <a:spcBef>
                <a:spcPts val="0"/>
              </a:spcBef>
              <a:buNone/>
            </a:pPr>
            <a:r>
              <a:rPr lang="es" sz="900" b="1"/>
              <a:t>Grupos de genes enriquecidos</a:t>
            </a:r>
          </a:p>
        </p:txBody>
      </p:sp>
      <p:sp>
        <p:nvSpPr>
          <p:cNvPr id="4" name="3 Rectángulo"/>
          <p:cNvSpPr/>
          <p:nvPr/>
        </p:nvSpPr>
        <p:spPr>
          <a:xfrm>
            <a:off x="251520" y="3629229"/>
            <a:ext cx="2880320" cy="1200329"/>
          </a:xfrm>
          <a:prstGeom prst="rect">
            <a:avLst/>
          </a:prstGeom>
        </p:spPr>
        <p:txBody>
          <a:bodyPr wrap="square">
            <a:spAutoFit/>
          </a:bodyPr>
          <a:lstStyle/>
          <a:p>
            <a:pPr algn="just">
              <a:spcAft>
                <a:spcPts val="600"/>
              </a:spcAft>
            </a:pPr>
            <a:r>
              <a:rPr lang="es-ES" sz="1200" dirty="0">
                <a:solidFill>
                  <a:schemeClr val="tx1"/>
                </a:solidFill>
              </a:rPr>
              <a:t>El </a:t>
            </a:r>
            <a:r>
              <a:rPr lang="es-ES" sz="1200" dirty="0" err="1">
                <a:solidFill>
                  <a:schemeClr val="tx1"/>
                </a:solidFill>
              </a:rPr>
              <a:t>metaanálisis</a:t>
            </a:r>
            <a:r>
              <a:rPr lang="es-ES" sz="1200" dirty="0">
                <a:solidFill>
                  <a:schemeClr val="tx1"/>
                </a:solidFill>
              </a:rPr>
              <a:t> funcional empleado aplica un modelo de </a:t>
            </a:r>
            <a:r>
              <a:rPr lang="es-ES" sz="1200" dirty="0">
                <a:solidFill>
                  <a:srgbClr val="C00000"/>
                </a:solidFill>
              </a:rPr>
              <a:t>regresión </a:t>
            </a:r>
            <a:r>
              <a:rPr lang="es-ES" sz="1200" dirty="0" smtClean="0">
                <a:solidFill>
                  <a:srgbClr val="C00000"/>
                </a:solidFill>
              </a:rPr>
              <a:t>logística </a:t>
            </a:r>
            <a:r>
              <a:rPr lang="es-ES" sz="1200" dirty="0">
                <a:solidFill>
                  <a:schemeClr val="tx1"/>
                </a:solidFill>
              </a:rPr>
              <a:t>que permite </a:t>
            </a:r>
            <a:r>
              <a:rPr lang="es-ES" sz="1200" dirty="0">
                <a:solidFill>
                  <a:srgbClr val="C00000"/>
                </a:solidFill>
              </a:rPr>
              <a:t>agrupar los genes </a:t>
            </a:r>
            <a:r>
              <a:rPr lang="es-ES" sz="1200" dirty="0" smtClean="0">
                <a:solidFill>
                  <a:srgbClr val="C00000"/>
                </a:solidFill>
              </a:rPr>
              <a:t>basándose </a:t>
            </a:r>
            <a:r>
              <a:rPr lang="es-ES" sz="1200" dirty="0">
                <a:solidFill>
                  <a:srgbClr val="C00000"/>
                </a:solidFill>
              </a:rPr>
              <a:t>no solo en su valor de P sino también en su </a:t>
            </a:r>
            <a:r>
              <a:rPr lang="es-ES" sz="1200" dirty="0" smtClean="0">
                <a:solidFill>
                  <a:srgbClr val="C00000"/>
                </a:solidFill>
              </a:rPr>
              <a:t>agrupación funcional.</a:t>
            </a:r>
            <a:endParaRPr lang="es-ES" sz="1200" dirty="0">
              <a:solidFill>
                <a:srgbClr val="C00000"/>
              </a:solidFill>
            </a:endParaRPr>
          </a:p>
        </p:txBody>
      </p:sp>
      <p:sp>
        <p:nvSpPr>
          <p:cNvPr id="88" name="Shape 86"/>
          <p:cNvSpPr txBox="1"/>
          <p:nvPr/>
        </p:nvSpPr>
        <p:spPr>
          <a:xfrm>
            <a:off x="4050332" y="2219529"/>
            <a:ext cx="1051285" cy="602349"/>
          </a:xfrm>
          <a:prstGeom prst="rect">
            <a:avLst/>
          </a:prstGeom>
          <a:noFill/>
          <a:ln>
            <a:noFill/>
          </a:ln>
        </p:spPr>
        <p:txBody>
          <a:bodyPr wrap="square" lIns="91425" tIns="91425" rIns="91425" bIns="91425" anchor="t" anchorCtr="0">
            <a:noAutofit/>
          </a:bodyPr>
          <a:lstStyle/>
          <a:p>
            <a:pPr lvl="0" algn="ctr" rtl="0">
              <a:spcBef>
                <a:spcPts val="0"/>
              </a:spcBef>
              <a:buNone/>
            </a:pPr>
            <a:r>
              <a:rPr lang="es" sz="900" b="1" dirty="0"/>
              <a:t>Anotación por </a:t>
            </a:r>
          </a:p>
          <a:p>
            <a:pPr lvl="0" algn="ctr" rtl="0">
              <a:spcBef>
                <a:spcPts val="0"/>
              </a:spcBef>
              <a:buNone/>
            </a:pPr>
            <a:r>
              <a:rPr lang="es" sz="900" b="1" dirty="0"/>
              <a:t>grupos</a:t>
            </a:r>
          </a:p>
        </p:txBody>
      </p:sp>
      <p:sp>
        <p:nvSpPr>
          <p:cNvPr id="92" name="Shape 90"/>
          <p:cNvSpPr/>
          <p:nvPr/>
        </p:nvSpPr>
        <p:spPr>
          <a:xfrm rot="8614496">
            <a:off x="4184599" y="2656194"/>
            <a:ext cx="247533" cy="145731"/>
          </a:xfrm>
          <a:prstGeom prst="rightArrow">
            <a:avLst>
              <a:gd name="adj1" fmla="val 50000"/>
              <a:gd name="adj2" fmla="val 50000"/>
            </a:avLst>
          </a:prstGeom>
          <a:solidFill>
            <a:srgbClr val="D9D9D9"/>
          </a:solidFill>
          <a:ln w="9525" cap="flat" cmpd="sng">
            <a:solidFill>
              <a:srgbClr val="CCCCC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900"/>
          </a:p>
        </p:txBody>
      </p:sp>
      <p:sp>
        <p:nvSpPr>
          <p:cNvPr id="93" name="Shape 91"/>
          <p:cNvSpPr/>
          <p:nvPr/>
        </p:nvSpPr>
        <p:spPr>
          <a:xfrm>
            <a:off x="2999283" y="1780774"/>
            <a:ext cx="1155601" cy="467324"/>
          </a:xfrm>
          <a:prstGeom prst="roundRect">
            <a:avLst>
              <a:gd name="adj" fmla="val 16667"/>
            </a:avLst>
          </a:prstGeom>
          <a:solidFill>
            <a:srgbClr val="D9EAD3"/>
          </a:solidFill>
          <a:ln w="9525" cap="flat" cmpd="sng">
            <a:solidFill>
              <a:srgbClr val="1155CC"/>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s" sz="1000" b="1" dirty="0">
                <a:solidFill>
                  <a:srgbClr val="134F5C"/>
                </a:solidFill>
              </a:rPr>
              <a:t>Análisis de expresión diferencial</a:t>
            </a:r>
          </a:p>
        </p:txBody>
      </p:sp>
      <p:sp>
        <p:nvSpPr>
          <p:cNvPr id="94" name="Shape 92"/>
          <p:cNvSpPr/>
          <p:nvPr/>
        </p:nvSpPr>
        <p:spPr>
          <a:xfrm>
            <a:off x="3124270" y="2291806"/>
            <a:ext cx="960900" cy="442988"/>
          </a:xfrm>
          <a:prstGeom prst="rect">
            <a:avLst/>
          </a:prstGeom>
          <a:solidFill>
            <a:srgbClr val="C9DAF8"/>
          </a:solidFill>
          <a:ln>
            <a:noFill/>
          </a:ln>
        </p:spPr>
        <p:txBody>
          <a:bodyPr wrap="square" lIns="91425" tIns="91425" rIns="91425" bIns="91425" anchor="ctr" anchorCtr="0">
            <a:noAutofit/>
          </a:bodyPr>
          <a:lstStyle/>
          <a:p>
            <a:pPr lvl="0" algn="ctr" rtl="0">
              <a:spcBef>
                <a:spcPts val="0"/>
              </a:spcBef>
              <a:buNone/>
            </a:pPr>
            <a:r>
              <a:rPr lang="es" sz="1000" dirty="0"/>
              <a:t>Estadísticos a nivel de gen</a:t>
            </a:r>
          </a:p>
        </p:txBody>
      </p:sp>
      <p:sp>
        <p:nvSpPr>
          <p:cNvPr id="95" name="Shape 93"/>
          <p:cNvSpPr/>
          <p:nvPr/>
        </p:nvSpPr>
        <p:spPr>
          <a:xfrm>
            <a:off x="3167629" y="1373228"/>
            <a:ext cx="879618" cy="342514"/>
          </a:xfrm>
          <a:prstGeom prst="rect">
            <a:avLst/>
          </a:prstGeom>
          <a:solidFill>
            <a:srgbClr val="D9D2E9"/>
          </a:solidFill>
          <a:ln w="9525" cap="flat" cmpd="sng">
            <a:solidFill>
              <a:srgbClr val="674EA7"/>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s" sz="1000" b="1" dirty="0"/>
              <a:t>Datos de expresión</a:t>
            </a:r>
          </a:p>
        </p:txBody>
      </p:sp>
      <p:sp>
        <p:nvSpPr>
          <p:cNvPr id="96" name="Shape 94"/>
          <p:cNvSpPr txBox="1"/>
          <p:nvPr/>
        </p:nvSpPr>
        <p:spPr>
          <a:xfrm>
            <a:off x="3124270" y="1059583"/>
            <a:ext cx="1007041" cy="378001"/>
          </a:xfrm>
          <a:prstGeom prst="rect">
            <a:avLst/>
          </a:prstGeom>
          <a:noFill/>
          <a:ln>
            <a:noFill/>
          </a:ln>
        </p:spPr>
        <p:txBody>
          <a:bodyPr wrap="square" lIns="91425" tIns="91425" rIns="91425" bIns="91425" anchor="ctr" anchorCtr="0">
            <a:noAutofit/>
          </a:bodyPr>
          <a:lstStyle/>
          <a:p>
            <a:pPr lvl="0" algn="ctr" rtl="0">
              <a:spcBef>
                <a:spcPts val="0"/>
              </a:spcBef>
              <a:buNone/>
            </a:pPr>
            <a:r>
              <a:rPr lang="es" sz="1050"/>
              <a:t>Estudio </a:t>
            </a:r>
            <a:r>
              <a:rPr lang="es" sz="1050" i="1"/>
              <a:t>i</a:t>
            </a:r>
          </a:p>
        </p:txBody>
      </p:sp>
      <p:sp>
        <p:nvSpPr>
          <p:cNvPr id="97" name="Shape 95"/>
          <p:cNvSpPr/>
          <p:nvPr/>
        </p:nvSpPr>
        <p:spPr>
          <a:xfrm>
            <a:off x="3995936" y="3795886"/>
            <a:ext cx="1136489" cy="378001"/>
          </a:xfrm>
          <a:prstGeom prst="roundRect">
            <a:avLst>
              <a:gd name="adj" fmla="val 16667"/>
            </a:avLst>
          </a:prstGeom>
          <a:solidFill>
            <a:srgbClr val="B6D7A8"/>
          </a:solidFill>
          <a:ln w="9525" cap="flat" cmpd="sng">
            <a:solidFill>
              <a:srgbClr val="98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s" sz="1000" b="1" dirty="0">
                <a:solidFill>
                  <a:srgbClr val="134F5C"/>
                </a:solidFill>
              </a:rPr>
              <a:t>Metaanálisis </a:t>
            </a:r>
          </a:p>
        </p:txBody>
      </p:sp>
      <p:sp>
        <p:nvSpPr>
          <p:cNvPr id="98" name="Shape 96"/>
          <p:cNvSpPr/>
          <p:nvPr/>
        </p:nvSpPr>
        <p:spPr>
          <a:xfrm>
            <a:off x="3995937" y="4219440"/>
            <a:ext cx="1152128" cy="512550"/>
          </a:xfrm>
          <a:prstGeom prst="rect">
            <a:avLst/>
          </a:prstGeom>
          <a:solidFill>
            <a:srgbClr val="C9DAF8"/>
          </a:solidFill>
          <a:ln>
            <a:noFill/>
          </a:ln>
        </p:spPr>
        <p:txBody>
          <a:bodyPr wrap="square" lIns="91425" tIns="91425" rIns="91425" bIns="91425" anchor="ctr" anchorCtr="0">
            <a:noAutofit/>
          </a:bodyPr>
          <a:lstStyle/>
          <a:p>
            <a:pPr lvl="0" algn="ctr" rtl="0">
              <a:spcBef>
                <a:spcPts val="0"/>
              </a:spcBef>
              <a:buNone/>
            </a:pPr>
            <a:r>
              <a:rPr lang="es" sz="1000" dirty="0"/>
              <a:t>Estadísticos globales a nivel de grupos</a:t>
            </a:r>
          </a:p>
        </p:txBody>
      </p:sp>
      <p:sp>
        <p:nvSpPr>
          <p:cNvPr id="100" name="Shape 90"/>
          <p:cNvSpPr/>
          <p:nvPr/>
        </p:nvSpPr>
        <p:spPr>
          <a:xfrm rot="2778357">
            <a:off x="4703995" y="2657742"/>
            <a:ext cx="234082" cy="154105"/>
          </a:xfrm>
          <a:prstGeom prst="rightArrow">
            <a:avLst>
              <a:gd name="adj1" fmla="val 50000"/>
              <a:gd name="adj2" fmla="val 50000"/>
            </a:avLst>
          </a:prstGeom>
          <a:solidFill>
            <a:srgbClr val="D9D9D9"/>
          </a:solidFill>
          <a:ln w="9525" cap="flat" cmpd="sng">
            <a:solidFill>
              <a:srgbClr val="CCCCC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sz="900"/>
          </a:p>
        </p:txBody>
      </p:sp>
      <p:grpSp>
        <p:nvGrpSpPr>
          <p:cNvPr id="101" name="Shape 87"/>
          <p:cNvGrpSpPr/>
          <p:nvPr/>
        </p:nvGrpSpPr>
        <p:grpSpPr>
          <a:xfrm>
            <a:off x="4872409" y="2653248"/>
            <a:ext cx="1249697" cy="566573"/>
            <a:chOff x="2409400" y="5500450"/>
            <a:chExt cx="1785000" cy="1011850"/>
          </a:xfrm>
        </p:grpSpPr>
        <p:sp>
          <p:nvSpPr>
            <p:cNvPr id="102" name="Shape 88"/>
            <p:cNvSpPr/>
            <p:nvPr/>
          </p:nvSpPr>
          <p:spPr>
            <a:xfrm>
              <a:off x="2476600" y="5677700"/>
              <a:ext cx="1650600" cy="834600"/>
            </a:xfrm>
            <a:prstGeom prst="roundRect">
              <a:avLst>
                <a:gd name="adj" fmla="val 16667"/>
              </a:avLst>
            </a:prstGeom>
            <a:solidFill>
              <a:srgbClr val="D9EAD3"/>
            </a:solidFill>
            <a:ln w="9525" cap="flat" cmpd="sng">
              <a:solidFill>
                <a:srgbClr val="4A86E8"/>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sz="1000" b="1">
                <a:solidFill>
                  <a:srgbClr val="134F5C"/>
                </a:solidFill>
              </a:endParaRPr>
            </a:p>
          </p:txBody>
        </p:sp>
        <p:sp>
          <p:nvSpPr>
            <p:cNvPr id="103" name="Shape 89"/>
            <p:cNvSpPr txBox="1"/>
            <p:nvPr/>
          </p:nvSpPr>
          <p:spPr>
            <a:xfrm>
              <a:off x="2409400" y="5500450"/>
              <a:ext cx="1785000" cy="1011800"/>
            </a:xfrm>
            <a:prstGeom prst="rect">
              <a:avLst/>
            </a:prstGeom>
            <a:noFill/>
            <a:ln>
              <a:noFill/>
            </a:ln>
          </p:spPr>
          <p:txBody>
            <a:bodyPr wrap="square" lIns="91425" tIns="91425" rIns="91425" bIns="91425" anchor="t" anchorCtr="0">
              <a:noAutofit/>
            </a:bodyPr>
            <a:lstStyle/>
            <a:p>
              <a:pPr lvl="0" algn="ctr" rtl="0">
                <a:spcBef>
                  <a:spcPts val="0"/>
                </a:spcBef>
                <a:buNone/>
              </a:pPr>
              <a:r>
                <a:rPr lang="es" sz="1000" b="1" dirty="0">
                  <a:solidFill>
                    <a:srgbClr val="134F5C"/>
                  </a:solidFill>
                </a:rPr>
                <a:t>Análisis de enriquecimiento de </a:t>
              </a:r>
              <a:r>
                <a:rPr lang="es" sz="1000" b="1" dirty="0" smtClean="0">
                  <a:solidFill>
                    <a:srgbClr val="134F5C"/>
                  </a:solidFill>
                </a:rPr>
                <a:t>grupos</a:t>
              </a:r>
            </a:p>
            <a:p>
              <a:pPr lvl="0" algn="ctr"/>
              <a:endParaRPr lang="es" sz="1000" b="1" dirty="0">
                <a:solidFill>
                  <a:srgbClr val="134F5C"/>
                </a:solidFill>
              </a:endParaRPr>
            </a:p>
          </p:txBody>
        </p:sp>
      </p:grpSp>
      <p:sp>
        <p:nvSpPr>
          <p:cNvPr id="104" name="Shape 91"/>
          <p:cNvSpPr/>
          <p:nvPr/>
        </p:nvSpPr>
        <p:spPr>
          <a:xfrm>
            <a:off x="4889103" y="1780773"/>
            <a:ext cx="1155601" cy="467324"/>
          </a:xfrm>
          <a:prstGeom prst="roundRect">
            <a:avLst>
              <a:gd name="adj" fmla="val 16667"/>
            </a:avLst>
          </a:prstGeom>
          <a:solidFill>
            <a:srgbClr val="D9EAD3"/>
          </a:solidFill>
          <a:ln w="9525" cap="flat" cmpd="sng">
            <a:solidFill>
              <a:srgbClr val="1155CC"/>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s" sz="1000" b="1" dirty="0">
                <a:solidFill>
                  <a:srgbClr val="134F5C"/>
                </a:solidFill>
              </a:rPr>
              <a:t>Análisis de expresión diferencial</a:t>
            </a:r>
          </a:p>
        </p:txBody>
      </p:sp>
      <p:sp>
        <p:nvSpPr>
          <p:cNvPr id="105" name="Shape 92"/>
          <p:cNvSpPr/>
          <p:nvPr/>
        </p:nvSpPr>
        <p:spPr>
          <a:xfrm>
            <a:off x="5014090" y="2291805"/>
            <a:ext cx="960900" cy="442988"/>
          </a:xfrm>
          <a:prstGeom prst="rect">
            <a:avLst/>
          </a:prstGeom>
          <a:solidFill>
            <a:srgbClr val="C9DAF8"/>
          </a:solidFill>
          <a:ln>
            <a:noFill/>
          </a:ln>
        </p:spPr>
        <p:txBody>
          <a:bodyPr wrap="square" lIns="91425" tIns="91425" rIns="91425" bIns="91425" anchor="ctr" anchorCtr="0">
            <a:noAutofit/>
          </a:bodyPr>
          <a:lstStyle/>
          <a:p>
            <a:pPr lvl="0" algn="ctr" rtl="0">
              <a:spcBef>
                <a:spcPts val="0"/>
              </a:spcBef>
              <a:buNone/>
            </a:pPr>
            <a:r>
              <a:rPr lang="es" sz="1000" dirty="0"/>
              <a:t>Estadísticos a nivel de gen</a:t>
            </a:r>
          </a:p>
        </p:txBody>
      </p:sp>
      <p:sp>
        <p:nvSpPr>
          <p:cNvPr id="106" name="Shape 93"/>
          <p:cNvSpPr/>
          <p:nvPr/>
        </p:nvSpPr>
        <p:spPr>
          <a:xfrm>
            <a:off x="5057449" y="1373227"/>
            <a:ext cx="879618" cy="342514"/>
          </a:xfrm>
          <a:prstGeom prst="rect">
            <a:avLst/>
          </a:prstGeom>
          <a:solidFill>
            <a:srgbClr val="D9D2E9"/>
          </a:solidFill>
          <a:ln w="9525" cap="flat" cmpd="sng">
            <a:solidFill>
              <a:srgbClr val="674EA7"/>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s" sz="1000" b="1" dirty="0"/>
              <a:t>Datos de expresión</a:t>
            </a:r>
          </a:p>
        </p:txBody>
      </p:sp>
      <p:sp>
        <p:nvSpPr>
          <p:cNvPr id="107" name="Shape 94"/>
          <p:cNvSpPr txBox="1"/>
          <p:nvPr/>
        </p:nvSpPr>
        <p:spPr>
          <a:xfrm>
            <a:off x="5014090" y="1059582"/>
            <a:ext cx="1007041" cy="378001"/>
          </a:xfrm>
          <a:prstGeom prst="rect">
            <a:avLst/>
          </a:prstGeom>
          <a:noFill/>
          <a:ln>
            <a:noFill/>
          </a:ln>
        </p:spPr>
        <p:txBody>
          <a:bodyPr wrap="square" lIns="91425" tIns="91425" rIns="91425" bIns="91425" anchor="ctr" anchorCtr="0">
            <a:noAutofit/>
          </a:bodyPr>
          <a:lstStyle/>
          <a:p>
            <a:pPr lvl="0" algn="ctr" rtl="0">
              <a:spcBef>
                <a:spcPts val="0"/>
              </a:spcBef>
              <a:buNone/>
            </a:pPr>
            <a:r>
              <a:rPr lang="es" sz="1050" dirty="0"/>
              <a:t>Estudio </a:t>
            </a:r>
            <a:r>
              <a:rPr lang="es" sz="1050" i="1" dirty="0"/>
              <a:t>k</a:t>
            </a:r>
          </a:p>
        </p:txBody>
      </p:sp>
      <p:sp>
        <p:nvSpPr>
          <p:cNvPr id="27" name="26 Rectángulo"/>
          <p:cNvSpPr/>
          <p:nvPr/>
        </p:nvSpPr>
        <p:spPr>
          <a:xfrm>
            <a:off x="6588224" y="4712245"/>
            <a:ext cx="1883849" cy="307777"/>
          </a:xfrm>
          <a:prstGeom prst="rect">
            <a:avLst/>
          </a:prstGeom>
        </p:spPr>
        <p:txBody>
          <a:bodyPr wrap="none">
            <a:spAutoFit/>
          </a:bodyPr>
          <a:lstStyle/>
          <a:p>
            <a:pPr algn="r"/>
            <a:r>
              <a:rPr lang="es-ES" dirty="0" smtClean="0">
                <a:solidFill>
                  <a:schemeClr val="bg2">
                    <a:lumMod val="60000"/>
                    <a:lumOff val="40000"/>
                  </a:schemeClr>
                </a:solidFill>
              </a:rPr>
              <a:t>García-García (2016)</a:t>
            </a:r>
            <a:endParaRPr lang="es-ES" dirty="0">
              <a:solidFill>
                <a:schemeClr val="bg2">
                  <a:lumMod val="60000"/>
                  <a:lumOff val="40000"/>
                </a:schemeClr>
              </a:solidFill>
            </a:endParaRPr>
          </a:p>
        </p:txBody>
      </p:sp>
      <p:grpSp>
        <p:nvGrpSpPr>
          <p:cNvPr id="31" name="Shape 87"/>
          <p:cNvGrpSpPr/>
          <p:nvPr/>
        </p:nvGrpSpPr>
        <p:grpSpPr>
          <a:xfrm>
            <a:off x="2987824" y="2653249"/>
            <a:ext cx="1249697" cy="566573"/>
            <a:chOff x="2409400" y="5500450"/>
            <a:chExt cx="1785000" cy="1011850"/>
          </a:xfrm>
        </p:grpSpPr>
        <p:sp>
          <p:nvSpPr>
            <p:cNvPr id="32" name="Shape 88"/>
            <p:cNvSpPr/>
            <p:nvPr/>
          </p:nvSpPr>
          <p:spPr>
            <a:xfrm>
              <a:off x="2476600" y="5677700"/>
              <a:ext cx="1650600" cy="834600"/>
            </a:xfrm>
            <a:prstGeom prst="roundRect">
              <a:avLst>
                <a:gd name="adj" fmla="val 16667"/>
              </a:avLst>
            </a:prstGeom>
            <a:solidFill>
              <a:srgbClr val="D9EAD3"/>
            </a:solidFill>
            <a:ln w="9525" cap="flat" cmpd="sng">
              <a:solidFill>
                <a:srgbClr val="4A86E8"/>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sz="1000" b="1">
                <a:solidFill>
                  <a:srgbClr val="134F5C"/>
                </a:solidFill>
              </a:endParaRPr>
            </a:p>
          </p:txBody>
        </p:sp>
        <p:sp>
          <p:nvSpPr>
            <p:cNvPr id="33" name="Shape 89"/>
            <p:cNvSpPr txBox="1"/>
            <p:nvPr/>
          </p:nvSpPr>
          <p:spPr>
            <a:xfrm>
              <a:off x="2409400" y="5500450"/>
              <a:ext cx="1785000" cy="1011800"/>
            </a:xfrm>
            <a:prstGeom prst="rect">
              <a:avLst/>
            </a:prstGeom>
            <a:noFill/>
            <a:ln>
              <a:noFill/>
            </a:ln>
          </p:spPr>
          <p:txBody>
            <a:bodyPr wrap="square" lIns="91425" tIns="91425" rIns="91425" bIns="91425" anchor="t" anchorCtr="0">
              <a:noAutofit/>
            </a:bodyPr>
            <a:lstStyle/>
            <a:p>
              <a:pPr lvl="0" algn="ctr" rtl="0">
                <a:spcBef>
                  <a:spcPts val="0"/>
                </a:spcBef>
                <a:buNone/>
              </a:pPr>
              <a:r>
                <a:rPr lang="es" sz="1000" b="1" dirty="0">
                  <a:solidFill>
                    <a:srgbClr val="134F5C"/>
                  </a:solidFill>
                </a:rPr>
                <a:t>Análisis de enriquecimiento de </a:t>
              </a:r>
              <a:r>
                <a:rPr lang="es" sz="1000" b="1" dirty="0" smtClean="0">
                  <a:solidFill>
                    <a:srgbClr val="134F5C"/>
                  </a:solidFill>
                </a:rPr>
                <a:t>grupos</a:t>
              </a:r>
            </a:p>
            <a:p>
              <a:pPr lvl="0" algn="ctr"/>
              <a:endParaRPr lang="es" sz="1000" b="1" dirty="0">
                <a:solidFill>
                  <a:srgbClr val="134F5C"/>
                </a:solidFill>
              </a:endParaRPr>
            </a:p>
          </p:txBody>
        </p:sp>
      </p:grpSp>
      <p:sp>
        <p:nvSpPr>
          <p:cNvPr id="34" name="Shape 92"/>
          <p:cNvSpPr/>
          <p:nvPr/>
        </p:nvSpPr>
        <p:spPr>
          <a:xfrm>
            <a:off x="3414541" y="3255826"/>
            <a:ext cx="1031346" cy="514996"/>
          </a:xfrm>
          <a:prstGeom prst="rect">
            <a:avLst/>
          </a:prstGeom>
          <a:solidFill>
            <a:srgbClr val="C9DAF8"/>
          </a:solidFill>
          <a:ln>
            <a:noFill/>
          </a:ln>
        </p:spPr>
        <p:txBody>
          <a:bodyPr wrap="square" lIns="91425" tIns="91425" rIns="91425" bIns="91425" anchor="ctr" anchorCtr="0">
            <a:noAutofit/>
          </a:bodyPr>
          <a:lstStyle/>
          <a:p>
            <a:pPr lvl="0" algn="ctr" rtl="0">
              <a:spcBef>
                <a:spcPts val="0"/>
              </a:spcBef>
              <a:buNone/>
            </a:pPr>
            <a:r>
              <a:rPr lang="es" sz="900" dirty="0"/>
              <a:t>Estadísticos a nivel de </a:t>
            </a:r>
            <a:r>
              <a:rPr lang="es" sz="900" dirty="0" smtClean="0"/>
              <a:t>grupos</a:t>
            </a:r>
          </a:p>
          <a:p>
            <a:pPr lvl="0" algn="ctr" rtl="0">
              <a:spcBef>
                <a:spcPts val="0"/>
              </a:spcBef>
              <a:buNone/>
            </a:pPr>
            <a:r>
              <a:rPr lang="es" sz="900" dirty="0" smtClean="0"/>
              <a:t>MD-GSEA + RL</a:t>
            </a:r>
            <a:endParaRPr lang="es" sz="900" dirty="0"/>
          </a:p>
        </p:txBody>
      </p:sp>
      <p:sp>
        <p:nvSpPr>
          <p:cNvPr id="37" name="Shape 92"/>
          <p:cNvSpPr/>
          <p:nvPr/>
        </p:nvSpPr>
        <p:spPr>
          <a:xfrm>
            <a:off x="4691406" y="3255826"/>
            <a:ext cx="1031346" cy="514996"/>
          </a:xfrm>
          <a:prstGeom prst="rect">
            <a:avLst/>
          </a:prstGeom>
          <a:solidFill>
            <a:srgbClr val="C9DAF8"/>
          </a:solidFill>
          <a:ln>
            <a:noFill/>
          </a:ln>
        </p:spPr>
        <p:txBody>
          <a:bodyPr wrap="square" lIns="91425" tIns="91425" rIns="91425" bIns="91425" anchor="ctr" anchorCtr="0">
            <a:noAutofit/>
          </a:bodyPr>
          <a:lstStyle/>
          <a:p>
            <a:pPr lvl="0" algn="ctr" rtl="0">
              <a:spcBef>
                <a:spcPts val="0"/>
              </a:spcBef>
              <a:buNone/>
            </a:pPr>
            <a:r>
              <a:rPr lang="es" sz="900" dirty="0"/>
              <a:t>Estadísticos a nivel de </a:t>
            </a:r>
            <a:r>
              <a:rPr lang="es" sz="900" dirty="0" smtClean="0"/>
              <a:t>grupos</a:t>
            </a:r>
          </a:p>
          <a:p>
            <a:pPr lvl="0" algn="ctr" rtl="0">
              <a:spcBef>
                <a:spcPts val="0"/>
              </a:spcBef>
              <a:buNone/>
            </a:pPr>
            <a:r>
              <a:rPr lang="es" sz="900" dirty="0" smtClean="0"/>
              <a:t>MD-GSEA + RL</a:t>
            </a:r>
            <a:endParaRPr lang="es" sz="900" dirty="0"/>
          </a:p>
        </p:txBody>
      </p:sp>
      <p:sp>
        <p:nvSpPr>
          <p:cNvPr id="5" name="4 Marcador de número de diapositiva"/>
          <p:cNvSpPr>
            <a:spLocks noGrp="1"/>
          </p:cNvSpPr>
          <p:nvPr>
            <p:ph type="sldNum" idx="12"/>
          </p:nvPr>
        </p:nvSpPr>
        <p:spPr/>
        <p:txBody>
          <a:bodyPr/>
          <a:lstStyle/>
          <a:p>
            <a:pPr lvl="0">
              <a:spcBef>
                <a:spcPts val="0"/>
              </a:spcBef>
              <a:buNone/>
            </a:pPr>
            <a:fld id="{00000000-1234-1234-1234-123412341234}" type="slidenum">
              <a:rPr lang="es" smtClean="0"/>
              <a:t>9</a:t>
            </a:fld>
            <a:endParaRPr lang="es" dirty="0"/>
          </a:p>
        </p:txBody>
      </p:sp>
    </p:spTree>
    <p:extLst>
      <p:ext uri="{BB962C8B-B14F-4D97-AF65-F5344CB8AC3E}">
        <p14:creationId xmlns:p14="http://schemas.microsoft.com/office/powerpoint/2010/main" val="300057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2019</TotalTime>
  <Words>3293</Words>
  <Application>Microsoft Office PowerPoint</Application>
  <PresentationFormat>Presentación en pantalla (16:9)</PresentationFormat>
  <Paragraphs>1272</Paragraphs>
  <Slides>35</Slides>
  <Notes>12</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 Objetivos</vt:lpstr>
      <vt:lpstr>Presentación de PowerPoint</vt:lpstr>
      <vt:lpstr>III. Material y métodos</vt:lpstr>
      <vt:lpstr>III. Material y métodos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 Conclusiones</vt:lpstr>
      <vt:lpstr>V. Perspectivas futuras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Ayelén Rojas Benedicto</cp:lastModifiedBy>
  <cp:revision>143</cp:revision>
  <cp:lastPrinted>2017-09-21T15:13:33Z</cp:lastPrinted>
  <dcterms:modified xsi:type="dcterms:W3CDTF">2017-09-21T17:22:30Z</dcterms:modified>
</cp:coreProperties>
</file>