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3"/>
  </p:notesMasterIdLst>
  <p:handoutMasterIdLst>
    <p:handoutMasterId r:id="rId4"/>
  </p:handoutMasterIdLst>
  <p:sldIdLst>
    <p:sldId id="256" r:id="rId2"/>
  </p:sldIdLst>
  <p:sldSz cx="38409563" cy="38409563"/>
  <p:notesSz cx="10234613" cy="7099300"/>
  <p:defaultTextStyle>
    <a:defPPr>
      <a:defRPr lang="en-US"/>
    </a:defPPr>
    <a:lvl1pPr algn="l" rtl="0" fontAlgn="base">
      <a:spcBef>
        <a:spcPct val="0"/>
      </a:spcBef>
      <a:spcAft>
        <a:spcPct val="0"/>
      </a:spcAft>
      <a:defRPr sz="4700" b="1" kern="1200">
        <a:solidFill>
          <a:srgbClr val="003399"/>
        </a:solidFill>
        <a:latin typeface="Arial" pitchFamily="34" charset="0"/>
        <a:ea typeface="MS PGothic" pitchFamily="34" charset="-128"/>
        <a:cs typeface="+mn-cs"/>
      </a:defRPr>
    </a:lvl1pPr>
    <a:lvl2pPr marL="524651" indent="20835" algn="l" rtl="0" fontAlgn="base">
      <a:spcBef>
        <a:spcPct val="0"/>
      </a:spcBef>
      <a:spcAft>
        <a:spcPct val="0"/>
      </a:spcAft>
      <a:defRPr sz="4700" b="1" kern="1200">
        <a:solidFill>
          <a:srgbClr val="003399"/>
        </a:solidFill>
        <a:latin typeface="Arial" pitchFamily="34" charset="0"/>
        <a:ea typeface="MS PGothic" pitchFamily="34" charset="-128"/>
        <a:cs typeface="+mn-cs"/>
      </a:defRPr>
    </a:lvl2pPr>
    <a:lvl3pPr marL="1049302" indent="41669" algn="l" rtl="0" fontAlgn="base">
      <a:spcBef>
        <a:spcPct val="0"/>
      </a:spcBef>
      <a:spcAft>
        <a:spcPct val="0"/>
      </a:spcAft>
      <a:defRPr sz="4700" b="1" kern="1200">
        <a:solidFill>
          <a:srgbClr val="003399"/>
        </a:solidFill>
        <a:latin typeface="Arial" pitchFamily="34" charset="0"/>
        <a:ea typeface="MS PGothic" pitchFamily="34" charset="-128"/>
        <a:cs typeface="+mn-cs"/>
      </a:defRPr>
    </a:lvl3pPr>
    <a:lvl4pPr marL="1573953" indent="62504" algn="l" rtl="0" fontAlgn="base">
      <a:spcBef>
        <a:spcPct val="0"/>
      </a:spcBef>
      <a:spcAft>
        <a:spcPct val="0"/>
      </a:spcAft>
      <a:defRPr sz="4700" b="1" kern="1200">
        <a:solidFill>
          <a:srgbClr val="003399"/>
        </a:solidFill>
        <a:latin typeface="Arial" pitchFamily="34" charset="0"/>
        <a:ea typeface="MS PGothic" pitchFamily="34" charset="-128"/>
        <a:cs typeface="+mn-cs"/>
      </a:defRPr>
    </a:lvl4pPr>
    <a:lvl5pPr marL="2098603" indent="83338" algn="l" rtl="0" fontAlgn="base">
      <a:spcBef>
        <a:spcPct val="0"/>
      </a:spcBef>
      <a:spcAft>
        <a:spcPct val="0"/>
      </a:spcAft>
      <a:defRPr sz="4700" b="1" kern="1200">
        <a:solidFill>
          <a:srgbClr val="003399"/>
        </a:solidFill>
        <a:latin typeface="Arial" pitchFamily="34" charset="0"/>
        <a:ea typeface="MS PGothic" pitchFamily="34" charset="-128"/>
        <a:cs typeface="+mn-cs"/>
      </a:defRPr>
    </a:lvl5pPr>
    <a:lvl6pPr marL="2727427" algn="l" defTabSz="1090971" rtl="0" eaLnBrk="1" latinLnBrk="0" hangingPunct="1">
      <a:defRPr sz="4700" b="1" kern="1200">
        <a:solidFill>
          <a:srgbClr val="003399"/>
        </a:solidFill>
        <a:latin typeface="Arial" pitchFamily="34" charset="0"/>
        <a:ea typeface="MS PGothic" pitchFamily="34" charset="-128"/>
        <a:cs typeface="+mn-cs"/>
      </a:defRPr>
    </a:lvl6pPr>
    <a:lvl7pPr marL="3272912" algn="l" defTabSz="1090971" rtl="0" eaLnBrk="1" latinLnBrk="0" hangingPunct="1">
      <a:defRPr sz="4700" b="1" kern="1200">
        <a:solidFill>
          <a:srgbClr val="003399"/>
        </a:solidFill>
        <a:latin typeface="Arial" pitchFamily="34" charset="0"/>
        <a:ea typeface="MS PGothic" pitchFamily="34" charset="-128"/>
        <a:cs typeface="+mn-cs"/>
      </a:defRPr>
    </a:lvl7pPr>
    <a:lvl8pPr marL="3818397" algn="l" defTabSz="1090971" rtl="0" eaLnBrk="1" latinLnBrk="0" hangingPunct="1">
      <a:defRPr sz="4700" b="1" kern="1200">
        <a:solidFill>
          <a:srgbClr val="003399"/>
        </a:solidFill>
        <a:latin typeface="Arial" pitchFamily="34" charset="0"/>
        <a:ea typeface="MS PGothic" pitchFamily="34" charset="-128"/>
        <a:cs typeface="+mn-cs"/>
      </a:defRPr>
    </a:lvl8pPr>
    <a:lvl9pPr marL="4363883" algn="l" defTabSz="1090971" rtl="0" eaLnBrk="1" latinLnBrk="0" hangingPunct="1">
      <a:defRPr sz="4700" b="1" kern="1200">
        <a:solidFill>
          <a:srgbClr val="003399"/>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12098">
          <p15:clr>
            <a:srgbClr val="A4A3A4"/>
          </p15:clr>
        </p15:guide>
        <p15:guide id="2" pos="120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F92F"/>
    <a:srgbClr val="FEB90E"/>
    <a:srgbClr val="69A12B"/>
    <a:srgbClr val="003399"/>
    <a:srgbClr val="AA067B"/>
    <a:srgbClr val="72826A"/>
    <a:srgbClr val="000099"/>
    <a:srgbClr val="000066"/>
    <a:srgbClr val="A50021"/>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132" autoAdjust="0"/>
    <p:restoredTop sz="95276" autoAdjust="0"/>
  </p:normalViewPr>
  <p:slideViewPr>
    <p:cSldViewPr>
      <p:cViewPr>
        <p:scale>
          <a:sx n="33" d="100"/>
          <a:sy n="33" d="100"/>
        </p:scale>
        <p:origin x="-72" y="3318"/>
      </p:cViewPr>
      <p:guideLst>
        <p:guide orient="horz" pos="12098"/>
        <p:guide pos="120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435476"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795965" y="1"/>
            <a:ext cx="4437062"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algn="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1" y="6743702"/>
            <a:ext cx="4435476"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795965" y="6743702"/>
            <a:ext cx="4437062"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algn="r" defTabSz="993852" eaLnBrk="0" hangingPunct="0">
              <a:defRPr sz="1400" b="0" smtClean="0">
                <a:solidFill>
                  <a:schemeClr val="tx1"/>
                </a:solidFill>
                <a:latin typeface="Times New Roman" pitchFamily="18" charset="0"/>
                <a:ea typeface="ＭＳ Ｐゴシック" pitchFamily="34" charset="-128"/>
                <a:cs typeface="Arial" pitchFamily="34" charset="0"/>
              </a:defRPr>
            </a:lvl1pPr>
          </a:lstStyle>
          <a:p>
            <a:pPr>
              <a:defRPr/>
            </a:pPr>
            <a:fld id="{98A252C1-92DA-44AC-9CD1-BCC800D06775}" type="slidenum">
              <a:rPr lang="en-US"/>
              <a:pPr>
                <a:defRPr/>
              </a:pPr>
              <a:t>‹Nº›</a:t>
            </a:fld>
            <a:endParaRPr lang="en-US"/>
          </a:p>
        </p:txBody>
      </p:sp>
    </p:spTree>
    <p:extLst>
      <p:ext uri="{BB962C8B-B14F-4D97-AF65-F5344CB8AC3E}">
        <p14:creationId xmlns:p14="http://schemas.microsoft.com/office/powerpoint/2010/main" xmlns="" val="213174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435476"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5795965" y="1"/>
            <a:ext cx="4437062" cy="354013"/>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lvl1pPr algn="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86188" y="531813"/>
            <a:ext cx="2662237" cy="26622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023940" y="3371853"/>
            <a:ext cx="8188325" cy="3194050"/>
          </a:xfrm>
          <a:prstGeom prst="rect">
            <a:avLst/>
          </a:prstGeom>
          <a:noFill/>
          <a:ln w="9525">
            <a:noFill/>
            <a:miter lim="800000"/>
            <a:headEnd/>
            <a:tailEnd/>
          </a:ln>
          <a:effectLst/>
        </p:spPr>
        <p:txBody>
          <a:bodyPr vert="horz" wrap="square" lIns="99343" tIns="49670" rIns="99343" bIns="496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6743702"/>
            <a:ext cx="4435476"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defTabSz="993852" eaLnBrk="0" hangingPunct="0">
              <a:defRPr sz="1400" b="0">
                <a:solidFill>
                  <a:schemeClr val="tx1"/>
                </a:solidFill>
                <a:latin typeface="Times New Roman" pitchFamily="18"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5795965" y="6743702"/>
            <a:ext cx="4437062" cy="354013"/>
          </a:xfrm>
          <a:prstGeom prst="rect">
            <a:avLst/>
          </a:prstGeom>
          <a:noFill/>
          <a:ln w="9525">
            <a:noFill/>
            <a:miter lim="800000"/>
            <a:headEnd/>
            <a:tailEnd/>
          </a:ln>
          <a:effectLst/>
        </p:spPr>
        <p:txBody>
          <a:bodyPr vert="horz" wrap="square" lIns="99343" tIns="49670" rIns="99343" bIns="49670" numCol="1" anchor="b" anchorCtr="0" compatLnSpc="1">
            <a:prstTxWarp prst="textNoShape">
              <a:avLst/>
            </a:prstTxWarp>
          </a:bodyPr>
          <a:lstStyle>
            <a:lvl1pPr algn="r" defTabSz="993852" eaLnBrk="0" hangingPunct="0">
              <a:defRPr sz="1400" b="0" smtClean="0">
                <a:solidFill>
                  <a:schemeClr val="tx1"/>
                </a:solidFill>
                <a:latin typeface="Times New Roman" pitchFamily="18" charset="0"/>
                <a:ea typeface="ＭＳ Ｐゴシック" pitchFamily="34" charset="-128"/>
                <a:cs typeface="Arial" pitchFamily="34" charset="0"/>
              </a:defRPr>
            </a:lvl1pPr>
          </a:lstStyle>
          <a:p>
            <a:pPr>
              <a:defRPr/>
            </a:pPr>
            <a:fld id="{0FD1C3F9-DF1D-48E1-B4C9-41794CD97153}" type="slidenum">
              <a:rPr lang="en-US"/>
              <a:pPr>
                <a:defRPr/>
              </a:pPr>
              <a:t>‹Nº›</a:t>
            </a:fld>
            <a:endParaRPr lang="en-US"/>
          </a:p>
        </p:txBody>
      </p:sp>
    </p:spTree>
    <p:extLst>
      <p:ext uri="{BB962C8B-B14F-4D97-AF65-F5344CB8AC3E}">
        <p14:creationId xmlns:p14="http://schemas.microsoft.com/office/powerpoint/2010/main" xmlns="" val="3440644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ＭＳ Ｐゴシック" charset="0"/>
      </a:defRPr>
    </a:lvl1pPr>
    <a:lvl2pPr marL="524651"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2pPr>
    <a:lvl3pPr marL="1049302"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3pPr>
    <a:lvl4pPr marL="1573953"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4pPr>
    <a:lvl5pPr marL="2098603" algn="l" rtl="0" eaLnBrk="0" fontAlgn="base" hangingPunct="0">
      <a:spcBef>
        <a:spcPct val="30000"/>
      </a:spcBef>
      <a:spcAft>
        <a:spcPct val="0"/>
      </a:spcAft>
      <a:defRPr sz="1400" kern="1200">
        <a:solidFill>
          <a:schemeClr val="tx1"/>
        </a:solidFill>
        <a:latin typeface="Times New Roman" pitchFamily="18" charset="0"/>
        <a:ea typeface="MS PGothic" pitchFamily="34" charset="-128"/>
        <a:cs typeface="+mn-cs"/>
      </a:defRPr>
    </a:lvl5pPr>
    <a:lvl6pPr marL="2625148" algn="l" defTabSz="1050059" rtl="0" eaLnBrk="1" latinLnBrk="0" hangingPunct="1">
      <a:defRPr sz="1400" kern="1200">
        <a:solidFill>
          <a:schemeClr val="tx1"/>
        </a:solidFill>
        <a:latin typeface="+mn-lt"/>
        <a:ea typeface="+mn-ea"/>
        <a:cs typeface="+mn-cs"/>
      </a:defRPr>
    </a:lvl6pPr>
    <a:lvl7pPr marL="3150178" algn="l" defTabSz="1050059" rtl="0" eaLnBrk="1" latinLnBrk="0" hangingPunct="1">
      <a:defRPr sz="1400" kern="1200">
        <a:solidFill>
          <a:schemeClr val="tx1"/>
        </a:solidFill>
        <a:latin typeface="+mn-lt"/>
        <a:ea typeface="+mn-ea"/>
        <a:cs typeface="+mn-cs"/>
      </a:defRPr>
    </a:lvl7pPr>
    <a:lvl8pPr marL="3675207" algn="l" defTabSz="1050059" rtl="0" eaLnBrk="1" latinLnBrk="0" hangingPunct="1">
      <a:defRPr sz="1400" kern="1200">
        <a:solidFill>
          <a:schemeClr val="tx1"/>
        </a:solidFill>
        <a:latin typeface="+mn-lt"/>
        <a:ea typeface="+mn-ea"/>
        <a:cs typeface="+mn-cs"/>
      </a:defRPr>
    </a:lvl8pPr>
    <a:lvl9pPr marL="4200237" algn="l" defTabSz="105005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0FD1C3F9-DF1D-48E1-B4C9-41794CD97153}" type="slidenum">
              <a:rPr lang="en-US" smtClean="0"/>
              <a:pPr>
                <a:defRPr/>
              </a:pPr>
              <a:t>1</a:t>
            </a:fld>
            <a:endParaRPr lang="en-US"/>
          </a:p>
        </p:txBody>
      </p:sp>
    </p:spTree>
    <p:extLst>
      <p:ext uri="{BB962C8B-B14F-4D97-AF65-F5344CB8AC3E}">
        <p14:creationId xmlns:p14="http://schemas.microsoft.com/office/powerpoint/2010/main" xmlns="" val="631207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1" y="26122907"/>
            <a:ext cx="3843853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grpSp>
        <p:nvGrpSpPr>
          <p:cNvPr id="5" name="15 Grupo"/>
          <p:cNvGrpSpPr>
            <a:grpSpLocks/>
          </p:cNvGrpSpPr>
          <p:nvPr/>
        </p:nvGrpSpPr>
        <p:grpSpPr bwMode="auto">
          <a:xfrm>
            <a:off x="-15598" y="27740240"/>
            <a:ext cx="38425162" cy="10709968"/>
            <a:chOff x="-3765" y="4832896"/>
            <a:chExt cx="9147765" cy="2032192"/>
          </a:xfrm>
        </p:grpSpPr>
        <p:sp>
          <p:nvSpPr>
            <p:cNvPr id="6" name="16 Forma libre"/>
            <p:cNvSpPr>
              <a:spLocks/>
            </p:cNvSpPr>
            <p:nvPr/>
          </p:nvSpPr>
          <p:spPr bwMode="auto">
            <a:xfrm>
              <a:off x="1687437" y="4832896"/>
              <a:ext cx="7456563" cy="51865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a typeface="+mn-ea"/>
                <a:cs typeface="Arial" charset="0"/>
              </a:endParaRPr>
            </a:p>
          </p:txBody>
        </p:sp>
        <p:sp>
          <p:nvSpPr>
            <p:cNvPr id="7" name="18 Forma libre"/>
            <p:cNvSpPr>
              <a:spLocks/>
            </p:cNvSpPr>
            <p:nvPr/>
          </p:nvSpPr>
          <p:spPr bwMode="auto">
            <a:xfrm>
              <a:off x="35492" y="5135604"/>
              <a:ext cx="9108508" cy="838070"/>
            </a:xfrm>
            <a:custGeom>
              <a:avLst/>
              <a:gdLst>
                <a:gd name="T0" fmla="*/ 0 w 5760"/>
                <a:gd name="T1" fmla="*/ 0 h 528"/>
                <a:gd name="T2" fmla="*/ 9108574 w 5760"/>
                <a:gd name="T3" fmla="*/ 0 h 528"/>
                <a:gd name="T4" fmla="*/ 9108574 w 5760"/>
                <a:gd name="T5" fmla="*/ 837994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pPr>
                <a:defRPr/>
              </a:pPr>
              <a:endParaRPr lang="es-ES">
                <a:ea typeface="ＭＳ Ｐゴシック" pitchFamily="34" charset="-128"/>
              </a:endParaRPr>
            </a:p>
          </p:txBody>
        </p:sp>
        <p:sp>
          <p:nvSpPr>
            <p:cNvPr id="8" name="19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20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2880719" y="9815786"/>
            <a:ext cx="32648128" cy="10247932"/>
          </a:xfrm>
        </p:spPr>
        <p:txBody>
          <a:bodyPr anchor="b">
            <a:scene3d>
              <a:camera prst="orthographicFront"/>
              <a:lightRig rig="soft" dir="t"/>
            </a:scene3d>
          </a:bodyPr>
          <a:lstStyle>
            <a:lvl1pPr algn="r">
              <a:defRPr sz="227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2880719" y="20227509"/>
            <a:ext cx="32648128" cy="6719175"/>
          </a:xfrm>
        </p:spPr>
        <p:txBody>
          <a:bodyPr lIns="216007" rIns="216007"/>
          <a:lstStyle>
            <a:lvl1pPr marL="0" marR="302411" indent="0" algn="r">
              <a:buNone/>
              <a:defRPr>
                <a:solidFill>
                  <a:schemeClr val="tx2"/>
                </a:solidFill>
              </a:defRPr>
            </a:lvl1pPr>
            <a:lvl2pPr marL="2160077" indent="0" algn="ctr">
              <a:buNone/>
            </a:lvl2pPr>
            <a:lvl3pPr marL="4320153" indent="0" algn="ctr">
              <a:buNone/>
            </a:lvl3pPr>
            <a:lvl4pPr marL="6480231" indent="0" algn="ctr">
              <a:buNone/>
            </a:lvl4pPr>
            <a:lvl5pPr marL="8640307" indent="0" algn="ctr">
              <a:buNone/>
            </a:lvl5pPr>
            <a:lvl6pPr marL="10800384" indent="0" algn="ctr">
              <a:buNone/>
            </a:lvl6pPr>
            <a:lvl7pPr marL="12960460" indent="0" algn="ctr">
              <a:buNone/>
            </a:lvl7pPr>
            <a:lvl8pPr marL="15120538" indent="0" algn="ctr">
              <a:buNone/>
            </a:lvl8pPr>
            <a:lvl9pPr marL="17280615"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lstStyle>
          <a:p>
            <a:pPr>
              <a:defRPr/>
            </a:pPr>
            <a:fld id="{A1BCF0B3-3EC0-4A6B-AA88-C0E250B803D0}"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920479" y="8296474"/>
            <a:ext cx="34568607" cy="24565044"/>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1297A65-0014-457B-81B5-CA559881CEE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8748421" y="1538179"/>
            <a:ext cx="7466301" cy="31323346"/>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920479" y="1538181"/>
            <a:ext cx="26566614" cy="3132334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B74DE63-F998-4257-8A3C-13776AA23ED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AF6FA83-6FB8-4D23-B308-77F85AAF7207}"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heurón"/>
          <p:cNvSpPr>
            <a:spLocks noChangeArrowheads="1"/>
          </p:cNvSpPr>
          <p:nvPr/>
        </p:nvSpPr>
        <p:spPr bwMode="auto">
          <a:xfrm>
            <a:off x="15277366" y="16832128"/>
            <a:ext cx="766542" cy="1280319"/>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5" name="15 Cheurón"/>
          <p:cNvSpPr>
            <a:spLocks noChangeArrowheads="1"/>
          </p:cNvSpPr>
          <p:nvPr/>
        </p:nvSpPr>
        <p:spPr bwMode="auto">
          <a:xfrm>
            <a:off x="14492997" y="16832128"/>
            <a:ext cx="768771" cy="1280319"/>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2" name="1 Título"/>
          <p:cNvSpPr>
            <a:spLocks noGrp="1"/>
          </p:cNvSpPr>
          <p:nvPr>
            <p:ph type="title"/>
          </p:nvPr>
        </p:nvSpPr>
        <p:spPr>
          <a:xfrm>
            <a:off x="3034356" y="5935124"/>
            <a:ext cx="32648128" cy="10242550"/>
          </a:xfrm>
        </p:spPr>
        <p:txBody>
          <a:bodyPr anchor="b">
            <a:scene3d>
              <a:camera prst="orthographicFront"/>
              <a:lightRig rig="soft" dir="t"/>
            </a:scene3d>
          </a:bodyPr>
          <a:lstStyle>
            <a:lvl1pPr algn="r">
              <a:buNone/>
              <a:defRPr sz="227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477439" y="16419624"/>
            <a:ext cx="19204782" cy="8148383"/>
          </a:xfrm>
        </p:spPr>
        <p:txBody>
          <a:bodyPr/>
          <a:lstStyle>
            <a:lvl1pPr marL="0" indent="0" algn="l">
              <a:buNone/>
              <a:defRPr sz="10900">
                <a:solidFill>
                  <a:schemeClr val="tx1"/>
                </a:solidFill>
              </a:defRPr>
            </a:lvl1pPr>
            <a:lvl2pPr>
              <a:buNone/>
              <a:defRPr sz="8500">
                <a:solidFill>
                  <a:schemeClr val="tx1">
                    <a:tint val="75000"/>
                  </a:schemeClr>
                </a:solidFill>
              </a:defRPr>
            </a:lvl2pPr>
            <a:lvl3pPr>
              <a:buNone/>
              <a:defRPr sz="76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smtClean="0"/>
            </a:lvl1pPr>
          </a:lstStyle>
          <a:p>
            <a:pPr>
              <a:defRPr/>
            </a:pPr>
            <a:fld id="{FB475AFC-D203-4621-9AB0-3EA4C9C77758}"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920479" y="8296471"/>
            <a:ext cx="16964224" cy="25348535"/>
          </a:xfrm>
        </p:spPr>
        <p:txBody>
          <a:bodyPr/>
          <a:lstStyle>
            <a:lvl1pPr>
              <a:defRPr sz="13200"/>
            </a:lvl1pPr>
            <a:lvl2pPr>
              <a:defRPr sz="11300"/>
            </a:lvl2pPr>
            <a:lvl3pPr>
              <a:defRPr sz="9400"/>
            </a:lvl3pPr>
            <a:lvl4pPr>
              <a:defRPr sz="8500"/>
            </a:lvl4pPr>
            <a:lvl5pPr>
              <a:defRPr sz="85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9524862" y="8296471"/>
            <a:ext cx="16964224" cy="25348535"/>
          </a:xfrm>
        </p:spPr>
        <p:txBody>
          <a:bodyPr/>
          <a:lstStyle>
            <a:lvl1pPr>
              <a:defRPr sz="13200"/>
            </a:lvl1pPr>
            <a:lvl2pPr>
              <a:defRPr sz="11300"/>
            </a:lvl2pPr>
            <a:lvl3pPr>
              <a:defRPr sz="9400"/>
            </a:lvl3pPr>
            <a:lvl4pPr>
              <a:defRPr sz="8500"/>
            </a:lvl4pPr>
            <a:lvl5pPr>
              <a:defRPr sz="85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9678BB21-F1D7-469F-8BFE-76E1B43802A5}"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920479" y="1529270"/>
            <a:ext cx="34568607" cy="6401594"/>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920479" y="30300878"/>
            <a:ext cx="16970894" cy="4267729"/>
          </a:xfrm>
          <a:solidFill>
            <a:schemeClr val="accent1"/>
          </a:solidFill>
          <a:ln w="9652">
            <a:solidFill>
              <a:schemeClr val="accent1"/>
            </a:solidFill>
            <a:miter lim="800000"/>
          </a:ln>
        </p:spPr>
        <p:txBody>
          <a:bodyPr lIns="864031" anchor="ctr"/>
          <a:lstStyle>
            <a:lvl1pPr marL="0" indent="0">
              <a:buNone/>
              <a:defRPr sz="11300" b="0">
                <a:solidFill>
                  <a:schemeClr val="bg1"/>
                </a:solidFill>
              </a:defRPr>
            </a:lvl1pPr>
            <a:lvl2pPr>
              <a:buNone/>
              <a:defRPr sz="9400" b="1"/>
            </a:lvl2pPr>
            <a:lvl3pPr>
              <a:buNone/>
              <a:defRPr sz="8500" b="1"/>
            </a:lvl3pPr>
            <a:lvl4pPr>
              <a:buNone/>
              <a:defRPr sz="7600" b="1"/>
            </a:lvl4pPr>
            <a:lvl5pPr>
              <a:buNone/>
              <a:defRPr sz="7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19511531" y="30300878"/>
            <a:ext cx="16977560" cy="4267729"/>
          </a:xfrm>
          <a:solidFill>
            <a:schemeClr val="accent1"/>
          </a:solidFill>
          <a:ln w="9652">
            <a:solidFill>
              <a:schemeClr val="accent1"/>
            </a:solidFill>
            <a:miter lim="800000"/>
          </a:ln>
        </p:spPr>
        <p:txBody>
          <a:bodyPr lIns="864031" anchor="ctr"/>
          <a:lstStyle>
            <a:lvl1pPr marL="0" indent="0">
              <a:buNone/>
              <a:defRPr sz="11300" b="0">
                <a:solidFill>
                  <a:schemeClr val="bg1"/>
                </a:solidFill>
              </a:defRPr>
            </a:lvl1pPr>
            <a:lvl2pPr>
              <a:buNone/>
              <a:defRPr sz="9400" b="1"/>
            </a:lvl2pPr>
            <a:lvl3pPr>
              <a:buNone/>
              <a:defRPr sz="8500" b="1"/>
            </a:lvl3pPr>
            <a:lvl4pPr>
              <a:buNone/>
              <a:defRPr sz="7600" b="1"/>
            </a:lvl4pPr>
            <a:lvl5pPr>
              <a:buNone/>
              <a:defRPr sz="7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1920479" y="8089052"/>
            <a:ext cx="16970894" cy="22076611"/>
          </a:xfrm>
          <a:ln>
            <a:noFill/>
            <a:prstDash val="sysDash"/>
            <a:miter lim="800000"/>
          </a:ln>
        </p:spPr>
        <p:txBody>
          <a:bodyPr/>
          <a:lstStyle>
            <a:lvl1pPr>
              <a:defRPr sz="11300"/>
            </a:lvl1pPr>
            <a:lvl2pPr>
              <a:defRPr sz="9400"/>
            </a:lvl2pPr>
            <a:lvl3pPr>
              <a:defRPr sz="8500"/>
            </a:lvl3pPr>
            <a:lvl4pPr>
              <a:defRPr sz="7600"/>
            </a:lvl4pPr>
            <a:lvl5pPr>
              <a:defRPr sz="7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19511528" y="8089052"/>
            <a:ext cx="16977560" cy="22076611"/>
          </a:xfrm>
          <a:ln>
            <a:noFill/>
            <a:prstDash val="sysDash"/>
            <a:miter lim="800000"/>
          </a:ln>
        </p:spPr>
        <p:txBody>
          <a:bodyPr/>
          <a:lstStyle>
            <a:lvl1pPr>
              <a:spcBef>
                <a:spcPts val="0"/>
              </a:spcBef>
              <a:defRPr sz="11300"/>
            </a:lvl1pPr>
            <a:lvl2pPr>
              <a:defRPr sz="9400"/>
            </a:lvl2pPr>
            <a:lvl3pPr>
              <a:defRPr sz="8500"/>
            </a:lvl3pPr>
            <a:lvl4pPr>
              <a:defRPr sz="7600"/>
            </a:lvl4pPr>
            <a:lvl5pPr>
              <a:defRPr sz="7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fld id="{5014C82E-6D31-4784-A10D-3E1AECA1148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fld id="{6CA88A60-0D74-4DFE-8CCF-8ED5E3C8DF9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5185C126-A438-4BE3-930C-DBA986CEFC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840957" y="27313467"/>
            <a:ext cx="31427357" cy="2560638"/>
          </a:xfrm>
        </p:spPr>
        <p:txBody>
          <a:bodyPr anchor="t">
            <a:noAutofit/>
            <a:sp3d prstMaterial="softEdge">
              <a:bevelT w="0" h="0"/>
            </a:sp3d>
          </a:bodyPr>
          <a:lstStyle>
            <a:lvl1pPr algn="r">
              <a:buNone/>
              <a:defRPr sz="118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8564623" y="29992291"/>
            <a:ext cx="16695355" cy="5121275"/>
          </a:xfrm>
        </p:spPr>
        <p:txBody>
          <a:bodyPr/>
          <a:lstStyle>
            <a:lvl1pPr marL="0" indent="0" algn="r">
              <a:buNone/>
              <a:defRPr sz="7600"/>
            </a:lvl1pPr>
            <a:lvl2pPr>
              <a:buNone/>
              <a:defRPr sz="5600"/>
            </a:lvl2pPr>
            <a:lvl3pPr>
              <a:buNone/>
              <a:defRPr sz="4700"/>
            </a:lvl3pPr>
            <a:lvl4pPr>
              <a:buNone/>
              <a:defRPr sz="4300"/>
            </a:lvl4pPr>
            <a:lvl5pPr>
              <a:buNone/>
              <a:defRPr sz="43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840958" y="1536383"/>
            <a:ext cx="31419021" cy="25606375"/>
          </a:xfrm>
        </p:spPr>
        <p:txBody>
          <a:bodyPr/>
          <a:lstStyle>
            <a:lvl1pPr>
              <a:defRPr sz="15200"/>
            </a:lvl1pPr>
            <a:lvl2pPr>
              <a:defRPr sz="13200"/>
            </a:lvl2pPr>
            <a:lvl3pPr>
              <a:defRPr sz="11300"/>
            </a:lvl3pPr>
            <a:lvl4pPr>
              <a:defRPr sz="9400"/>
            </a:lvl4pPr>
            <a:lvl5pPr>
              <a:defRPr sz="94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fld id="{2CDEC77E-EFC6-45E0-96F7-8D18B9B5D309}"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2096852" y="33295062"/>
            <a:ext cx="20752349" cy="516022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432014" tIns="216007" rIns="432014" bIns="216007"/>
          <a:lstStyle>
            <a:extLst/>
          </a:lstStyle>
          <a:p>
            <a:pPr>
              <a:defRPr/>
            </a:pPr>
            <a:endParaRPr lang="en-US">
              <a:latin typeface="Arial" charset="0"/>
              <a:ea typeface="+mn-ea"/>
              <a:cs typeface="Arial" charset="0"/>
            </a:endParaRPr>
          </a:p>
        </p:txBody>
      </p:sp>
      <p:sp>
        <p:nvSpPr>
          <p:cNvPr id="6" name="15 Forma libre"/>
          <p:cNvSpPr>
            <a:spLocks/>
          </p:cNvSpPr>
          <p:nvPr/>
        </p:nvSpPr>
        <p:spPr bwMode="auto">
          <a:xfrm>
            <a:off x="2041142" y="33262886"/>
            <a:ext cx="15500198" cy="5227967"/>
          </a:xfrm>
          <a:custGeom>
            <a:avLst/>
            <a:gdLst>
              <a:gd name="T0" fmla="*/ 0 w 5591"/>
              <a:gd name="T1" fmla="*/ 0 h 588"/>
              <a:gd name="T2" fmla="*/ 12166377 w 5591"/>
              <a:gd name="T3" fmla="*/ 0 h 588"/>
              <a:gd name="T4" fmla="*/ 12166377 w 5591"/>
              <a:gd name="T5" fmla="*/ 4470400 h 588"/>
              <a:gd name="T6" fmla="*/ 10138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lIns="432014" tIns="216007" rIns="432014" bIns="216007"/>
          <a:lstStyle/>
          <a:p>
            <a:pPr>
              <a:defRPr/>
            </a:pPr>
            <a:endParaRPr lang="es-ES">
              <a:ea typeface="ＭＳ Ｐゴシック" pitchFamily="34" charset="-128"/>
            </a:endParaRPr>
          </a:p>
        </p:txBody>
      </p:sp>
      <p:sp>
        <p:nvSpPr>
          <p:cNvPr id="7" name="16 Triángulo rectángulo"/>
          <p:cNvSpPr>
            <a:spLocks/>
          </p:cNvSpPr>
          <p:nvPr/>
        </p:nvSpPr>
        <p:spPr bwMode="auto">
          <a:xfrm>
            <a:off x="-25378" y="32435041"/>
            <a:ext cx="14291491" cy="605361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cxnSp>
        <p:nvCxnSpPr>
          <p:cNvPr id="8" name="18 Conector recto"/>
          <p:cNvCxnSpPr/>
          <p:nvPr/>
        </p:nvCxnSpPr>
        <p:spPr>
          <a:xfrm>
            <a:off x="-38797" y="32415356"/>
            <a:ext cx="14304911" cy="607329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Cheurón"/>
          <p:cNvSpPr>
            <a:spLocks noChangeArrowheads="1"/>
          </p:cNvSpPr>
          <p:nvPr/>
        </p:nvSpPr>
        <p:spPr bwMode="auto">
          <a:xfrm>
            <a:off x="36395161" y="27938385"/>
            <a:ext cx="766542" cy="1280319"/>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10" name="20 Cheurón"/>
          <p:cNvSpPr>
            <a:spLocks noChangeArrowheads="1"/>
          </p:cNvSpPr>
          <p:nvPr/>
        </p:nvSpPr>
        <p:spPr bwMode="auto">
          <a:xfrm>
            <a:off x="35610794" y="27938385"/>
            <a:ext cx="768770" cy="1280319"/>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432014" tIns="216007" rIns="432014" bIns="216007" anchor="ctr"/>
          <a:lstStyle>
            <a:extLst/>
          </a:lstStyle>
          <a:p>
            <a:pPr>
              <a:defRPr/>
            </a:pPr>
            <a:endParaRPr lang="en-US">
              <a:solidFill>
                <a:schemeClr val="lt1"/>
              </a:solidFill>
              <a:latin typeface="+mn-lt"/>
              <a:ea typeface="+mn-ea"/>
            </a:endParaRPr>
          </a:p>
        </p:txBody>
      </p:sp>
      <p:sp>
        <p:nvSpPr>
          <p:cNvPr id="4" name="3 Marcador de texto"/>
          <p:cNvSpPr>
            <a:spLocks noGrp="1"/>
          </p:cNvSpPr>
          <p:nvPr>
            <p:ph type="body" sz="half" idx="2"/>
          </p:nvPr>
        </p:nvSpPr>
        <p:spPr>
          <a:xfrm>
            <a:off x="4793769" y="30486832"/>
            <a:ext cx="30087490" cy="3630550"/>
          </a:xfrm>
          <a:noFill/>
        </p:spPr>
        <p:txBody>
          <a:bodyPr tIns="0"/>
          <a:lstStyle>
            <a:lvl1pPr marL="0" marR="86403" indent="0" algn="r">
              <a:buNone/>
              <a:defRPr sz="6700"/>
            </a:lvl1pPr>
            <a:lvl2pPr>
              <a:defRPr sz="5600"/>
            </a:lvl2pPr>
            <a:lvl3pPr>
              <a:defRPr sz="4700"/>
            </a:lvl3pPr>
            <a:lvl4pPr>
              <a:defRPr sz="4300"/>
            </a:lvl4pPr>
            <a:lvl5pPr>
              <a:defRPr sz="43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960242" y="1063953"/>
            <a:ext cx="36489084" cy="24582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15200"/>
            </a:lvl1pPr>
            <a:extLst/>
          </a:lstStyle>
          <a:p>
            <a:pPr lvl="0"/>
            <a:r>
              <a:rPr lang="es-ES" noProof="0" smtClean="0"/>
              <a:t>Haga clic en el icono para agregar una imagen</a:t>
            </a:r>
            <a:endParaRPr lang="en-US" noProof="0"/>
          </a:p>
        </p:txBody>
      </p:sp>
      <p:sp>
        <p:nvSpPr>
          <p:cNvPr id="2" name="1 Título"/>
          <p:cNvSpPr>
            <a:spLocks noGrp="1"/>
          </p:cNvSpPr>
          <p:nvPr>
            <p:ph type="title"/>
          </p:nvPr>
        </p:nvSpPr>
        <p:spPr>
          <a:xfrm>
            <a:off x="960239" y="27248063"/>
            <a:ext cx="33921021" cy="3151354"/>
          </a:xfrm>
          <a:noFill/>
        </p:spPr>
        <p:txBody>
          <a:bodyPr anchor="t">
            <a:sp3d prstMaterial="softEdge"/>
          </a:bodyPr>
          <a:lstStyle>
            <a:lvl1pPr marR="0" algn="r">
              <a:buNone/>
              <a:defRPr sz="141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smtClean="0"/>
            </a:lvl1pPr>
          </a:lstStyle>
          <a:p>
            <a:pPr>
              <a:defRPr/>
            </a:pPr>
            <a:fld id="{8DECC9A3-2945-42AD-88E5-700E5A98E48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2096852" y="33295062"/>
            <a:ext cx="20752349" cy="516022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432014" tIns="216007" rIns="432014" bIns="216007"/>
          <a:lstStyle>
            <a:extLst/>
          </a:lstStyle>
          <a:p>
            <a:pPr>
              <a:defRPr/>
            </a:pPr>
            <a:endParaRPr lang="en-US">
              <a:latin typeface="Arial" charset="0"/>
              <a:ea typeface="+mn-ea"/>
              <a:cs typeface="Arial" charset="0"/>
            </a:endParaRPr>
          </a:p>
        </p:txBody>
      </p:sp>
      <p:sp>
        <p:nvSpPr>
          <p:cNvPr id="1027" name="11 Forma libre"/>
          <p:cNvSpPr>
            <a:spLocks/>
          </p:cNvSpPr>
          <p:nvPr/>
        </p:nvSpPr>
        <p:spPr bwMode="auto">
          <a:xfrm>
            <a:off x="2041142" y="33262886"/>
            <a:ext cx="15500198" cy="5227967"/>
          </a:xfrm>
          <a:custGeom>
            <a:avLst/>
            <a:gdLst>
              <a:gd name="T0" fmla="*/ 0 w 5591"/>
              <a:gd name="T1" fmla="*/ 0 h 588"/>
              <a:gd name="T2" fmla="*/ 12166377 w 5591"/>
              <a:gd name="T3" fmla="*/ 0 h 588"/>
              <a:gd name="T4" fmla="*/ 12166377 w 5591"/>
              <a:gd name="T5" fmla="*/ 4470400 h 588"/>
              <a:gd name="T6" fmla="*/ 10138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lIns="432014" tIns="216007" rIns="432014" bIns="216007"/>
          <a:lstStyle/>
          <a:p>
            <a:pPr>
              <a:defRPr/>
            </a:pPr>
            <a:endParaRPr lang="es-ES">
              <a:ea typeface="ＭＳ Ｐゴシック" pitchFamily="34" charset="-128"/>
            </a:endParaRPr>
          </a:p>
        </p:txBody>
      </p:sp>
      <p:sp>
        <p:nvSpPr>
          <p:cNvPr id="14" name="13 Triángulo rectángulo"/>
          <p:cNvSpPr>
            <a:spLocks/>
          </p:cNvSpPr>
          <p:nvPr/>
        </p:nvSpPr>
        <p:spPr bwMode="auto">
          <a:xfrm>
            <a:off x="-25378" y="32435041"/>
            <a:ext cx="14291491" cy="605361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432014" tIns="216007" rIns="432014" bIns="216007" anchor="ctr"/>
          <a:lstStyle>
            <a:extLst/>
          </a:lstStyle>
          <a:p>
            <a:pPr algn="ctr">
              <a:defRPr/>
            </a:pPr>
            <a:endParaRPr lang="en-US"/>
          </a:p>
        </p:txBody>
      </p:sp>
      <p:cxnSp>
        <p:nvCxnSpPr>
          <p:cNvPr id="15" name="14 Conector recto"/>
          <p:cNvCxnSpPr/>
          <p:nvPr/>
        </p:nvCxnSpPr>
        <p:spPr>
          <a:xfrm>
            <a:off x="-38797" y="32415356"/>
            <a:ext cx="14304911" cy="607329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1920814" y="1539432"/>
            <a:ext cx="34567938" cy="6401594"/>
          </a:xfrm>
          <a:prstGeom prst="rect">
            <a:avLst/>
          </a:prstGeom>
        </p:spPr>
        <p:txBody>
          <a:bodyPr vert="horz" wrap="square" lIns="432014" tIns="216007" rIns="432014" bIns="216007" numCol="1" anchor="ctr" anchorCtr="0" compatLnSpc="1">
            <a:prstTxWarp prst="textNoShape">
              <a:avLst/>
            </a:prstTxWarp>
            <a:normAutofit/>
          </a:bodyPr>
          <a:lstStyle/>
          <a:p>
            <a:pPr lvl="0"/>
            <a:r>
              <a:rPr lang="es-ES" smtClean="0"/>
              <a:t>Haga clic para modificar el estilo de título del patrón</a:t>
            </a:r>
            <a:endParaRPr lang="en-US" smtClean="0"/>
          </a:p>
        </p:txBody>
      </p:sp>
      <p:sp>
        <p:nvSpPr>
          <p:cNvPr id="1033" name="29 Marcador de texto"/>
          <p:cNvSpPr>
            <a:spLocks noGrp="1"/>
          </p:cNvSpPr>
          <p:nvPr>
            <p:ph type="body" idx="1"/>
          </p:nvPr>
        </p:nvSpPr>
        <p:spPr bwMode="auto">
          <a:xfrm>
            <a:off x="1920814" y="8296670"/>
            <a:ext cx="34567938" cy="25348957"/>
          </a:xfrm>
          <a:prstGeom prst="rect">
            <a:avLst/>
          </a:prstGeom>
          <a:noFill/>
          <a:ln w="9525">
            <a:noFill/>
            <a:miter lim="800000"/>
            <a:headEnd/>
            <a:tailEnd/>
          </a:ln>
        </p:spPr>
        <p:txBody>
          <a:bodyPr vert="horz" wrap="square" lIns="432014" tIns="216007" rIns="432014" bIns="21600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28257335" y="35889570"/>
            <a:ext cx="8066521" cy="2047495"/>
          </a:xfrm>
          <a:prstGeom prst="rect">
            <a:avLst/>
          </a:prstGeom>
        </p:spPr>
        <p:txBody>
          <a:bodyPr vert="horz" lIns="432014" tIns="216007" rIns="432014" bIns="216007" anchor="b"/>
          <a:lstStyle>
            <a:lvl1pPr algn="l" eaLnBrk="1" latinLnBrk="0" hangingPunct="1">
              <a:defRPr kumimoji="0" sz="4700">
                <a:solidFill>
                  <a:schemeClr val="tx1"/>
                </a:solidFill>
                <a:latin typeface="Arial" charset="0"/>
                <a:ea typeface="+mn-ea"/>
                <a:cs typeface="Arial" charset="0"/>
              </a:defRPr>
            </a:lvl1pPr>
            <a:extLst/>
          </a:lstStyle>
          <a:p>
            <a:pPr>
              <a:defRPr/>
            </a:pPr>
            <a:endParaRPr lang="es-ES"/>
          </a:p>
        </p:txBody>
      </p:sp>
      <p:sp>
        <p:nvSpPr>
          <p:cNvPr id="22" name="21 Marcador de pie de página"/>
          <p:cNvSpPr>
            <a:spLocks noGrp="1"/>
          </p:cNvSpPr>
          <p:nvPr>
            <p:ph type="ftr" sz="quarter" idx="3"/>
          </p:nvPr>
        </p:nvSpPr>
        <p:spPr>
          <a:xfrm>
            <a:off x="18399244" y="35889570"/>
            <a:ext cx="9873688" cy="2044108"/>
          </a:xfrm>
          <a:prstGeom prst="rect">
            <a:avLst/>
          </a:prstGeom>
        </p:spPr>
        <p:txBody>
          <a:bodyPr vert="horz" lIns="432014" tIns="216007" rIns="432014" bIns="216007" anchor="b"/>
          <a:lstStyle>
            <a:lvl1pPr algn="r" eaLnBrk="1" latinLnBrk="0" hangingPunct="1">
              <a:defRPr kumimoji="0" sz="4700">
                <a:solidFill>
                  <a:schemeClr val="tx1"/>
                </a:solidFill>
                <a:latin typeface="Arial" charset="0"/>
                <a:ea typeface="+mn-ea"/>
                <a:cs typeface="Arial" charset="0"/>
              </a:defRPr>
            </a:lvl1pPr>
            <a:extLst/>
          </a:lstStyle>
          <a:p>
            <a:pPr>
              <a:defRPr/>
            </a:pPr>
            <a:endParaRPr lang="es-ES"/>
          </a:p>
        </p:txBody>
      </p:sp>
      <p:sp>
        <p:nvSpPr>
          <p:cNvPr id="18" name="17 Marcador de número de diapositiva"/>
          <p:cNvSpPr>
            <a:spLocks noGrp="1"/>
          </p:cNvSpPr>
          <p:nvPr>
            <p:ph type="sldNum" sz="quarter" idx="4"/>
          </p:nvPr>
        </p:nvSpPr>
        <p:spPr>
          <a:xfrm>
            <a:off x="36323857" y="35889570"/>
            <a:ext cx="1535312" cy="2044108"/>
          </a:xfrm>
          <a:prstGeom prst="rect">
            <a:avLst/>
          </a:prstGeom>
        </p:spPr>
        <p:txBody>
          <a:bodyPr vert="horz" wrap="square" lIns="432014" tIns="216007" rIns="432014" bIns="216007" numCol="1" anchor="b" anchorCtr="0" compatLnSpc="1">
            <a:prstTxWarp prst="textNoShape">
              <a:avLst/>
            </a:prstTxWarp>
          </a:bodyPr>
          <a:lstStyle>
            <a:lvl1pPr algn="r">
              <a:defRPr sz="4700" b="0" smtClean="0">
                <a:solidFill>
                  <a:schemeClr val="tx1"/>
                </a:solidFill>
                <a:ea typeface="ＭＳ Ｐゴシック" pitchFamily="34" charset="-128"/>
                <a:cs typeface="Arial" pitchFamily="34" charset="0"/>
              </a:defRPr>
            </a:lvl1pPr>
          </a:lstStyle>
          <a:p>
            <a:pPr>
              <a:defRPr/>
            </a:pPr>
            <a:fld id="{9CFD403C-531D-4D59-8141-7D49FA4D046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57" r:id="rId2"/>
    <p:sldLayoutId id="2147483762" r:id="rId3"/>
    <p:sldLayoutId id="2147483763" r:id="rId4"/>
    <p:sldLayoutId id="2147483764" r:id="rId5"/>
    <p:sldLayoutId id="2147483765" r:id="rId6"/>
    <p:sldLayoutId id="2147483758" r:id="rId7"/>
    <p:sldLayoutId id="2147483766" r:id="rId8"/>
    <p:sldLayoutId id="2147483767" r:id="rId9"/>
    <p:sldLayoutId id="2147483759" r:id="rId10"/>
    <p:sldLayoutId id="2147483760" r:id="rId11"/>
  </p:sldLayoutIdLst>
  <p:txStyles>
    <p:titleStyle>
      <a:lvl1pPr algn="l" rtl="0" eaLnBrk="0" fontAlgn="base" hangingPunct="0">
        <a:spcBef>
          <a:spcPct val="0"/>
        </a:spcBef>
        <a:spcAft>
          <a:spcPct val="0"/>
        </a:spcAft>
        <a:defRPr sz="194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charset="0"/>
        </a:defRPr>
      </a:lvl1pPr>
      <a:lvl2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2pPr>
      <a:lvl3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3pPr>
      <a:lvl4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4pPr>
      <a:lvl5pPr algn="l" rtl="0" eaLnBrk="0" fontAlgn="base" hangingPunct="0">
        <a:spcBef>
          <a:spcPct val="0"/>
        </a:spcBef>
        <a:spcAft>
          <a:spcPct val="0"/>
        </a:spcAft>
        <a:defRPr sz="19400" b="1">
          <a:solidFill>
            <a:schemeClr val="tx2"/>
          </a:solidFill>
          <a:latin typeface="Lucida Sans Unicode" charset="0"/>
          <a:ea typeface="MS PGothic" pitchFamily="34" charset="-128"/>
          <a:cs typeface="ＭＳ Ｐゴシック" charset="0"/>
        </a:defRPr>
      </a:lvl5pPr>
      <a:lvl6pPr marL="525030" algn="l" rtl="0" fontAlgn="base">
        <a:spcBef>
          <a:spcPct val="0"/>
        </a:spcBef>
        <a:spcAft>
          <a:spcPct val="0"/>
        </a:spcAft>
        <a:defRPr sz="19400" b="1">
          <a:solidFill>
            <a:schemeClr val="tx2"/>
          </a:solidFill>
          <a:latin typeface="Lucida Sans Unicode" charset="0"/>
          <a:ea typeface="ＭＳ Ｐゴシック" charset="0"/>
        </a:defRPr>
      </a:lvl6pPr>
      <a:lvl7pPr marL="1050059" algn="l" rtl="0" fontAlgn="base">
        <a:spcBef>
          <a:spcPct val="0"/>
        </a:spcBef>
        <a:spcAft>
          <a:spcPct val="0"/>
        </a:spcAft>
        <a:defRPr sz="19400" b="1">
          <a:solidFill>
            <a:schemeClr val="tx2"/>
          </a:solidFill>
          <a:latin typeface="Lucida Sans Unicode" charset="0"/>
          <a:ea typeface="ＭＳ Ｐゴシック" charset="0"/>
        </a:defRPr>
      </a:lvl7pPr>
      <a:lvl8pPr marL="1575089" algn="l" rtl="0" fontAlgn="base">
        <a:spcBef>
          <a:spcPct val="0"/>
        </a:spcBef>
        <a:spcAft>
          <a:spcPct val="0"/>
        </a:spcAft>
        <a:defRPr sz="19400" b="1">
          <a:solidFill>
            <a:schemeClr val="tx2"/>
          </a:solidFill>
          <a:latin typeface="Lucida Sans Unicode" charset="0"/>
          <a:ea typeface="ＭＳ Ｐゴシック" charset="0"/>
        </a:defRPr>
      </a:lvl8pPr>
      <a:lvl9pPr marL="2100118" algn="l" rtl="0" fontAlgn="base">
        <a:spcBef>
          <a:spcPct val="0"/>
        </a:spcBef>
        <a:spcAft>
          <a:spcPct val="0"/>
        </a:spcAft>
        <a:defRPr sz="19400" b="1">
          <a:solidFill>
            <a:schemeClr val="tx2"/>
          </a:solidFill>
          <a:latin typeface="Lucida Sans Unicode" charset="0"/>
          <a:ea typeface="ＭＳ Ｐゴシック" charset="0"/>
        </a:defRPr>
      </a:lvl9pPr>
      <a:extLst/>
    </p:titleStyle>
    <p:bodyStyle>
      <a:lvl1pPr marL="1725477" indent="-1208402" algn="l" rtl="0" eaLnBrk="0" fontAlgn="base" hangingPunct="0">
        <a:spcBef>
          <a:spcPts val="1895"/>
        </a:spcBef>
        <a:spcAft>
          <a:spcPct val="0"/>
        </a:spcAft>
        <a:buClr>
          <a:schemeClr val="accent1"/>
        </a:buClr>
        <a:buSzPct val="68000"/>
        <a:buFont typeface="Wingdings 3" pitchFamily="18" charset="2"/>
        <a:buChar char=""/>
        <a:defRPr sz="12800" kern="1200">
          <a:solidFill>
            <a:schemeClr val="tx1"/>
          </a:solidFill>
          <a:latin typeface="+mn-lt"/>
          <a:ea typeface="MS PGothic" pitchFamily="34" charset="-128"/>
          <a:cs typeface="ＭＳ Ｐゴシック" charset="0"/>
        </a:defRPr>
      </a:lvl1pPr>
      <a:lvl2pPr marL="2935772" indent="-1077713" algn="l" rtl="0" eaLnBrk="0" fontAlgn="base" hangingPunct="0">
        <a:spcBef>
          <a:spcPts val="1537"/>
        </a:spcBef>
        <a:spcAft>
          <a:spcPct val="0"/>
        </a:spcAft>
        <a:buClr>
          <a:schemeClr val="accent1"/>
        </a:buClr>
        <a:buFont typeface="Verdana" pitchFamily="34" charset="0"/>
        <a:buChar char="◦"/>
        <a:defRPr sz="10900" kern="1200">
          <a:solidFill>
            <a:schemeClr val="tx1"/>
          </a:solidFill>
          <a:latin typeface="+mn-lt"/>
          <a:ea typeface="MS PGothic" pitchFamily="34" charset="-128"/>
          <a:cs typeface="+mn-cs"/>
        </a:defRPr>
      </a:lvl2pPr>
      <a:lvl3pPr marL="4058942" indent="-1077713" algn="l" rtl="0" eaLnBrk="0" fontAlgn="base" hangingPunct="0">
        <a:spcBef>
          <a:spcPts val="1656"/>
        </a:spcBef>
        <a:spcAft>
          <a:spcPct val="0"/>
        </a:spcAft>
        <a:buClr>
          <a:schemeClr val="accent2"/>
        </a:buClr>
        <a:buSzPct val="100000"/>
        <a:buFont typeface="Wingdings 2" pitchFamily="18" charset="2"/>
        <a:buChar char=""/>
        <a:defRPr sz="9900" kern="1200">
          <a:solidFill>
            <a:schemeClr val="tx1"/>
          </a:solidFill>
          <a:latin typeface="+mn-lt"/>
          <a:ea typeface="MS PGothic" pitchFamily="34" charset="-128"/>
          <a:cs typeface="+mn-cs"/>
        </a:defRPr>
      </a:lvl3pPr>
      <a:lvl4pPr marL="5398032" indent="-1077713" algn="l" rtl="0" eaLnBrk="0" fontAlgn="base" hangingPunct="0">
        <a:spcBef>
          <a:spcPts val="1656"/>
        </a:spcBef>
        <a:spcAft>
          <a:spcPct val="0"/>
        </a:spcAft>
        <a:buClr>
          <a:schemeClr val="accent2"/>
        </a:buClr>
        <a:buFont typeface="Wingdings 2" pitchFamily="18" charset="2"/>
        <a:buChar char=""/>
        <a:defRPr sz="8900" kern="1200">
          <a:solidFill>
            <a:schemeClr val="tx1"/>
          </a:solidFill>
          <a:latin typeface="+mn-lt"/>
          <a:ea typeface="MS PGothic" pitchFamily="34" charset="-128"/>
          <a:cs typeface="+mn-cs"/>
        </a:defRPr>
      </a:lvl4pPr>
      <a:lvl5pPr marL="6477638" indent="-1077713" algn="l" rtl="0" eaLnBrk="0" fontAlgn="base" hangingPunct="0">
        <a:spcBef>
          <a:spcPts val="1656"/>
        </a:spcBef>
        <a:spcAft>
          <a:spcPct val="0"/>
        </a:spcAft>
        <a:buClr>
          <a:schemeClr val="accent2"/>
        </a:buClr>
        <a:buFont typeface="Wingdings 2" pitchFamily="18" charset="2"/>
        <a:buChar char=""/>
        <a:defRPr sz="8500" kern="1200">
          <a:solidFill>
            <a:schemeClr val="tx1"/>
          </a:solidFill>
          <a:latin typeface="+mn-lt"/>
          <a:ea typeface="MS PGothic" pitchFamily="34" charset="-128"/>
          <a:cs typeface="+mn-cs"/>
        </a:defRPr>
      </a:lvl5pPr>
      <a:lvl6pPr marL="7560269" indent="-1080038" algn="l" rtl="0" eaLnBrk="1" latinLnBrk="0" hangingPunct="1">
        <a:spcBef>
          <a:spcPts val="1654"/>
        </a:spcBef>
        <a:buClr>
          <a:schemeClr val="accent3"/>
        </a:buClr>
        <a:buFont typeface="Wingdings 2"/>
        <a:buChar char=""/>
        <a:defRPr kumimoji="0" sz="8500" kern="1200">
          <a:solidFill>
            <a:schemeClr val="tx1"/>
          </a:solidFill>
          <a:latin typeface="+mn-lt"/>
          <a:ea typeface="+mn-ea"/>
          <a:cs typeface="+mn-cs"/>
        </a:defRPr>
      </a:lvl6pPr>
      <a:lvl7pPr marL="8640307" indent="-1080038" algn="l" rtl="0" eaLnBrk="1" latinLnBrk="0" hangingPunct="1">
        <a:spcBef>
          <a:spcPts val="1654"/>
        </a:spcBef>
        <a:buClr>
          <a:schemeClr val="accent3"/>
        </a:buClr>
        <a:buFont typeface="Wingdings 2"/>
        <a:buChar char=""/>
        <a:defRPr kumimoji="0" sz="7600" kern="1200">
          <a:solidFill>
            <a:schemeClr val="tx1"/>
          </a:solidFill>
          <a:latin typeface="+mn-lt"/>
          <a:ea typeface="+mn-ea"/>
          <a:cs typeface="+mn-cs"/>
        </a:defRPr>
      </a:lvl7pPr>
      <a:lvl8pPr marL="9720346" indent="-1080038" algn="l" rtl="0" eaLnBrk="1" latinLnBrk="0" hangingPunct="1">
        <a:spcBef>
          <a:spcPts val="1654"/>
        </a:spcBef>
        <a:buClr>
          <a:schemeClr val="accent3"/>
        </a:buClr>
        <a:buFont typeface="Wingdings 2"/>
        <a:buChar char=""/>
        <a:defRPr kumimoji="0" sz="7600" kern="1200">
          <a:solidFill>
            <a:schemeClr val="tx1"/>
          </a:solidFill>
          <a:latin typeface="+mn-lt"/>
          <a:ea typeface="+mn-ea"/>
          <a:cs typeface="+mn-cs"/>
        </a:defRPr>
      </a:lvl8pPr>
      <a:lvl9pPr marL="10800384" indent="-1080038" algn="l" rtl="0" eaLnBrk="1" latinLnBrk="0" hangingPunct="1">
        <a:spcBef>
          <a:spcPts val="1654"/>
        </a:spcBef>
        <a:buClr>
          <a:schemeClr val="accent3"/>
        </a:buClr>
        <a:buFont typeface="Wingdings 2"/>
        <a:buChar char=""/>
        <a:defRPr kumimoji="0" sz="7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60077" algn="l" rtl="0" eaLnBrk="1" latinLnBrk="0" hangingPunct="1">
        <a:defRPr kumimoji="0" kern="1200">
          <a:solidFill>
            <a:schemeClr val="tx1"/>
          </a:solidFill>
          <a:latin typeface="+mn-lt"/>
          <a:ea typeface="+mn-ea"/>
          <a:cs typeface="+mn-cs"/>
        </a:defRPr>
      </a:lvl2pPr>
      <a:lvl3pPr marL="4320153" algn="l" rtl="0" eaLnBrk="1" latinLnBrk="0" hangingPunct="1">
        <a:defRPr kumimoji="0" kern="1200">
          <a:solidFill>
            <a:schemeClr val="tx1"/>
          </a:solidFill>
          <a:latin typeface="+mn-lt"/>
          <a:ea typeface="+mn-ea"/>
          <a:cs typeface="+mn-cs"/>
        </a:defRPr>
      </a:lvl3pPr>
      <a:lvl4pPr marL="6480231" algn="l" rtl="0" eaLnBrk="1" latinLnBrk="0" hangingPunct="1">
        <a:defRPr kumimoji="0" kern="1200">
          <a:solidFill>
            <a:schemeClr val="tx1"/>
          </a:solidFill>
          <a:latin typeface="+mn-lt"/>
          <a:ea typeface="+mn-ea"/>
          <a:cs typeface="+mn-cs"/>
        </a:defRPr>
      </a:lvl4pPr>
      <a:lvl5pPr marL="8640307" algn="l" rtl="0" eaLnBrk="1" latinLnBrk="0" hangingPunct="1">
        <a:defRPr kumimoji="0" kern="1200">
          <a:solidFill>
            <a:schemeClr val="tx1"/>
          </a:solidFill>
          <a:latin typeface="+mn-lt"/>
          <a:ea typeface="+mn-ea"/>
          <a:cs typeface="+mn-cs"/>
        </a:defRPr>
      </a:lvl5pPr>
      <a:lvl6pPr marL="10800384" algn="l" rtl="0" eaLnBrk="1" latinLnBrk="0" hangingPunct="1">
        <a:defRPr kumimoji="0" kern="1200">
          <a:solidFill>
            <a:schemeClr val="tx1"/>
          </a:solidFill>
          <a:latin typeface="+mn-lt"/>
          <a:ea typeface="+mn-ea"/>
          <a:cs typeface="+mn-cs"/>
        </a:defRPr>
      </a:lvl6pPr>
      <a:lvl7pPr marL="12960460" algn="l" rtl="0" eaLnBrk="1" latinLnBrk="0" hangingPunct="1">
        <a:defRPr kumimoji="0" kern="1200">
          <a:solidFill>
            <a:schemeClr val="tx1"/>
          </a:solidFill>
          <a:latin typeface="+mn-lt"/>
          <a:ea typeface="+mn-ea"/>
          <a:cs typeface="+mn-cs"/>
        </a:defRPr>
      </a:lvl7pPr>
      <a:lvl8pPr marL="15120538" algn="l" rtl="0" eaLnBrk="1" latinLnBrk="0" hangingPunct="1">
        <a:defRPr kumimoji="0" kern="1200">
          <a:solidFill>
            <a:schemeClr val="tx1"/>
          </a:solidFill>
          <a:latin typeface="+mn-lt"/>
          <a:ea typeface="+mn-ea"/>
          <a:cs typeface="+mn-cs"/>
        </a:defRPr>
      </a:lvl8pPr>
      <a:lvl9pPr marL="17280615"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hyperlink" Target="http://revigo.irb.hr/" TargetMode="External"/><Relationship Id="rId12" Type="http://schemas.openxmlformats.org/officeDocument/2006/relationships/image" Target="../media/image9.jpeg"/><Relationship Id="rId17"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13.png"/><Relationship Id="rId20" Type="http://schemas.microsoft.com/office/2007/relationships/hdphoto" Target="../media/hdphoto3.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24" Type="http://schemas.openxmlformats.org/officeDocument/2006/relationships/image" Target="../media/image19.jpeg"/><Relationship Id="rId5"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18.png"/><Relationship Id="rId10" Type="http://schemas.openxmlformats.org/officeDocument/2006/relationships/image" Target="../media/image7.jpe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 name="28 Tabla"/>
          <p:cNvGraphicFramePr>
            <a:graphicFrameLocks noGrp="1"/>
          </p:cNvGraphicFramePr>
          <p:nvPr>
            <p:extLst>
              <p:ext uri="{D42A27DB-BD31-4B8C-83A1-F6EECF244321}">
                <p14:modId xmlns:p14="http://schemas.microsoft.com/office/powerpoint/2010/main" xmlns="" val="1394248235"/>
              </p:ext>
            </p:extLst>
          </p:nvPr>
        </p:nvGraphicFramePr>
        <p:xfrm>
          <a:off x="19072436" y="30381965"/>
          <a:ext cx="3046984" cy="6577416"/>
        </p:xfrm>
        <a:graphic>
          <a:graphicData uri="http://schemas.openxmlformats.org/drawingml/2006/table">
            <a:tbl>
              <a:tblPr firstRow="1" firstCol="1" bandRow="1"/>
              <a:tblGrid>
                <a:gridCol w="1688655"/>
                <a:gridCol w="870966"/>
                <a:gridCol w="487363"/>
              </a:tblGrid>
              <a:tr h="548118">
                <a:tc>
                  <a:txBody>
                    <a:bodyPr/>
                    <a:lstStyle/>
                    <a:p>
                      <a:pPr algn="ctr">
                        <a:lnSpc>
                          <a:spcPct val="115000"/>
                        </a:lnSpc>
                        <a:spcAft>
                          <a:spcPts val="0"/>
                        </a:spcAft>
                      </a:pPr>
                      <a:r>
                        <a:rPr lang="es-ES" sz="2400" b="1" dirty="0">
                          <a:effectLst/>
                          <a:latin typeface="Calibri"/>
                          <a:ea typeface="Times New Roman"/>
                          <a:cs typeface="Times New Roman"/>
                        </a:rPr>
                        <a:t>Viral </a:t>
                      </a:r>
                      <a:r>
                        <a:rPr lang="en-US" sz="2400" b="1" dirty="0">
                          <a:effectLst/>
                          <a:latin typeface="Calibri"/>
                          <a:ea typeface="Times New Roman"/>
                          <a:cs typeface="Times New Roman"/>
                        </a:rPr>
                        <a:t>lineage</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0"/>
                      </a:srgbClr>
                    </a:solidFill>
                  </a:tcPr>
                </a:tc>
                <a:tc>
                  <a:txBody>
                    <a:bodyPr/>
                    <a:lstStyle/>
                    <a:p>
                      <a:pPr algn="ctr">
                        <a:lnSpc>
                          <a:spcPct val="115000"/>
                        </a:lnSpc>
                        <a:spcAft>
                          <a:spcPts val="0"/>
                        </a:spcAft>
                      </a:pPr>
                      <a:r>
                        <a:rPr lang="es-ES" sz="2400" b="1" dirty="0">
                          <a:effectLst/>
                          <a:latin typeface="Calibri"/>
                          <a:ea typeface="Times New Roman"/>
                          <a:cs typeface="Times New Roman"/>
                        </a:rPr>
                        <a:t>Down</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0"/>
                      </a:srgbClr>
                    </a:solidFill>
                  </a:tcPr>
                </a:tc>
                <a:tc>
                  <a:txBody>
                    <a:bodyPr/>
                    <a:lstStyle/>
                    <a:p>
                      <a:pPr algn="ctr">
                        <a:lnSpc>
                          <a:spcPct val="115000"/>
                        </a:lnSpc>
                        <a:spcAft>
                          <a:spcPts val="0"/>
                        </a:spcAft>
                      </a:pPr>
                      <a:r>
                        <a:rPr lang="es-ES" sz="2400" b="1" dirty="0">
                          <a:effectLst/>
                          <a:latin typeface="Calibri"/>
                          <a:ea typeface="Times New Roman"/>
                          <a:cs typeface="Times New Roman"/>
                        </a:rPr>
                        <a:t>Up</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0"/>
                      </a:srgbClr>
                    </a:solidFill>
                  </a:tcPr>
                </a:tc>
              </a:tr>
              <a:tr h="548118">
                <a:tc>
                  <a:txBody>
                    <a:bodyPr/>
                    <a:lstStyle/>
                    <a:p>
                      <a:pPr algn="ctr">
                        <a:lnSpc>
                          <a:spcPct val="115000"/>
                        </a:lnSpc>
                        <a:spcAft>
                          <a:spcPts val="0"/>
                        </a:spcAft>
                      </a:pPr>
                      <a:r>
                        <a:rPr lang="en-US" sz="2400" dirty="0">
                          <a:effectLst/>
                          <a:latin typeface="Calibri"/>
                          <a:ea typeface="Times New Roman"/>
                          <a:cs typeface="Times New Roman"/>
                        </a:rPr>
                        <a:t>Di 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a:effectLst/>
                          <a:latin typeface="Calibri"/>
                          <a:ea typeface="Times New Roman"/>
                          <a:cs typeface="Times New Roman"/>
                        </a:rPr>
                        <a:t>0</a:t>
                      </a:r>
                      <a:endParaRPr lang="es-ES" sz="110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effectLst/>
                          <a:latin typeface="Calibri"/>
                          <a:ea typeface="Times New Roman"/>
                          <a:cs typeface="Times New Roman"/>
                        </a:rPr>
                        <a:t>Di 2</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a:effectLst/>
                          <a:latin typeface="Calibri"/>
                          <a:ea typeface="Times New Roman"/>
                          <a:cs typeface="Times New Roman"/>
                        </a:rPr>
                        <a:t>0</a:t>
                      </a:r>
                      <a:endParaRPr lang="es-ES" sz="110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effectLst/>
                          <a:latin typeface="Calibri"/>
                          <a:ea typeface="Times New Roman"/>
                          <a:cs typeface="Times New Roman"/>
                        </a:rPr>
                        <a:t>Di 3</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effectLst/>
                          <a:latin typeface="Calibri"/>
                          <a:ea typeface="Times New Roman"/>
                          <a:cs typeface="Times New Roman"/>
                        </a:rPr>
                        <a:t>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effectLst/>
                          <a:latin typeface="Calibri"/>
                          <a:ea typeface="Times New Roman"/>
                          <a:cs typeface="Times New Roman"/>
                        </a:rPr>
                        <a:t>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solidFill>
                            <a:srgbClr val="333333"/>
                          </a:solidFill>
                          <a:effectLst/>
                          <a:latin typeface="Calibri"/>
                          <a:ea typeface="Times New Roman"/>
                          <a:cs typeface="Times New Roman"/>
                        </a:rPr>
                        <a:t>St 2</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a:solidFill>
                            <a:srgbClr val="333333"/>
                          </a:solidFill>
                          <a:effectLst/>
                          <a:latin typeface="Calibri"/>
                          <a:ea typeface="Times New Roman"/>
                          <a:cs typeface="Times New Roman"/>
                        </a:rPr>
                        <a:t>St 3</a:t>
                      </a:r>
                      <a:endParaRPr lang="es-ES" sz="110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solidFill>
                            <a:srgbClr val="333333"/>
                          </a:solidFill>
                          <a:effectLst/>
                          <a:latin typeface="Calibri"/>
                          <a:ea typeface="Times New Roman"/>
                          <a:cs typeface="Times New Roman"/>
                        </a:rPr>
                        <a:t>Wt 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solidFill>
                            <a:srgbClr val="333333"/>
                          </a:solidFill>
                          <a:effectLst/>
                          <a:latin typeface="Calibri"/>
                          <a:ea typeface="Times New Roman"/>
                          <a:cs typeface="Times New Roman"/>
                        </a:rPr>
                        <a:t>Wt 2</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5</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solidFill>
                            <a:srgbClr val="333333"/>
                          </a:solidFill>
                          <a:effectLst/>
                          <a:latin typeface="Calibri"/>
                          <a:ea typeface="Times New Roman"/>
                          <a:cs typeface="Times New Roman"/>
                        </a:rPr>
                        <a:t>Wt 3</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a:solidFill>
                            <a:srgbClr val="333333"/>
                          </a:solidFill>
                          <a:effectLst/>
                          <a:latin typeface="Calibri"/>
                          <a:ea typeface="Times New Roman"/>
                          <a:cs typeface="Times New Roman"/>
                        </a:rPr>
                        <a:t>Ei 1</a:t>
                      </a:r>
                      <a:endParaRPr lang="es-ES" sz="110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1</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a:solidFill>
                            <a:srgbClr val="333333"/>
                          </a:solidFill>
                          <a:effectLst/>
                          <a:latin typeface="Calibri"/>
                          <a:ea typeface="Times New Roman"/>
                          <a:cs typeface="Times New Roman"/>
                        </a:rPr>
                        <a:t>Ei 2</a:t>
                      </a:r>
                      <a:endParaRPr lang="es-ES" sz="110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r h="548118">
                <a:tc>
                  <a:txBody>
                    <a:bodyPr/>
                    <a:lstStyle/>
                    <a:p>
                      <a:pPr algn="ctr">
                        <a:lnSpc>
                          <a:spcPct val="115000"/>
                        </a:lnSpc>
                        <a:spcAft>
                          <a:spcPts val="0"/>
                        </a:spcAft>
                      </a:pPr>
                      <a:r>
                        <a:rPr lang="en-US" sz="2400" dirty="0">
                          <a:solidFill>
                            <a:srgbClr val="333333"/>
                          </a:solidFill>
                          <a:effectLst/>
                          <a:latin typeface="Calibri"/>
                          <a:ea typeface="Times New Roman"/>
                          <a:cs typeface="Times New Roman"/>
                        </a:rPr>
                        <a:t>Ei 3</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c>
                  <a:txBody>
                    <a:bodyPr/>
                    <a:lstStyle/>
                    <a:p>
                      <a:pPr algn="ctr">
                        <a:lnSpc>
                          <a:spcPct val="115000"/>
                        </a:lnSpc>
                        <a:spcAft>
                          <a:spcPts val="0"/>
                        </a:spcAft>
                      </a:pPr>
                      <a:r>
                        <a:rPr lang="es-ES" sz="2400" dirty="0">
                          <a:solidFill>
                            <a:srgbClr val="333333"/>
                          </a:solidFill>
                          <a:effectLst/>
                          <a:latin typeface="Calibri"/>
                          <a:ea typeface="Times New Roman"/>
                          <a:cs typeface="Times New Roman"/>
                        </a:rPr>
                        <a:t>0</a:t>
                      </a:r>
                      <a:endParaRPr lang="es-ES" sz="1100" dirty="0">
                        <a:effectLst/>
                        <a:latin typeface="Calibri"/>
                        <a:ea typeface="Calibri"/>
                        <a:cs typeface="Times New Roman"/>
                      </a:endParaRP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alpha val="5000"/>
                      </a:srgbClr>
                    </a:solidFill>
                  </a:tcPr>
                </a:tc>
              </a:tr>
            </a:tbl>
          </a:graphicData>
        </a:graphic>
      </p:graphicFrame>
      <p:pic>
        <p:nvPicPr>
          <p:cNvPr id="2070" name="Picture 22" descr="venn_specific_analysis4.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480" t="8904" r="3877" b="4520"/>
          <a:stretch/>
        </p:blipFill>
        <p:spPr bwMode="auto">
          <a:xfrm>
            <a:off x="488328" y="25269521"/>
            <a:ext cx="7391401" cy="69827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5" name="254 Grupo"/>
          <p:cNvGrpSpPr>
            <a:grpSpLocks noChangeAspect="1"/>
          </p:cNvGrpSpPr>
          <p:nvPr/>
        </p:nvGrpSpPr>
        <p:grpSpPr>
          <a:xfrm>
            <a:off x="21947981" y="16609299"/>
            <a:ext cx="16192582" cy="6696000"/>
            <a:chOff x="2990383" y="23145985"/>
            <a:chExt cx="13484541" cy="5220000"/>
          </a:xfrm>
        </p:grpSpPr>
        <p:pic>
          <p:nvPicPr>
            <p:cNvPr id="256" name="Picture 15" descr="venn_wt_analysis2.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5566" t="10888" r="15460" b="9517"/>
            <a:stretch/>
          </p:blipFill>
          <p:spPr bwMode="auto">
            <a:xfrm>
              <a:off x="12575381" y="23505985"/>
              <a:ext cx="3899543" cy="45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7" name="Picture 3"/>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l="-52" t="17434" r="51643" b="40385"/>
            <a:stretch/>
          </p:blipFill>
          <p:spPr bwMode="auto">
            <a:xfrm>
              <a:off x="2990383" y="23145985"/>
              <a:ext cx="9584998" cy="52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6" name="25 Rectángulo redondeado"/>
          <p:cNvSpPr/>
          <p:nvPr/>
        </p:nvSpPr>
        <p:spPr>
          <a:xfrm>
            <a:off x="608309" y="10746581"/>
            <a:ext cx="15243672" cy="10210846"/>
          </a:xfrm>
          <a:prstGeom prst="roundRect">
            <a:avLst>
              <a:gd name="adj" fmla="val 13270"/>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0" y="0"/>
            <a:ext cx="38409563" cy="3202781"/>
          </a:xfrm>
          <a:prstGeom prst="rect">
            <a:avLst/>
          </a:prstGeom>
          <a:solidFill>
            <a:srgbClr val="69A12B">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06" tIns="52504" rIns="105006" bIns="52504" anchor="ctr"/>
          <a:lstStyle/>
          <a:p>
            <a:pPr algn="ctr">
              <a:defRPr/>
            </a:pPr>
            <a:endParaRPr lang="es-ES" dirty="0"/>
          </a:p>
        </p:txBody>
      </p:sp>
      <p:sp>
        <p:nvSpPr>
          <p:cNvPr id="1028" name="Text Box 2"/>
          <p:cNvSpPr txBox="1">
            <a:spLocks noChangeArrowheads="1"/>
          </p:cNvSpPr>
          <p:nvPr/>
        </p:nvSpPr>
        <p:spPr bwMode="auto">
          <a:xfrm>
            <a:off x="33425" y="688181"/>
            <a:ext cx="38376138" cy="1983644"/>
          </a:xfrm>
          <a:prstGeom prst="rect">
            <a:avLst/>
          </a:prstGeom>
          <a:noFill/>
          <a:ln w="9525">
            <a:noFill/>
            <a:miter lim="800000"/>
            <a:headEnd/>
            <a:tailEnd/>
          </a:ln>
        </p:spPr>
        <p:txBody>
          <a:bodyPr wrap="square" lIns="525030" tIns="525030" rIns="525030" bIns="525030">
            <a:spAutoFit/>
          </a:bodyPr>
          <a:lstStyle/>
          <a:p>
            <a:pPr algn="ctr"/>
            <a:r>
              <a:rPr lang="en-US" sz="6000" dirty="0">
                <a:solidFill>
                  <a:schemeClr val="bg1"/>
                </a:solidFill>
              </a:rPr>
              <a:t>The role of genetic diversity of the host species on the adaptation of an emerging plant RNA </a:t>
            </a:r>
            <a:r>
              <a:rPr lang="en-US" sz="6000" dirty="0" smtClean="0">
                <a:solidFill>
                  <a:schemeClr val="bg1"/>
                </a:solidFill>
              </a:rPr>
              <a:t>virus</a:t>
            </a:r>
            <a:endParaRPr lang="es-ES" sz="6000" dirty="0">
              <a:solidFill>
                <a:schemeClr val="bg1"/>
              </a:solidFill>
            </a:endParaRPr>
          </a:p>
        </p:txBody>
      </p:sp>
      <p:sp>
        <p:nvSpPr>
          <p:cNvPr id="9221" name="Line 72"/>
          <p:cNvSpPr>
            <a:spLocks noChangeShapeType="1"/>
          </p:cNvSpPr>
          <p:nvPr/>
        </p:nvSpPr>
        <p:spPr bwMode="auto">
          <a:xfrm>
            <a:off x="33425" y="5150066"/>
            <a:ext cx="0" cy="33259497"/>
          </a:xfrm>
          <a:prstGeom prst="line">
            <a:avLst/>
          </a:prstGeom>
          <a:noFill/>
          <a:ln w="9525">
            <a:solidFill>
              <a:srgbClr val="F8F8F8"/>
            </a:solidFill>
            <a:round/>
            <a:headEnd/>
            <a:tailEnd/>
          </a:ln>
        </p:spPr>
        <p:txBody>
          <a:bodyPr wrap="none" lIns="105006" tIns="52504" rIns="105006" bIns="52504" anchor="ctr"/>
          <a:lstStyle/>
          <a:p>
            <a:endParaRPr lang="es-ES" dirty="0"/>
          </a:p>
        </p:txBody>
      </p:sp>
      <p:sp>
        <p:nvSpPr>
          <p:cNvPr id="9222" name="Text Box 96"/>
          <p:cNvSpPr txBox="1">
            <a:spLocks noChangeArrowheads="1"/>
          </p:cNvSpPr>
          <p:nvPr/>
        </p:nvSpPr>
        <p:spPr bwMode="auto">
          <a:xfrm>
            <a:off x="11030392" y="3736181"/>
            <a:ext cx="27096693" cy="3970140"/>
          </a:xfrm>
          <a:prstGeom prst="rect">
            <a:avLst/>
          </a:prstGeom>
          <a:noFill/>
          <a:ln w="9525">
            <a:noFill/>
            <a:miter lim="800000"/>
            <a:headEnd/>
            <a:tailEnd/>
          </a:ln>
        </p:spPr>
        <p:txBody>
          <a:bodyPr wrap="square" lIns="481243" tIns="51982" rIns="481243" bIns="51982">
            <a:spAutoFit/>
          </a:bodyPr>
          <a:lstStyle/>
          <a:p>
            <a:pPr algn="r">
              <a:spcAft>
                <a:spcPts val="1149"/>
              </a:spcAft>
            </a:pPr>
            <a:r>
              <a:rPr lang="es-ES" sz="4200" dirty="0">
                <a:solidFill>
                  <a:srgbClr val="69A12B"/>
                </a:solidFill>
                <a:latin typeface="Calibri" pitchFamily="34" charset="0"/>
              </a:rPr>
              <a:t>Julia Hillung</a:t>
            </a:r>
            <a:r>
              <a:rPr lang="es-ES" sz="4200" baseline="30000" dirty="0">
                <a:solidFill>
                  <a:srgbClr val="69A12B"/>
                </a:solidFill>
                <a:latin typeface="Calibri" pitchFamily="34" charset="0"/>
              </a:rPr>
              <a:t>1</a:t>
            </a:r>
            <a:r>
              <a:rPr lang="es-ES" sz="4200" dirty="0">
                <a:solidFill>
                  <a:srgbClr val="69A12B"/>
                </a:solidFill>
                <a:latin typeface="Calibri" pitchFamily="34" charset="0"/>
              </a:rPr>
              <a:t>, F. </a:t>
            </a:r>
            <a:r>
              <a:rPr lang="es-ES" sz="4200" dirty="0" smtClean="0">
                <a:solidFill>
                  <a:srgbClr val="69A12B"/>
                </a:solidFill>
                <a:latin typeface="Calibri" pitchFamily="34" charset="0"/>
              </a:rPr>
              <a:t>García-García</a:t>
            </a:r>
            <a:r>
              <a:rPr lang="es-ES" sz="4200" baseline="30000" dirty="0" smtClean="0">
                <a:solidFill>
                  <a:srgbClr val="69A12B"/>
                </a:solidFill>
                <a:latin typeface="Calibri" pitchFamily="34" charset="0"/>
              </a:rPr>
              <a:t>2</a:t>
            </a:r>
            <a:r>
              <a:rPr lang="es-ES" sz="4200" dirty="0" smtClean="0">
                <a:solidFill>
                  <a:srgbClr val="69A12B"/>
                </a:solidFill>
                <a:latin typeface="Calibri" pitchFamily="34" charset="0"/>
              </a:rPr>
              <a:t>, José </a:t>
            </a:r>
            <a:r>
              <a:rPr lang="es-ES" sz="4200" dirty="0">
                <a:solidFill>
                  <a:srgbClr val="69A12B"/>
                </a:solidFill>
                <a:latin typeface="Calibri" pitchFamily="34" charset="0"/>
              </a:rPr>
              <a:t>M. </a:t>
            </a:r>
            <a:r>
              <a:rPr lang="es-ES" sz="4200" dirty="0" smtClean="0">
                <a:solidFill>
                  <a:srgbClr val="69A12B"/>
                </a:solidFill>
                <a:latin typeface="Calibri" pitchFamily="34" charset="0"/>
              </a:rPr>
              <a:t>Cuevas</a:t>
            </a:r>
            <a:r>
              <a:rPr lang="es-ES" sz="4200" baseline="30000" dirty="0" smtClean="0">
                <a:solidFill>
                  <a:srgbClr val="69A12B"/>
                </a:solidFill>
                <a:latin typeface="Calibri" pitchFamily="34" charset="0"/>
              </a:rPr>
              <a:t>1</a:t>
            </a:r>
            <a:r>
              <a:rPr lang="es-ES" sz="4200" dirty="0">
                <a:solidFill>
                  <a:srgbClr val="69A12B"/>
                </a:solidFill>
                <a:latin typeface="Calibri" pitchFamily="34" charset="0"/>
              </a:rPr>
              <a:t>, Santiago F. </a:t>
            </a:r>
            <a:r>
              <a:rPr lang="es-ES" sz="4200" dirty="0" smtClean="0">
                <a:solidFill>
                  <a:srgbClr val="69A12B"/>
                </a:solidFill>
                <a:latin typeface="Calibri" pitchFamily="34" charset="0"/>
              </a:rPr>
              <a:t>Elena</a:t>
            </a:r>
            <a:r>
              <a:rPr lang="es-ES" sz="4200" baseline="30000" dirty="0" smtClean="0">
                <a:solidFill>
                  <a:srgbClr val="69A12B"/>
                </a:solidFill>
                <a:latin typeface="Calibri" pitchFamily="34" charset="0"/>
              </a:rPr>
              <a:t>1,3</a:t>
            </a:r>
            <a:endParaRPr lang="es-ES" sz="4200" baseline="30000" dirty="0">
              <a:solidFill>
                <a:srgbClr val="69A12B"/>
              </a:solidFill>
              <a:latin typeface="Calibri" pitchFamily="34" charset="0"/>
            </a:endParaRPr>
          </a:p>
          <a:p>
            <a:pPr algn="r">
              <a:spcAft>
                <a:spcPts val="1149"/>
              </a:spcAft>
            </a:pPr>
            <a:endParaRPr lang="es-ES" sz="3500" b="0" baseline="30000" dirty="0">
              <a:solidFill>
                <a:srgbClr val="69A12B"/>
              </a:solidFill>
              <a:latin typeface="Calibri" pitchFamily="34" charset="0"/>
            </a:endParaRPr>
          </a:p>
          <a:p>
            <a:pPr algn="r">
              <a:spcAft>
                <a:spcPts val="1149"/>
              </a:spcAft>
            </a:pPr>
            <a:r>
              <a:rPr lang="es-ES" sz="3500" b="0" baseline="30000" dirty="0">
                <a:solidFill>
                  <a:srgbClr val="69A12B"/>
                </a:solidFill>
                <a:latin typeface="Calibri" pitchFamily="34" charset="0"/>
              </a:rPr>
              <a:t>1</a:t>
            </a:r>
            <a:r>
              <a:rPr lang="es-ES" sz="3500" b="0" dirty="0">
                <a:solidFill>
                  <a:srgbClr val="69A12B"/>
                </a:solidFill>
                <a:latin typeface="Calibri" pitchFamily="34" charset="0"/>
              </a:rPr>
              <a:t> Instituto de Biología Molecular y Celular de </a:t>
            </a:r>
            <a:r>
              <a:rPr lang="es-ES" sz="3500" b="0" dirty="0" smtClean="0">
                <a:solidFill>
                  <a:srgbClr val="69A12B"/>
                </a:solidFill>
                <a:latin typeface="Calibri" pitchFamily="34" charset="0"/>
              </a:rPr>
              <a:t>Plantas, CSIC-</a:t>
            </a:r>
            <a:r>
              <a:rPr lang="es-ES" sz="3500" b="0" dirty="0">
                <a:solidFill>
                  <a:srgbClr val="69A12B"/>
                </a:solidFill>
                <a:latin typeface="Calibri" pitchFamily="34" charset="0"/>
              </a:rPr>
              <a:t>UPV, València, Spain</a:t>
            </a:r>
            <a:r>
              <a:rPr lang="es-ES" sz="3500" b="0" dirty="0" smtClean="0">
                <a:solidFill>
                  <a:srgbClr val="69A12B"/>
                </a:solidFill>
                <a:latin typeface="Calibri" pitchFamily="34" charset="0"/>
              </a:rPr>
              <a:t>.</a:t>
            </a:r>
          </a:p>
          <a:p>
            <a:pPr algn="r">
              <a:spcAft>
                <a:spcPts val="1149"/>
              </a:spcAft>
            </a:pPr>
            <a:r>
              <a:rPr lang="es-ES" sz="3500" b="0" baseline="30000" dirty="0" smtClean="0">
                <a:solidFill>
                  <a:srgbClr val="69A12B"/>
                </a:solidFill>
                <a:latin typeface="Calibri" pitchFamily="34" charset="0"/>
              </a:rPr>
              <a:t>2</a:t>
            </a:r>
            <a:r>
              <a:rPr lang="es-ES" sz="3500" b="0" dirty="0" smtClean="0">
                <a:solidFill>
                  <a:srgbClr val="69A12B"/>
                </a:solidFill>
                <a:latin typeface="Calibri" pitchFamily="34" charset="0"/>
              </a:rPr>
              <a:t> Centro de investigación Príncipe Felipe, València, Spain. </a:t>
            </a:r>
          </a:p>
          <a:p>
            <a:pPr algn="r">
              <a:spcAft>
                <a:spcPts val="1149"/>
              </a:spcAft>
            </a:pPr>
            <a:r>
              <a:rPr lang="en-US" sz="3500" b="0" baseline="30000" dirty="0">
                <a:solidFill>
                  <a:srgbClr val="69A12B"/>
                </a:solidFill>
                <a:latin typeface="Calibri" pitchFamily="34" charset="0"/>
              </a:rPr>
              <a:t>3</a:t>
            </a:r>
            <a:r>
              <a:rPr lang="en-US" sz="3500" b="0" dirty="0">
                <a:solidFill>
                  <a:srgbClr val="69A12B"/>
                </a:solidFill>
                <a:latin typeface="Calibri" pitchFamily="34" charset="0"/>
              </a:rPr>
              <a:t> The Santa Fe Institute, Santa Fe NM, USA.</a:t>
            </a:r>
            <a:endParaRPr lang="es-ES" sz="3500" b="0" dirty="0">
              <a:solidFill>
                <a:srgbClr val="69A12B"/>
              </a:solidFill>
              <a:latin typeface="Calibri" pitchFamily="34" charset="0"/>
            </a:endParaRPr>
          </a:p>
          <a:p>
            <a:pPr algn="ctr" eaLnBrk="0" hangingPunct="0"/>
            <a:endParaRPr lang="en-US" sz="3500" b="0" dirty="0">
              <a:solidFill>
                <a:srgbClr val="69A12B"/>
              </a:solidFill>
              <a:latin typeface="Calibri" pitchFamily="34" charset="0"/>
            </a:endParaRPr>
          </a:p>
        </p:txBody>
      </p:sp>
      <p:sp>
        <p:nvSpPr>
          <p:cNvPr id="9223" name="Text Box 3"/>
          <p:cNvSpPr txBox="1">
            <a:spLocks noChangeArrowheads="1"/>
          </p:cNvSpPr>
          <p:nvPr/>
        </p:nvSpPr>
        <p:spPr bwMode="auto">
          <a:xfrm>
            <a:off x="688182" y="7698581"/>
            <a:ext cx="37414199" cy="2691357"/>
          </a:xfrm>
          <a:prstGeom prst="rect">
            <a:avLst/>
          </a:prstGeom>
          <a:noFill/>
          <a:ln w="9525">
            <a:noFill/>
            <a:miter lim="800000"/>
            <a:headEnd/>
            <a:tailEnd/>
          </a:ln>
        </p:spPr>
        <p:txBody>
          <a:bodyPr wrap="square" lIns="105006" tIns="52504" rIns="105006" bIns="52504">
            <a:spAutoFit/>
          </a:bodyPr>
          <a:lstStyle/>
          <a:p>
            <a:pPr algn="just"/>
            <a:r>
              <a:rPr lang="en-US" sz="2800" b="0" dirty="0" smtClean="0">
                <a:solidFill>
                  <a:schemeClr val="tx1">
                    <a:lumMod val="85000"/>
                    <a:lumOff val="15000"/>
                  </a:schemeClr>
                </a:solidFill>
                <a:cs typeface="Arial" panose="020B0604020202020204" pitchFamily="34" charset="0"/>
              </a:rPr>
              <a:t>In recent years we have been evaluating to what extent the </a:t>
            </a:r>
            <a:r>
              <a:rPr lang="en-US" sz="2800" b="0" dirty="0">
                <a:solidFill>
                  <a:schemeClr val="tx1">
                    <a:lumMod val="85000"/>
                    <a:lumOff val="15000"/>
                  </a:schemeClr>
                </a:solidFill>
                <a:cs typeface="Arial" panose="020B0604020202020204" pitchFamily="34" charset="0"/>
              </a:rPr>
              <a:t>genetic diversity of the host conditions the evolutionary fate of a plant RNA </a:t>
            </a:r>
            <a:r>
              <a:rPr lang="en-US" sz="2800" b="0" dirty="0" smtClean="0">
                <a:solidFill>
                  <a:schemeClr val="tx1">
                    <a:lumMod val="85000"/>
                    <a:lumOff val="15000"/>
                  </a:schemeClr>
                </a:solidFill>
                <a:cs typeface="Arial" panose="020B0604020202020204" pitchFamily="34" charset="0"/>
              </a:rPr>
              <a:t>virus (</a:t>
            </a:r>
            <a:r>
              <a:rPr lang="en-US" sz="2800" b="0" dirty="0" err="1" smtClean="0">
                <a:solidFill>
                  <a:schemeClr val="tx1">
                    <a:lumMod val="85000"/>
                    <a:lumOff val="15000"/>
                  </a:schemeClr>
                </a:solidFill>
                <a:cs typeface="Arial" panose="020B0604020202020204" pitchFamily="34" charset="0"/>
              </a:rPr>
              <a:t>Lali</a:t>
            </a:r>
            <a:r>
              <a:rPr lang="es-ES" sz="2800" b="0" dirty="0" err="1">
                <a:solidFill>
                  <a:schemeClr val="tx1">
                    <a:lumMod val="85000"/>
                    <a:lumOff val="15000"/>
                  </a:schemeClr>
                </a:solidFill>
                <a:cs typeface="Arial" panose="020B0604020202020204" pitchFamily="34" charset="0"/>
              </a:rPr>
              <a:t>ć</a:t>
            </a:r>
            <a:r>
              <a:rPr lang="en-US" sz="2800" b="0" dirty="0" smtClean="0">
                <a:solidFill>
                  <a:schemeClr val="tx1">
                    <a:lumMod val="85000"/>
                    <a:lumOff val="15000"/>
                  </a:schemeClr>
                </a:solidFill>
                <a:cs typeface="Arial" panose="020B0604020202020204" pitchFamily="34" charset="0"/>
              </a:rPr>
              <a:t> </a:t>
            </a:r>
            <a:r>
              <a:rPr lang="en-US" sz="2800" b="0" i="1" dirty="0" smtClean="0">
                <a:solidFill>
                  <a:schemeClr val="tx1">
                    <a:lumMod val="85000"/>
                    <a:lumOff val="15000"/>
                  </a:schemeClr>
                </a:solidFill>
                <a:cs typeface="Arial" panose="020B0604020202020204" pitchFamily="34" charset="0"/>
              </a:rPr>
              <a:t>et al</a:t>
            </a:r>
            <a:r>
              <a:rPr lang="en-US" sz="2800" b="0" dirty="0" smtClean="0">
                <a:solidFill>
                  <a:schemeClr val="tx1">
                    <a:lumMod val="85000"/>
                    <a:lumOff val="15000"/>
                  </a:schemeClr>
                </a:solidFill>
                <a:cs typeface="Arial" panose="020B0604020202020204" pitchFamily="34" charset="0"/>
              </a:rPr>
              <a:t>. 2010).  To </a:t>
            </a:r>
            <a:r>
              <a:rPr lang="en-US" sz="2800" b="0" dirty="0">
                <a:solidFill>
                  <a:schemeClr val="tx1">
                    <a:lumMod val="85000"/>
                    <a:lumOff val="15000"/>
                  </a:schemeClr>
                </a:solidFill>
                <a:cs typeface="Arial" panose="020B0604020202020204" pitchFamily="34" charset="0"/>
              </a:rPr>
              <a:t>this end we performed a 3-fold replicated evolution experiment </a:t>
            </a:r>
            <a:r>
              <a:rPr lang="en-US" sz="2800" b="0" dirty="0" smtClean="0">
                <a:solidFill>
                  <a:schemeClr val="tx1">
                    <a:lumMod val="85000"/>
                    <a:lumOff val="15000"/>
                  </a:schemeClr>
                </a:solidFill>
                <a:cs typeface="Arial" panose="020B0604020202020204" pitchFamily="34" charset="0"/>
              </a:rPr>
              <a:t>with </a:t>
            </a:r>
            <a:r>
              <a:rPr lang="en-US" sz="2800" b="0" i="1" dirty="0" smtClean="0">
                <a:solidFill>
                  <a:schemeClr val="tx1">
                    <a:lumMod val="85000"/>
                    <a:lumOff val="15000"/>
                  </a:schemeClr>
                </a:solidFill>
                <a:cs typeface="Arial" panose="020B0604020202020204" pitchFamily="34" charset="0"/>
              </a:rPr>
              <a:t>Tobacco </a:t>
            </a:r>
            <a:r>
              <a:rPr lang="en-US" sz="2800" b="0" i="1" dirty="0">
                <a:solidFill>
                  <a:schemeClr val="tx1">
                    <a:lumMod val="85000"/>
                    <a:lumOff val="15000"/>
                  </a:schemeClr>
                </a:solidFill>
                <a:cs typeface="Arial" panose="020B0604020202020204" pitchFamily="34" charset="0"/>
              </a:rPr>
              <a:t>etch potyvirus </a:t>
            </a:r>
            <a:r>
              <a:rPr lang="en-US" sz="2800" b="0" dirty="0">
                <a:solidFill>
                  <a:schemeClr val="tx1">
                    <a:lumMod val="85000"/>
                    <a:lumOff val="15000"/>
                  </a:schemeClr>
                </a:solidFill>
                <a:cs typeface="Arial" panose="020B0604020202020204" pitchFamily="34" charset="0"/>
              </a:rPr>
              <a:t>isolate </a:t>
            </a:r>
            <a:r>
              <a:rPr lang="en-US" sz="2800" b="0" i="1" dirty="0">
                <a:solidFill>
                  <a:schemeClr val="tx1">
                    <a:lumMod val="85000"/>
                    <a:lumOff val="15000"/>
                  </a:schemeClr>
                </a:solidFill>
                <a:cs typeface="Arial" panose="020B0604020202020204" pitchFamily="34" charset="0"/>
              </a:rPr>
              <a:t>At</a:t>
            </a:r>
            <a:r>
              <a:rPr lang="en-US" sz="2800" b="0" dirty="0">
                <a:solidFill>
                  <a:schemeClr val="tx1">
                    <a:lumMod val="85000"/>
                    <a:lumOff val="15000"/>
                  </a:schemeClr>
                </a:solidFill>
                <a:cs typeface="Arial" panose="020B0604020202020204" pitchFamily="34" charset="0"/>
              </a:rPr>
              <a:t>17b (TEV-</a:t>
            </a:r>
            <a:r>
              <a:rPr lang="en-US" sz="2800" b="0" i="1" dirty="0">
                <a:solidFill>
                  <a:schemeClr val="tx1">
                    <a:lumMod val="85000"/>
                    <a:lumOff val="15000"/>
                  </a:schemeClr>
                </a:solidFill>
                <a:cs typeface="Arial" panose="020B0604020202020204" pitchFamily="34" charset="0"/>
              </a:rPr>
              <a:t>At</a:t>
            </a:r>
            <a:r>
              <a:rPr lang="en-US" sz="2800" b="0" dirty="0">
                <a:solidFill>
                  <a:schemeClr val="tx1">
                    <a:lumMod val="85000"/>
                    <a:lumOff val="15000"/>
                  </a:schemeClr>
                </a:solidFill>
                <a:cs typeface="Arial" panose="020B0604020202020204" pitchFamily="34" charset="0"/>
              </a:rPr>
              <a:t>17b) in a set of five genetically heterogeneous ecotypes of </a:t>
            </a:r>
            <a:r>
              <a:rPr lang="en-US" sz="2800" b="0" i="1" dirty="0" smtClean="0">
                <a:solidFill>
                  <a:schemeClr val="tx1">
                    <a:lumMod val="85000"/>
                    <a:lumOff val="15000"/>
                  </a:schemeClr>
                </a:solidFill>
                <a:cs typeface="Arial" panose="020B0604020202020204" pitchFamily="34" charset="0"/>
              </a:rPr>
              <a:t>Arabidopsis </a:t>
            </a:r>
            <a:r>
              <a:rPr lang="en-US" sz="2800" b="0" i="1" dirty="0">
                <a:solidFill>
                  <a:schemeClr val="tx1">
                    <a:lumMod val="85000"/>
                    <a:lumOff val="15000"/>
                  </a:schemeClr>
                </a:solidFill>
                <a:cs typeface="Arial" panose="020B0604020202020204" pitchFamily="34" charset="0"/>
              </a:rPr>
              <a:t>thaliana </a:t>
            </a:r>
            <a:r>
              <a:rPr lang="en-US" sz="2800" b="0" dirty="0" smtClean="0">
                <a:solidFill>
                  <a:schemeClr val="tx1">
                    <a:lumMod val="85000"/>
                    <a:lumOff val="15000"/>
                  </a:schemeClr>
                </a:solidFill>
                <a:cs typeface="Arial" panose="020B0604020202020204" pitchFamily="34" charset="0"/>
              </a:rPr>
              <a:t>that differ in their </a:t>
            </a:r>
            <a:r>
              <a:rPr lang="en-US" sz="2800" b="0" dirty="0">
                <a:solidFill>
                  <a:schemeClr val="tx1">
                    <a:lumMod val="85000"/>
                    <a:lumOff val="15000"/>
                  </a:schemeClr>
                </a:solidFill>
                <a:cs typeface="Arial" panose="020B0604020202020204" pitchFamily="34" charset="0"/>
              </a:rPr>
              <a:t>susceptibility</a:t>
            </a:r>
            <a:r>
              <a:rPr lang="en-US" sz="2800" b="0" dirty="0" smtClean="0">
                <a:solidFill>
                  <a:schemeClr val="tx1">
                    <a:lumMod val="85000"/>
                    <a:lumOff val="15000"/>
                  </a:schemeClr>
                </a:solidFill>
                <a:cs typeface="Arial" panose="020B0604020202020204" pitchFamily="34" charset="0"/>
              </a:rPr>
              <a:t> </a:t>
            </a:r>
            <a:r>
              <a:rPr lang="en-US" sz="2800" b="0" dirty="0">
                <a:solidFill>
                  <a:schemeClr val="tx1">
                    <a:lumMod val="85000"/>
                    <a:lumOff val="15000"/>
                  </a:schemeClr>
                </a:solidFill>
                <a:cs typeface="Arial" panose="020B0604020202020204" pitchFamily="34" charset="0"/>
              </a:rPr>
              <a:t>to infection</a:t>
            </a:r>
            <a:r>
              <a:rPr lang="en-US" sz="2800" b="0" dirty="0" smtClean="0">
                <a:solidFill>
                  <a:schemeClr val="tx1">
                    <a:lumMod val="85000"/>
                    <a:lumOff val="15000"/>
                  </a:schemeClr>
                </a:solidFill>
                <a:cs typeface="Arial" panose="020B0604020202020204" pitchFamily="34" charset="0"/>
              </a:rPr>
              <a:t>.  The</a:t>
            </a:r>
            <a:r>
              <a:rPr lang="en-US" sz="2800" b="0" dirty="0" smtClean="0">
                <a:solidFill>
                  <a:srgbClr val="262626"/>
                </a:solidFill>
                <a:cs typeface="Arial" panose="020B0604020202020204" pitchFamily="34" charset="0"/>
              </a:rPr>
              <a:t> questions </a:t>
            </a:r>
            <a:r>
              <a:rPr lang="en-US" sz="2800" b="0" dirty="0">
                <a:solidFill>
                  <a:srgbClr val="262626"/>
                </a:solidFill>
                <a:cs typeface="Arial" panose="020B0604020202020204" pitchFamily="34" charset="0"/>
              </a:rPr>
              <a:t>we </a:t>
            </a:r>
            <a:r>
              <a:rPr lang="en-US" sz="2800" b="0" dirty="0" smtClean="0">
                <a:solidFill>
                  <a:srgbClr val="262626"/>
                </a:solidFill>
                <a:cs typeface="Arial" panose="020B0604020202020204" pitchFamily="34" charset="0"/>
              </a:rPr>
              <a:t>wanted </a:t>
            </a:r>
            <a:r>
              <a:rPr lang="en-US" sz="2800" b="0" dirty="0">
                <a:solidFill>
                  <a:srgbClr val="262626"/>
                </a:solidFill>
                <a:cs typeface="Arial" panose="020B0604020202020204" pitchFamily="34" charset="0"/>
              </a:rPr>
              <a:t>to answer </a:t>
            </a:r>
            <a:r>
              <a:rPr lang="en-US" sz="2800" b="0" dirty="0" smtClean="0">
                <a:solidFill>
                  <a:srgbClr val="262626"/>
                </a:solidFill>
                <a:cs typeface="Arial" panose="020B0604020202020204" pitchFamily="34" charset="0"/>
              </a:rPr>
              <a:t>with these studies were </a:t>
            </a:r>
            <a:r>
              <a:rPr lang="en-US" sz="2800" b="0" dirty="0" smtClean="0">
                <a:solidFill>
                  <a:schemeClr val="tx1">
                    <a:lumMod val="85000"/>
                    <a:lumOff val="15000"/>
                  </a:schemeClr>
                </a:solidFill>
              </a:rPr>
              <a:t>(</a:t>
            </a:r>
            <a:r>
              <a:rPr lang="en-US" sz="2800" b="0" i="1" dirty="0" err="1">
                <a:solidFill>
                  <a:schemeClr val="tx1">
                    <a:lumMod val="85000"/>
                    <a:lumOff val="15000"/>
                  </a:schemeClr>
                </a:solidFill>
              </a:rPr>
              <a:t>i</a:t>
            </a:r>
            <a:r>
              <a:rPr lang="en-US" sz="2800" b="0" dirty="0">
                <a:solidFill>
                  <a:schemeClr val="tx1">
                    <a:lumMod val="85000"/>
                    <a:lumOff val="15000"/>
                  </a:schemeClr>
                </a:solidFill>
              </a:rPr>
              <a:t>) do genetic variability in host’s response to infection favors diverse virus adaptive strategies? </a:t>
            </a:r>
            <a:r>
              <a:rPr lang="en-US" sz="2800" b="0" dirty="0" smtClean="0">
                <a:solidFill>
                  <a:schemeClr val="tx1">
                    <a:lumMod val="85000"/>
                    <a:lumOff val="15000"/>
                  </a:schemeClr>
                </a:solidFill>
              </a:rPr>
              <a:t> (</a:t>
            </a:r>
            <a:r>
              <a:rPr lang="en-US" sz="2800" b="0" i="1" dirty="0" smtClean="0">
                <a:solidFill>
                  <a:schemeClr val="tx1">
                    <a:lumMod val="85000"/>
                    <a:lumOff val="15000"/>
                  </a:schemeClr>
                </a:solidFill>
              </a:rPr>
              <a:t>ii</a:t>
            </a:r>
            <a:r>
              <a:rPr lang="en-US" sz="2800" b="0" dirty="0" smtClean="0">
                <a:solidFill>
                  <a:schemeClr val="tx1">
                    <a:lumMod val="85000"/>
                    <a:lumOff val="15000"/>
                  </a:schemeClr>
                </a:solidFill>
              </a:rPr>
              <a:t>) Do permissive host genotypes promote local virus adaptation?  (</a:t>
            </a:r>
            <a:r>
              <a:rPr lang="en-US" sz="2800" b="0" i="1" dirty="0" smtClean="0">
                <a:solidFill>
                  <a:schemeClr val="tx1">
                    <a:lumMod val="85000"/>
                    <a:lumOff val="15000"/>
                  </a:schemeClr>
                </a:solidFill>
              </a:rPr>
              <a:t>iii</a:t>
            </a:r>
            <a:r>
              <a:rPr lang="en-US" sz="2800" b="0" dirty="0" smtClean="0">
                <a:solidFill>
                  <a:schemeClr val="tx1">
                    <a:lumMod val="85000"/>
                    <a:lumOff val="15000"/>
                  </a:schemeClr>
                </a:solidFill>
              </a:rPr>
              <a:t>) Do generalist viruses evolve the ability to infect equally well permissive and resistant host genotypes?  (</a:t>
            </a:r>
            <a:r>
              <a:rPr lang="en-US" sz="2800" b="0" i="1" dirty="0" smtClean="0">
                <a:solidFill>
                  <a:schemeClr val="tx1">
                    <a:lumMod val="85000"/>
                    <a:lumOff val="15000"/>
                  </a:schemeClr>
                </a:solidFill>
              </a:rPr>
              <a:t>iv</a:t>
            </a:r>
            <a:r>
              <a:rPr lang="en-US" sz="2800" b="0" dirty="0" smtClean="0">
                <a:solidFill>
                  <a:schemeClr val="tx1">
                    <a:lumMod val="85000"/>
                    <a:lumOff val="15000"/>
                  </a:schemeClr>
                </a:solidFill>
              </a:rPr>
              <a:t>) What are the differences in gene expression patterns underlying these different interactions?  In a recently published article, we have shown that the e</a:t>
            </a:r>
            <a:r>
              <a:rPr lang="en-US" sz="2800" b="0" dirty="0" smtClean="0">
                <a:solidFill>
                  <a:schemeClr val="tx1">
                    <a:lumMod val="85000"/>
                    <a:lumOff val="15000"/>
                  </a:schemeClr>
                </a:solidFill>
                <a:cs typeface="Arial" panose="020B0604020202020204" pitchFamily="34" charset="0"/>
              </a:rPr>
              <a:t>volved </a:t>
            </a:r>
            <a:r>
              <a:rPr lang="en-US" sz="2800" b="0" dirty="0">
                <a:solidFill>
                  <a:schemeClr val="tx1">
                    <a:lumMod val="85000"/>
                    <a:lumOff val="15000"/>
                  </a:schemeClr>
                </a:solidFill>
                <a:cs typeface="Arial" panose="020B0604020202020204" pitchFamily="34" charset="0"/>
              </a:rPr>
              <a:t>viruses have diversified </a:t>
            </a:r>
            <a:r>
              <a:rPr lang="en-US" sz="2800" b="0" dirty="0" smtClean="0">
                <a:solidFill>
                  <a:schemeClr val="tx1">
                    <a:lumMod val="85000"/>
                    <a:lumOff val="15000"/>
                  </a:schemeClr>
                </a:solidFill>
                <a:cs typeface="Arial" panose="020B0604020202020204" pitchFamily="34" charset="0"/>
              </a:rPr>
              <a:t>both genetically and phenotypically, </a:t>
            </a:r>
            <a:r>
              <a:rPr lang="en-US" sz="2800" b="0" dirty="0">
                <a:solidFill>
                  <a:schemeClr val="tx1">
                    <a:lumMod val="85000"/>
                    <a:lumOff val="15000"/>
                  </a:schemeClr>
                </a:solidFill>
                <a:cs typeface="Arial" panose="020B0604020202020204" pitchFamily="34" charset="0"/>
              </a:rPr>
              <a:t>showing higher infectivity and stronger virulence on their local ecotypes (</a:t>
            </a:r>
            <a:r>
              <a:rPr lang="en-US" sz="2800" b="0" dirty="0" err="1">
                <a:solidFill>
                  <a:schemeClr val="tx1">
                    <a:lumMod val="85000"/>
                    <a:lumOff val="15000"/>
                  </a:schemeClr>
                </a:solidFill>
                <a:cs typeface="Arial" panose="020B0604020202020204" pitchFamily="34" charset="0"/>
              </a:rPr>
              <a:t>Hillung</a:t>
            </a:r>
            <a:r>
              <a:rPr lang="en-US" sz="2800" b="0" dirty="0">
                <a:solidFill>
                  <a:schemeClr val="tx1">
                    <a:lumMod val="85000"/>
                    <a:lumOff val="15000"/>
                  </a:schemeClr>
                </a:solidFill>
                <a:cs typeface="Arial" panose="020B0604020202020204" pitchFamily="34" charset="0"/>
              </a:rPr>
              <a:t> </a:t>
            </a:r>
            <a:r>
              <a:rPr lang="en-US" sz="2800" b="0" i="1" dirty="0">
                <a:solidFill>
                  <a:schemeClr val="tx1">
                    <a:lumMod val="85000"/>
                    <a:lumOff val="15000"/>
                  </a:schemeClr>
                </a:solidFill>
                <a:cs typeface="Arial" panose="020B0604020202020204" pitchFamily="34" charset="0"/>
              </a:rPr>
              <a:t>et al</a:t>
            </a:r>
            <a:r>
              <a:rPr lang="en-US" sz="2800" b="0" dirty="0">
                <a:solidFill>
                  <a:schemeClr val="tx1">
                    <a:lumMod val="85000"/>
                    <a:lumOff val="15000"/>
                  </a:schemeClr>
                </a:solidFill>
                <a:cs typeface="Arial" panose="020B0604020202020204" pitchFamily="34" charset="0"/>
              </a:rPr>
              <a:t>. 2014). </a:t>
            </a:r>
            <a:r>
              <a:rPr lang="en-US" sz="2800" b="0" dirty="0" smtClean="0">
                <a:solidFill>
                  <a:schemeClr val="tx1">
                    <a:lumMod val="85000"/>
                    <a:lumOff val="15000"/>
                  </a:schemeClr>
                </a:solidFill>
                <a:cs typeface="Arial" panose="020B0604020202020204" pitchFamily="34" charset="0"/>
              </a:rPr>
              <a:t> </a:t>
            </a:r>
            <a:r>
              <a:rPr lang="en-US" sz="2800" b="0" dirty="0" smtClean="0">
                <a:solidFill>
                  <a:schemeClr val="tx1">
                    <a:lumMod val="85000"/>
                    <a:lumOff val="15000"/>
                  </a:schemeClr>
                </a:solidFill>
              </a:rPr>
              <a:t>In this communication we follow up this work and focus in the last question: how does evolutionary history affects the way virus and plant ecotypes interact?  To answer this question we undertook a comparative transcriptomic approach.</a:t>
            </a:r>
            <a:endParaRPr lang="en-US" sz="2800" b="0" dirty="0">
              <a:solidFill>
                <a:schemeClr val="tx1">
                  <a:lumMod val="85000"/>
                  <a:lumOff val="15000"/>
                </a:schemeClr>
              </a:solidFill>
              <a:cs typeface="Arial" panose="020B0604020202020204" pitchFamily="34" charset="0"/>
            </a:endParaRPr>
          </a:p>
        </p:txBody>
      </p:sp>
      <p:sp>
        <p:nvSpPr>
          <p:cNvPr id="24" name="23 Rectángulo"/>
          <p:cNvSpPr/>
          <p:nvPr/>
        </p:nvSpPr>
        <p:spPr>
          <a:xfrm>
            <a:off x="692488" y="6784181"/>
            <a:ext cx="36571693" cy="844697"/>
          </a:xfrm>
          <a:prstGeom prst="rect">
            <a:avLst/>
          </a:prstGeom>
        </p:spPr>
        <p:txBody>
          <a:bodyPr wrap="square" lIns="105006" tIns="52504" rIns="105006" bIns="52504">
            <a:spAutoFit/>
          </a:bodyPr>
          <a:lstStyle/>
          <a:p>
            <a:pPr defTabSz="1042767" eaLnBrk="0" hangingPunct="0">
              <a:tabLst>
                <a:tab pos="1050059" algn="l"/>
              </a:tabLst>
              <a:defRPr/>
            </a:pPr>
            <a:r>
              <a:rPr lang="es-ES" sz="4800" dirty="0" err="1" smtClean="0">
                <a:solidFill>
                  <a:schemeClr val="accent1">
                    <a:lumMod val="50000"/>
                  </a:schemeClr>
                </a:solidFill>
                <a:latin typeface="Calibri" pitchFamily="34" charset="0"/>
                <a:ea typeface="Verdana" pitchFamily="34" charset="0"/>
                <a:cs typeface="Calibri" pitchFamily="34" charset="0"/>
              </a:rPr>
              <a:t>Introduction</a:t>
            </a:r>
            <a:endParaRPr lang="es-ES" sz="4800" dirty="0" smtClean="0">
              <a:solidFill>
                <a:schemeClr val="accent1">
                  <a:lumMod val="50000"/>
                </a:schemeClr>
              </a:solidFill>
              <a:latin typeface="Calibri" pitchFamily="34" charset="0"/>
              <a:ea typeface="Verdana" pitchFamily="34" charset="0"/>
              <a:cs typeface="Calibri" pitchFamily="34" charset="0"/>
            </a:endParaRPr>
          </a:p>
        </p:txBody>
      </p:sp>
      <p:sp>
        <p:nvSpPr>
          <p:cNvPr id="120" name="119 CuadroTexto"/>
          <p:cNvSpPr txBox="1"/>
          <p:nvPr/>
        </p:nvSpPr>
        <p:spPr>
          <a:xfrm>
            <a:off x="16004381" y="22522874"/>
            <a:ext cx="6096000" cy="6740307"/>
          </a:xfrm>
          <a:prstGeom prst="rect">
            <a:avLst/>
          </a:prstGeom>
          <a:solidFill>
            <a:srgbClr val="00B0F0">
              <a:alpha val="50000"/>
            </a:srgbClr>
          </a:solidFill>
        </p:spPr>
        <p:txBody>
          <a:bodyPr wrap="square" rtlCol="0">
            <a:spAutoFit/>
          </a:bodyPr>
          <a:lstStyle/>
          <a:p>
            <a:pPr algn="just"/>
            <a:r>
              <a:rPr lang="en-US" sz="2400" dirty="0" smtClean="0">
                <a:solidFill>
                  <a:schemeClr val="tx1">
                    <a:lumMod val="85000"/>
                    <a:lumOff val="15000"/>
                  </a:schemeClr>
                </a:solidFill>
                <a:latin typeface="Calibri" pitchFamily="34" charset="0"/>
              </a:rPr>
              <a:t>Transcriptomic analysis 1.  </a:t>
            </a:r>
            <a:r>
              <a:rPr lang="en-US" sz="2400" b="0" dirty="0" smtClean="0">
                <a:solidFill>
                  <a:schemeClr val="tx1">
                    <a:lumMod val="85000"/>
                    <a:lumOff val="15000"/>
                  </a:schemeClr>
                </a:solidFill>
                <a:latin typeface="Calibri" pitchFamily="34" charset="0"/>
              </a:rPr>
              <a:t>Evolved virus lineages in their local ecotypes compared to the ancestral virus (</a:t>
            </a:r>
            <a:r>
              <a:rPr lang="en-US" sz="2400" b="0" dirty="0" err="1" smtClean="0">
                <a:solidFill>
                  <a:schemeClr val="tx1">
                    <a:lumMod val="85000"/>
                    <a:lumOff val="15000"/>
                  </a:schemeClr>
                </a:solidFill>
                <a:latin typeface="Calibri" pitchFamily="34" charset="0"/>
              </a:rPr>
              <a:t>Hillung</a:t>
            </a:r>
            <a:r>
              <a:rPr lang="en-US" sz="2400" b="0" dirty="0" smtClean="0">
                <a:solidFill>
                  <a:schemeClr val="tx1">
                    <a:lumMod val="85000"/>
                    <a:lumOff val="15000"/>
                  </a:schemeClr>
                </a:solidFill>
                <a:latin typeface="Calibri" pitchFamily="34" charset="0"/>
              </a:rPr>
              <a:t> </a:t>
            </a:r>
            <a:r>
              <a:rPr lang="en-US" sz="2400" b="0" i="1" dirty="0" smtClean="0">
                <a:solidFill>
                  <a:schemeClr val="tx1">
                    <a:lumMod val="85000"/>
                    <a:lumOff val="15000"/>
                  </a:schemeClr>
                </a:solidFill>
                <a:latin typeface="Calibri" pitchFamily="34" charset="0"/>
              </a:rPr>
              <a:t>et al</a:t>
            </a:r>
            <a:r>
              <a:rPr lang="en-US" sz="2400" b="0" dirty="0" smtClean="0">
                <a:solidFill>
                  <a:schemeClr val="tx1">
                    <a:lumMod val="85000"/>
                    <a:lumOff val="15000"/>
                  </a:schemeClr>
                </a:solidFill>
                <a:latin typeface="Calibri" pitchFamily="34" charset="0"/>
              </a:rPr>
              <a:t>. 2012).  </a:t>
            </a:r>
            <a:r>
              <a:rPr lang="en-US" sz="2400" dirty="0" smtClean="0">
                <a:solidFill>
                  <a:schemeClr val="tx1">
                    <a:lumMod val="85000"/>
                    <a:lumOff val="15000"/>
                  </a:schemeClr>
                </a:solidFill>
                <a:latin typeface="Calibri" pitchFamily="34" charset="0"/>
              </a:rPr>
              <a:t>Venn diagrams </a:t>
            </a:r>
            <a:r>
              <a:rPr lang="en-US" sz="2400" b="0" dirty="0" smtClean="0">
                <a:solidFill>
                  <a:schemeClr val="tx1">
                    <a:lumMod val="85000"/>
                    <a:lumOff val="15000"/>
                  </a:schemeClr>
                </a:solidFill>
                <a:latin typeface="Calibri" pitchFamily="34" charset="0"/>
              </a:rPr>
              <a:t>represent the number of differentially expressed genes in each ecotype.  Each </a:t>
            </a:r>
            <a:r>
              <a:rPr lang="en-US" sz="2400" b="0" smtClean="0">
                <a:solidFill>
                  <a:schemeClr val="tx1">
                    <a:lumMod val="85000"/>
                    <a:lumOff val="15000"/>
                  </a:schemeClr>
                </a:solidFill>
                <a:latin typeface="Calibri" pitchFamily="34" charset="0"/>
              </a:rPr>
              <a:t>circle </a:t>
            </a:r>
            <a:r>
              <a:rPr lang="en-US" sz="2400" b="0" smtClean="0">
                <a:solidFill>
                  <a:schemeClr val="tx1">
                    <a:lumMod val="85000"/>
                    <a:lumOff val="15000"/>
                  </a:schemeClr>
                </a:solidFill>
                <a:latin typeface="Calibri" pitchFamily="34" charset="0"/>
              </a:rPr>
              <a:t>indicates </a:t>
            </a:r>
            <a:r>
              <a:rPr lang="en-US" sz="2400" b="0" dirty="0" smtClean="0">
                <a:solidFill>
                  <a:schemeClr val="tx1">
                    <a:lumMod val="85000"/>
                    <a:lumOff val="15000"/>
                  </a:schemeClr>
                </a:solidFill>
                <a:latin typeface="Calibri" pitchFamily="34" charset="0"/>
              </a:rPr>
              <a:t>an independent replicate of viral evolution.  The combined areas of the circles represent the number of overlapping genes between independent </a:t>
            </a:r>
            <a:r>
              <a:rPr lang="en-US" sz="2400" b="0" dirty="0">
                <a:solidFill>
                  <a:schemeClr val="tx1">
                    <a:lumMod val="85000"/>
                    <a:lumOff val="15000"/>
                  </a:schemeClr>
                </a:solidFill>
                <a:latin typeface="Calibri" pitchFamily="34" charset="0"/>
              </a:rPr>
              <a:t>lineages</a:t>
            </a:r>
            <a:r>
              <a:rPr lang="en-US" sz="2400" b="0" dirty="0" smtClean="0">
                <a:solidFill>
                  <a:schemeClr val="tx1">
                    <a:lumMod val="85000"/>
                    <a:lumOff val="15000"/>
                  </a:schemeClr>
                </a:solidFill>
                <a:latin typeface="Calibri" pitchFamily="34" charset="0"/>
              </a:rPr>
              <a:t>.  </a:t>
            </a:r>
            <a:r>
              <a:rPr lang="en-US" sz="2400" dirty="0" smtClean="0">
                <a:solidFill>
                  <a:schemeClr val="tx1">
                    <a:lumMod val="85000"/>
                    <a:lumOff val="15000"/>
                  </a:schemeClr>
                </a:solidFill>
                <a:latin typeface="Calibri" pitchFamily="34" charset="0"/>
              </a:rPr>
              <a:t>‘</a:t>
            </a:r>
            <a:r>
              <a:rPr lang="en-US" sz="2400" dirty="0">
                <a:solidFill>
                  <a:schemeClr val="tx1">
                    <a:lumMod val="85000"/>
                    <a:lumOff val="15000"/>
                  </a:schemeClr>
                </a:solidFill>
                <a:latin typeface="Calibri" pitchFamily="34" charset="0"/>
              </a:rPr>
              <a:t>‘</a:t>
            </a:r>
            <a:r>
              <a:rPr lang="en-US" sz="2400" dirty="0" err="1">
                <a:solidFill>
                  <a:schemeClr val="tx1">
                    <a:lumMod val="85000"/>
                    <a:lumOff val="15000"/>
                  </a:schemeClr>
                </a:solidFill>
                <a:latin typeface="Calibri" pitchFamily="34" charset="0"/>
              </a:rPr>
              <a:t>TreeMap</a:t>
            </a:r>
            <a:r>
              <a:rPr lang="en-US" sz="2400" dirty="0">
                <a:solidFill>
                  <a:schemeClr val="tx1">
                    <a:lumMod val="85000"/>
                    <a:lumOff val="15000"/>
                  </a:schemeClr>
                </a:solidFill>
                <a:latin typeface="Calibri" pitchFamily="34" charset="0"/>
              </a:rPr>
              <a:t>’’ </a:t>
            </a:r>
            <a:r>
              <a:rPr lang="en-US" sz="2400" b="0" dirty="0">
                <a:solidFill>
                  <a:schemeClr val="tx1">
                    <a:lumMod val="85000"/>
                    <a:lumOff val="15000"/>
                  </a:schemeClr>
                </a:solidFill>
                <a:latin typeface="Calibri" pitchFamily="34" charset="0"/>
              </a:rPr>
              <a:t>view of </a:t>
            </a:r>
            <a:r>
              <a:rPr lang="en-US" sz="2400" b="0" dirty="0" smtClean="0">
                <a:solidFill>
                  <a:schemeClr val="tx1">
                    <a:lumMod val="85000"/>
                    <a:lumOff val="15000"/>
                  </a:schemeClr>
                </a:solidFill>
                <a:latin typeface="Calibri" pitchFamily="34" charset="0"/>
              </a:rPr>
              <a:t>REVIGO (</a:t>
            </a:r>
            <a:r>
              <a:rPr lang="en-US" sz="2400" b="0" dirty="0">
                <a:solidFill>
                  <a:schemeClr val="tx1">
                    <a:lumMod val="85000"/>
                    <a:lumOff val="15000"/>
                  </a:schemeClr>
                </a:solidFill>
                <a:latin typeface="Calibri" pitchFamily="34" charset="0"/>
                <a:hlinkClick r:id="rId7"/>
              </a:rPr>
              <a:t>http://revigo.irb.hr</a:t>
            </a:r>
            <a:r>
              <a:rPr lang="en-US" sz="2400" b="0" dirty="0" smtClean="0">
                <a:solidFill>
                  <a:schemeClr val="tx1">
                    <a:lumMod val="85000"/>
                    <a:lumOff val="15000"/>
                  </a:schemeClr>
                </a:solidFill>
                <a:latin typeface="Calibri" pitchFamily="34" charset="0"/>
                <a:hlinkClick r:id="rId7"/>
              </a:rPr>
              <a:t>/</a:t>
            </a:r>
            <a:r>
              <a:rPr lang="en-US" sz="2400" b="0" dirty="0" smtClean="0">
                <a:solidFill>
                  <a:schemeClr val="tx1">
                    <a:lumMod val="85000"/>
                    <a:lumOff val="15000"/>
                  </a:schemeClr>
                </a:solidFill>
                <a:latin typeface="Calibri" pitchFamily="34" charset="0"/>
              </a:rPr>
              <a:t>).  </a:t>
            </a:r>
            <a:r>
              <a:rPr lang="en-US" sz="2400" b="0" dirty="0">
                <a:solidFill>
                  <a:schemeClr val="tx1">
                    <a:lumMod val="85000"/>
                    <a:lumOff val="15000"/>
                  </a:schemeClr>
                </a:solidFill>
                <a:latin typeface="Calibri" pitchFamily="34" charset="0"/>
              </a:rPr>
              <a:t>Each rectangle </a:t>
            </a:r>
            <a:r>
              <a:rPr lang="en-US" sz="2400" b="0" dirty="0" smtClean="0">
                <a:solidFill>
                  <a:schemeClr val="tx1">
                    <a:lumMod val="85000"/>
                    <a:lumOff val="15000"/>
                  </a:schemeClr>
                </a:solidFill>
                <a:latin typeface="Calibri" pitchFamily="34" charset="0"/>
              </a:rPr>
              <a:t>represent a cluster of GO terms.  The clusters are </a:t>
            </a:r>
            <a:r>
              <a:rPr lang="en-US" sz="2400" b="0" dirty="0">
                <a:solidFill>
                  <a:schemeClr val="tx1">
                    <a:lumMod val="85000"/>
                    <a:lumOff val="15000"/>
                  </a:schemeClr>
                </a:solidFill>
                <a:latin typeface="Calibri" pitchFamily="34" charset="0"/>
              </a:rPr>
              <a:t>joined into </a:t>
            </a:r>
            <a:r>
              <a:rPr lang="en-US" sz="2400" b="0" dirty="0" err="1" smtClean="0">
                <a:solidFill>
                  <a:schemeClr val="tx1">
                    <a:lumMod val="85000"/>
                    <a:lumOff val="15000"/>
                  </a:schemeClr>
                </a:solidFill>
                <a:latin typeface="Calibri" pitchFamily="34" charset="0"/>
              </a:rPr>
              <a:t>superclusters</a:t>
            </a:r>
            <a:r>
              <a:rPr lang="en-US" sz="2400" b="0" dirty="0" smtClean="0">
                <a:solidFill>
                  <a:schemeClr val="tx1">
                    <a:lumMod val="85000"/>
                    <a:lumOff val="15000"/>
                  </a:schemeClr>
                </a:solidFill>
                <a:latin typeface="Calibri" pitchFamily="34" charset="0"/>
              </a:rPr>
              <a:t> of related </a:t>
            </a:r>
            <a:r>
              <a:rPr lang="en-US" sz="2400" b="0" dirty="0">
                <a:solidFill>
                  <a:schemeClr val="tx1">
                    <a:lumMod val="85000"/>
                    <a:lumOff val="15000"/>
                  </a:schemeClr>
                </a:solidFill>
                <a:latin typeface="Calibri" pitchFamily="34" charset="0"/>
              </a:rPr>
              <a:t>terms, visualized with different colors. </a:t>
            </a:r>
            <a:r>
              <a:rPr lang="en-US" sz="2400" b="0" dirty="0" smtClean="0">
                <a:solidFill>
                  <a:schemeClr val="tx1">
                    <a:lumMod val="85000"/>
                    <a:lumOff val="15000"/>
                  </a:schemeClr>
                </a:solidFill>
                <a:latin typeface="Calibri" pitchFamily="34" charset="0"/>
              </a:rPr>
              <a:t> The </a:t>
            </a:r>
            <a:r>
              <a:rPr lang="en-US" sz="2400" b="0" dirty="0">
                <a:solidFill>
                  <a:schemeClr val="tx1">
                    <a:lumMod val="85000"/>
                    <a:lumOff val="15000"/>
                  </a:schemeClr>
                </a:solidFill>
                <a:latin typeface="Calibri" pitchFamily="34" charset="0"/>
              </a:rPr>
              <a:t>s</a:t>
            </a:r>
            <a:r>
              <a:rPr lang="en-US" sz="2400" b="0" dirty="0" smtClean="0">
                <a:solidFill>
                  <a:schemeClr val="tx1">
                    <a:lumMod val="85000"/>
                    <a:lumOff val="15000"/>
                  </a:schemeClr>
                </a:solidFill>
                <a:latin typeface="Calibri" pitchFamily="34" charset="0"/>
              </a:rPr>
              <a:t>ize </a:t>
            </a:r>
            <a:r>
              <a:rPr lang="en-US" sz="2400" b="0" dirty="0">
                <a:solidFill>
                  <a:schemeClr val="tx1">
                    <a:lumMod val="85000"/>
                    <a:lumOff val="15000"/>
                  </a:schemeClr>
                </a:solidFill>
                <a:latin typeface="Calibri" pitchFamily="34" charset="0"/>
              </a:rPr>
              <a:t>of the rectangles </a:t>
            </a:r>
            <a:r>
              <a:rPr lang="en-US" sz="2400" b="0" dirty="0" smtClean="0">
                <a:solidFill>
                  <a:schemeClr val="tx1">
                    <a:lumMod val="85000"/>
                    <a:lumOff val="15000"/>
                  </a:schemeClr>
                </a:solidFill>
                <a:latin typeface="Calibri" pitchFamily="34" charset="0"/>
              </a:rPr>
              <a:t>reflects the adjust </a:t>
            </a:r>
            <a:r>
              <a:rPr lang="en-US" sz="2400" b="0" i="1" dirty="0" smtClean="0">
                <a:solidFill>
                  <a:schemeClr val="tx1">
                    <a:lumMod val="85000"/>
                    <a:lumOff val="15000"/>
                  </a:schemeClr>
                </a:solidFill>
                <a:latin typeface="Calibri" pitchFamily="34" charset="0"/>
              </a:rPr>
              <a:t>p</a:t>
            </a:r>
            <a:r>
              <a:rPr lang="en-US" sz="2400" b="0" dirty="0" smtClean="0">
                <a:solidFill>
                  <a:schemeClr val="tx1">
                    <a:lumMod val="85000"/>
                    <a:lumOff val="15000"/>
                  </a:schemeClr>
                </a:solidFill>
                <a:latin typeface="Calibri" pitchFamily="34" charset="0"/>
              </a:rPr>
              <a:t>-value.  For ecotypes L</a:t>
            </a:r>
            <a:r>
              <a:rPr lang="en-US" sz="2400" b="0" i="1" dirty="0" smtClean="0">
                <a:solidFill>
                  <a:schemeClr val="tx1">
                    <a:lumMod val="85000"/>
                    <a:lumOff val="15000"/>
                  </a:schemeClr>
                </a:solidFill>
                <a:latin typeface="Calibri" pitchFamily="34" charset="0"/>
              </a:rPr>
              <a:t>er</a:t>
            </a:r>
            <a:r>
              <a:rPr lang="en-US" sz="2400" b="0" dirty="0" smtClean="0">
                <a:solidFill>
                  <a:schemeClr val="tx1">
                    <a:lumMod val="85000"/>
                    <a:lumOff val="15000"/>
                  </a:schemeClr>
                </a:solidFill>
                <a:latin typeface="Calibri" pitchFamily="34" charset="0"/>
              </a:rPr>
              <a:t>-0 and Di-2 no significant GO terms could by determined, because of low number of altered genes.</a:t>
            </a:r>
            <a:endParaRPr lang="en-US" sz="2400" b="0" dirty="0">
              <a:solidFill>
                <a:schemeClr val="tx1">
                  <a:lumMod val="85000"/>
                  <a:lumOff val="15000"/>
                </a:schemeClr>
              </a:solidFill>
              <a:latin typeface="Calibri" pitchFamily="34" charset="0"/>
            </a:endParaRPr>
          </a:p>
        </p:txBody>
      </p:sp>
      <p:pic>
        <p:nvPicPr>
          <p:cNvPr id="124" name="28 Imagen" descr="IBMCP-logo.jpg"/>
          <p:cNvPicPr>
            <a:picLocks noChangeAspect="1"/>
          </p:cNvPicPr>
          <p:nvPr/>
        </p:nvPicPr>
        <p:blipFill>
          <a:blip r:embed="rId8" cstate="print"/>
          <a:srcRect/>
          <a:stretch>
            <a:fillRect/>
          </a:stretch>
        </p:blipFill>
        <p:spPr bwMode="auto">
          <a:xfrm>
            <a:off x="615453" y="3964781"/>
            <a:ext cx="4381328" cy="1023201"/>
          </a:xfrm>
          <a:prstGeom prst="rect">
            <a:avLst/>
          </a:prstGeom>
          <a:noFill/>
          <a:ln w="9525">
            <a:noFill/>
            <a:miter lim="800000"/>
            <a:headEnd/>
            <a:tailEnd/>
          </a:ln>
        </p:spPr>
      </p:pic>
      <p:pic>
        <p:nvPicPr>
          <p:cNvPr id="125" name="30 Imagen" descr="CSIC.jpg"/>
          <p:cNvPicPr>
            <a:picLocks noChangeAspect="1"/>
          </p:cNvPicPr>
          <p:nvPr/>
        </p:nvPicPr>
        <p:blipFill>
          <a:blip r:embed="rId9" cstate="print"/>
          <a:srcRect/>
          <a:stretch>
            <a:fillRect/>
          </a:stretch>
        </p:blipFill>
        <p:spPr bwMode="auto">
          <a:xfrm>
            <a:off x="376516" y="5107781"/>
            <a:ext cx="2216665" cy="924045"/>
          </a:xfrm>
          <a:prstGeom prst="rect">
            <a:avLst/>
          </a:prstGeom>
          <a:noFill/>
          <a:ln w="9525">
            <a:noFill/>
            <a:miter lim="800000"/>
            <a:headEnd/>
            <a:tailEnd/>
          </a:ln>
        </p:spPr>
      </p:pic>
      <p:pic>
        <p:nvPicPr>
          <p:cNvPr id="126" name="31 Imagen" descr="marca_UPV_principal_color300.jpg"/>
          <p:cNvPicPr>
            <a:picLocks noChangeAspect="1"/>
          </p:cNvPicPr>
          <p:nvPr/>
        </p:nvPicPr>
        <p:blipFill>
          <a:blip r:embed="rId10" cstate="print"/>
          <a:srcRect/>
          <a:stretch>
            <a:fillRect/>
          </a:stretch>
        </p:blipFill>
        <p:spPr bwMode="auto">
          <a:xfrm>
            <a:off x="2516981" y="5107781"/>
            <a:ext cx="2582734" cy="891416"/>
          </a:xfrm>
          <a:prstGeom prst="rect">
            <a:avLst/>
          </a:prstGeom>
          <a:noFill/>
          <a:ln w="9525">
            <a:noFill/>
            <a:miter lim="800000"/>
            <a:headEnd/>
            <a:tailEnd/>
          </a:ln>
        </p:spPr>
      </p:pic>
      <p:pic>
        <p:nvPicPr>
          <p:cNvPr id="4" name="3 Imagen"/>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5356725" y="4040981"/>
            <a:ext cx="3374061" cy="1687032"/>
          </a:xfrm>
          <a:prstGeom prst="rect">
            <a:avLst/>
          </a:prstGeom>
        </p:spPr>
      </p:pic>
      <p:graphicFrame>
        <p:nvGraphicFramePr>
          <p:cNvPr id="116" name="115 Tabla"/>
          <p:cNvGraphicFramePr>
            <a:graphicFrameLocks noGrp="1"/>
          </p:cNvGraphicFramePr>
          <p:nvPr>
            <p:extLst>
              <p:ext uri="{D42A27DB-BD31-4B8C-83A1-F6EECF244321}">
                <p14:modId xmlns:p14="http://schemas.microsoft.com/office/powerpoint/2010/main" xmlns="" val="3479706295"/>
              </p:ext>
            </p:extLst>
          </p:nvPr>
        </p:nvGraphicFramePr>
        <p:xfrm>
          <a:off x="9916318" y="11506443"/>
          <a:ext cx="5173663" cy="7241138"/>
        </p:xfrm>
        <a:graphic>
          <a:graphicData uri="http://schemas.openxmlformats.org/drawingml/2006/table">
            <a:tbl>
              <a:tblPr/>
              <a:tblGrid>
                <a:gridCol w="2362200"/>
                <a:gridCol w="604837"/>
                <a:gridCol w="490537"/>
                <a:gridCol w="504825"/>
                <a:gridCol w="600075"/>
                <a:gridCol w="611189"/>
              </a:tblGrid>
              <a:tr h="483938">
                <a:tc>
                  <a:txBody>
                    <a:bodyPr/>
                    <a:lstStyle/>
                    <a:p>
                      <a:pPr algn="l" fontAlgn="b"/>
                      <a:endParaRPr lang="es-ES" sz="2000" b="0" i="0" u="none" strike="noStrike" dirty="0">
                        <a:solidFill>
                          <a:srgbClr val="000000"/>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5">
                  <a:txBody>
                    <a:bodyPr/>
                    <a:lstStyle/>
                    <a:p>
                      <a:pPr algn="l" fontAlgn="b"/>
                      <a:r>
                        <a:rPr lang="es-ES" sz="2000" b="1" i="0" u="none" strike="noStrike" dirty="0" smtClean="0">
                          <a:solidFill>
                            <a:srgbClr val="404040"/>
                          </a:solidFill>
                          <a:effectLst/>
                          <a:latin typeface="Calibri"/>
                        </a:rPr>
                        <a:t> Host </a:t>
                      </a:r>
                      <a:r>
                        <a:rPr lang="es-ES" sz="2000" b="1" i="0" u="none" strike="noStrike" dirty="0" err="1" smtClean="0">
                          <a:solidFill>
                            <a:srgbClr val="404040"/>
                          </a:solidFill>
                          <a:effectLst/>
                          <a:latin typeface="Calibri"/>
                        </a:rPr>
                        <a:t>ecotype</a:t>
                      </a:r>
                      <a:endParaRPr lang="es-ES" sz="2000" b="1" i="0" u="none" strike="noStrike" dirty="0" smtClean="0">
                        <a:solidFill>
                          <a:srgbClr val="404040"/>
                        </a:solidFill>
                        <a:effectLst/>
                        <a:latin typeface="Calibri"/>
                      </a:endParaRPr>
                    </a:p>
                  </a:txBody>
                  <a:tcPr marL="9525" marR="9525" marT="9525" marB="10800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r>
              <a:tr h="383651">
                <a:tc>
                  <a:txBody>
                    <a:bodyPr/>
                    <a:lstStyle/>
                    <a:p>
                      <a:pPr algn="ctr" fontAlgn="b"/>
                      <a:r>
                        <a:rPr lang="es-ES" sz="2000" b="1" i="0" u="none" strike="noStrike" dirty="0">
                          <a:solidFill>
                            <a:srgbClr val="4F6228"/>
                          </a:solidFill>
                          <a:effectLst/>
                          <a:latin typeface="Calibri"/>
                        </a:rPr>
                        <a:t>Viral </a:t>
                      </a:r>
                      <a:r>
                        <a:rPr lang="es-ES" sz="2000" b="1" i="0" u="none" strike="noStrike" dirty="0" err="1">
                          <a:solidFill>
                            <a:srgbClr val="4F6228"/>
                          </a:solidFill>
                          <a:effectLst/>
                          <a:latin typeface="Calibri"/>
                        </a:rPr>
                        <a:t>linage</a:t>
                      </a:r>
                      <a:r>
                        <a:rPr lang="es-ES" sz="2000" b="1" i="0" u="none" strike="noStrike" dirty="0">
                          <a:solidFill>
                            <a:srgbClr val="4F6228"/>
                          </a:solidFill>
                          <a:effectLst/>
                          <a:latin typeface="Calibri"/>
                        </a:rPr>
                        <a:t> (evolved)</a:t>
                      </a: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rgbClr val="404040"/>
                          </a:solidFill>
                          <a:effectLst/>
                          <a:latin typeface="Calibri"/>
                        </a:rPr>
                        <a:t>L</a:t>
                      </a:r>
                      <a:r>
                        <a:rPr lang="es-ES" sz="2000" b="1" i="1" u="none" strike="noStrike" dirty="0">
                          <a:solidFill>
                            <a:srgbClr val="404040"/>
                          </a:solidFill>
                          <a:effectLst/>
                          <a:latin typeface="Calibri"/>
                        </a:rPr>
                        <a:t>er</a:t>
                      </a:r>
                      <a:r>
                        <a:rPr lang="es-ES" sz="2000" b="1" i="0" u="none" strike="noStrike" dirty="0">
                          <a:solidFill>
                            <a:srgbClr val="404040"/>
                          </a:solidFill>
                          <a:effectLst/>
                          <a:latin typeface="Calibri"/>
                        </a:rPr>
                        <a:t>-0</a:t>
                      </a:r>
                    </a:p>
                  </a:txBody>
                  <a:tcPr marL="9525" marR="9525" marT="9525" marB="10800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rgbClr val="404040"/>
                          </a:solidFill>
                          <a:effectLst/>
                          <a:latin typeface="Calibri"/>
                        </a:rPr>
                        <a:t>St-0</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a:solidFill>
                            <a:srgbClr val="404040"/>
                          </a:solidFill>
                          <a:effectLst/>
                          <a:latin typeface="Calibri"/>
                        </a:rPr>
                        <a:t>Di-2</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a:solidFill>
                            <a:srgbClr val="404040"/>
                          </a:solidFill>
                          <a:effectLst/>
                          <a:latin typeface="Calibri"/>
                        </a:rPr>
                        <a:t>Wt-1</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rgbClr val="404040"/>
                          </a:solidFill>
                          <a:effectLst/>
                          <a:latin typeface="Calibri"/>
                        </a:rPr>
                        <a:t>Ei-2</a:t>
                      </a:r>
                    </a:p>
                  </a:txBody>
                  <a:tcPr marL="9525" marR="9525" marT="9525" marB="10800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3651">
                <a:tc>
                  <a:txBody>
                    <a:bodyPr/>
                    <a:lstStyle/>
                    <a:p>
                      <a:pPr algn="ctr" fontAlgn="b"/>
                      <a:r>
                        <a:rPr lang="es-ES" sz="2000" b="1" i="0" u="none" strike="noStrike" dirty="0" smtClean="0">
                          <a:solidFill>
                            <a:srgbClr val="4F6228"/>
                          </a:solidFill>
                          <a:effectLst/>
                          <a:latin typeface="Calibri"/>
                        </a:rPr>
                        <a:t>L</a:t>
                      </a:r>
                      <a:r>
                        <a:rPr lang="es-ES" sz="2000" b="1" i="1" u="none" strike="noStrike" dirty="0" smtClean="0">
                          <a:solidFill>
                            <a:srgbClr val="4F6228"/>
                          </a:solidFill>
                          <a:effectLst/>
                          <a:latin typeface="Calibri"/>
                        </a:rPr>
                        <a:t>er</a:t>
                      </a:r>
                      <a:r>
                        <a:rPr lang="es-ES" sz="2000" b="1" i="0" u="none" strike="noStrike" dirty="0" smtClean="0">
                          <a:solidFill>
                            <a:srgbClr val="4F6228"/>
                          </a:solidFill>
                          <a:effectLst/>
                          <a:latin typeface="Calibri"/>
                        </a:rPr>
                        <a:t>-0/1</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83651">
                <a:tc>
                  <a:txBody>
                    <a:bodyPr/>
                    <a:lstStyle/>
                    <a:p>
                      <a:pPr algn="ctr" fontAlgn="b"/>
                      <a:r>
                        <a:rPr lang="es-ES" sz="2000" b="1" i="0" u="none" strike="noStrike" dirty="0" smtClean="0">
                          <a:solidFill>
                            <a:srgbClr val="4F6228"/>
                          </a:solidFill>
                          <a:effectLst/>
                          <a:latin typeface="Calibri"/>
                        </a:rPr>
                        <a:t>L</a:t>
                      </a:r>
                      <a:r>
                        <a:rPr lang="es-ES" sz="2000" b="1" i="1" u="none" strike="noStrike" dirty="0" smtClean="0">
                          <a:solidFill>
                            <a:srgbClr val="4F6228"/>
                          </a:solidFill>
                          <a:effectLst/>
                          <a:latin typeface="Calibri"/>
                        </a:rPr>
                        <a:t>er</a:t>
                      </a:r>
                      <a:r>
                        <a:rPr lang="es-ES" sz="2000" b="1" i="0" u="none" strike="noStrike" dirty="0" smtClean="0">
                          <a:solidFill>
                            <a:srgbClr val="4F6228"/>
                          </a:solidFill>
                          <a:effectLst/>
                          <a:latin typeface="+mn-lt"/>
                        </a:rPr>
                        <a:t>-0/</a:t>
                      </a:r>
                      <a:r>
                        <a:rPr lang="es-ES" sz="2000" b="1" i="0" u="none" strike="noStrike" dirty="0" smtClean="0">
                          <a:solidFill>
                            <a:srgbClr val="4F6228"/>
                          </a:solidFill>
                          <a:effectLst/>
                          <a:latin typeface="Calibri"/>
                        </a:rPr>
                        <a:t>2</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Calibri"/>
                        </a:rPr>
                        <a:t>L</a:t>
                      </a:r>
                      <a:r>
                        <a:rPr lang="es-ES" sz="2000" b="1" i="1" u="none" strike="noStrike" dirty="0" smtClean="0">
                          <a:solidFill>
                            <a:srgbClr val="4F6228"/>
                          </a:solidFill>
                          <a:effectLst/>
                          <a:latin typeface="Calibri"/>
                        </a:rPr>
                        <a:t>er</a:t>
                      </a:r>
                      <a:r>
                        <a:rPr lang="es-ES" sz="2000" b="1" i="0" u="none" strike="noStrike" dirty="0" smtClean="0">
                          <a:solidFill>
                            <a:srgbClr val="4F6228"/>
                          </a:solidFill>
                          <a:effectLst/>
                          <a:latin typeface="+mn-lt"/>
                        </a:rPr>
                        <a:t>-0/3</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fontAlgn="b"/>
                      <a:endParaRPr lang="es-ES" sz="2000" b="0" i="0" u="none" strike="noStrike" dirty="0">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Calibri"/>
                        </a:rPr>
                        <a:t>St-0/1</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dirty="0" smtClean="0">
                          <a:solidFill>
                            <a:srgbClr val="000000"/>
                          </a:solidFill>
                          <a:effectLst/>
                          <a:latin typeface="Calibri"/>
                        </a:rPr>
                        <a:t>-</a:t>
                      </a:r>
                      <a:endParaRPr lang="es-ES" sz="2000" b="0" i="0" u="none" strike="noStrike" dirty="0">
                        <a:solidFill>
                          <a:srgbClr val="000000"/>
                        </a:solidFill>
                        <a:effectLst/>
                        <a:latin typeface="Calibri"/>
                      </a:endParaRP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St-0/2</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St-0/3</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Calibri"/>
                        </a:rPr>
                        <a:t>Di-2/1</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Di-2/2</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dirty="0">
                          <a:solidFill>
                            <a:schemeClr val="tx1">
                              <a:lumMod val="85000"/>
                              <a:lumOff val="15000"/>
                            </a:schemeClr>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Di-2/3</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Calibri"/>
                        </a:rPr>
                        <a:t>Wt-1/1</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Wt-1/2</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383651">
                <a:tc>
                  <a:txBody>
                    <a:bodyPr/>
                    <a:lstStyle/>
                    <a:p>
                      <a:pPr algn="ctr" fontAlgn="b"/>
                      <a:r>
                        <a:rPr lang="es-ES" sz="2000" b="1" i="0" u="none" strike="noStrike" dirty="0" smtClean="0">
                          <a:solidFill>
                            <a:srgbClr val="4F6228"/>
                          </a:solidFill>
                          <a:effectLst/>
                          <a:latin typeface="+mn-lt"/>
                        </a:rPr>
                        <a:t>Wt-1/3</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a:noFill/>
                    </a:lnR>
                    <a:lnT>
                      <a:noFill/>
                    </a:lnT>
                    <a:lnB>
                      <a:noFill/>
                    </a:lnB>
                    <a:solidFill>
                      <a:srgbClr val="BFBFBF"/>
                    </a:solidFill>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tcPr>
                </a:tc>
              </a:tr>
              <a:tr h="276375">
                <a:tc>
                  <a:txBody>
                    <a:bodyPr/>
                    <a:lstStyle/>
                    <a:p>
                      <a:pPr algn="ctr" fontAlgn="b"/>
                      <a:r>
                        <a:rPr lang="es-ES" sz="2000" b="1" i="0" u="none" strike="noStrike" dirty="0" smtClean="0">
                          <a:solidFill>
                            <a:srgbClr val="4F6228"/>
                          </a:solidFill>
                          <a:effectLst/>
                          <a:latin typeface="Calibri"/>
                        </a:rPr>
                        <a:t>Ei-2/1</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595959"/>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r>
              <a:tr h="383651">
                <a:tc>
                  <a:txBody>
                    <a:bodyPr/>
                    <a:lstStyle/>
                    <a:p>
                      <a:pPr algn="ctr" fontAlgn="b"/>
                      <a:r>
                        <a:rPr lang="es-ES" sz="2000" b="1" i="0" u="none" strike="noStrike" dirty="0" smtClean="0">
                          <a:solidFill>
                            <a:srgbClr val="4F6228"/>
                          </a:solidFill>
                          <a:effectLst/>
                          <a:latin typeface="+mn-lt"/>
                        </a:rPr>
                        <a:t>Ei-2/</a:t>
                      </a:r>
                      <a:r>
                        <a:rPr lang="es-ES" sz="2000" b="1" i="0" u="none" strike="noStrike" dirty="0" smtClean="0">
                          <a:solidFill>
                            <a:srgbClr val="4F6228"/>
                          </a:solidFill>
                          <a:effectLst/>
                          <a:latin typeface="Calibri"/>
                        </a:rPr>
                        <a:t>2</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a:solidFill>
                          <a:srgbClr val="215967"/>
                        </a:solidFill>
                        <a:effectLst/>
                        <a:latin typeface="Calibri"/>
                      </a:endParaRPr>
                    </a:p>
                  </a:txBody>
                  <a:tcPr marL="9525" marR="9525" marT="9525" marB="108000" anchor="b">
                    <a:lnL>
                      <a:noFill/>
                    </a:lnL>
                    <a:lnR>
                      <a:noFill/>
                    </a:lnR>
                    <a:lnT>
                      <a:noFill/>
                    </a:lnT>
                    <a:lnB>
                      <a:noFill/>
                    </a:lnB>
                  </a:tcPr>
                </a:tc>
                <a:tc>
                  <a:txBody>
                    <a:bodyPr/>
                    <a:lstStyle/>
                    <a:p>
                      <a:pPr algn="ctr" fontAlgn="b"/>
                      <a:endParaRPr lang="es-ES" sz="2000" b="0" i="0" u="none" strike="noStrike" dirty="0">
                        <a:solidFill>
                          <a:srgbClr val="000000"/>
                        </a:solidFill>
                        <a:effectLst/>
                        <a:latin typeface="Calibri"/>
                      </a:endParaRPr>
                    </a:p>
                  </a:txBody>
                  <a:tcPr marL="9525" marR="9525" marT="9525" marB="108000" anchor="b">
                    <a:lnL>
                      <a:noFill/>
                    </a:lnL>
                    <a:lnR>
                      <a:noFill/>
                    </a:lnR>
                    <a:lnT>
                      <a:noFill/>
                    </a:lnT>
                    <a:lnB>
                      <a:noFill/>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r>
              <a:tr h="343987">
                <a:tc>
                  <a:txBody>
                    <a:bodyPr/>
                    <a:lstStyle/>
                    <a:p>
                      <a:pPr algn="ctr" fontAlgn="b"/>
                      <a:r>
                        <a:rPr lang="es-ES" sz="2000" b="1" i="0" u="none" strike="noStrike" dirty="0" smtClean="0">
                          <a:solidFill>
                            <a:srgbClr val="4F6228"/>
                          </a:solidFill>
                          <a:effectLst/>
                          <a:latin typeface="+mn-lt"/>
                        </a:rPr>
                        <a:t>Ei-2/3</a:t>
                      </a:r>
                      <a:endParaRPr lang="es-ES" sz="2000" b="1" i="0" u="none" strike="noStrike" dirty="0">
                        <a:solidFill>
                          <a:srgbClr val="4F6228"/>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a:solidFill>
                            <a:srgbClr val="000000"/>
                          </a:solidFill>
                          <a:effectLst/>
                          <a:latin typeface="Calibri"/>
                        </a:rPr>
                        <a:t>3</a:t>
                      </a:r>
                    </a:p>
                  </a:txBody>
                  <a:tcPr marL="9525" marR="9525" marT="9525" marB="10800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a:solidFill>
                          <a:srgbClr val="215967"/>
                        </a:solidFill>
                        <a:effectLst/>
                        <a:latin typeface="Calibri"/>
                      </a:endParaRPr>
                    </a:p>
                  </a:txBody>
                  <a:tcPr marL="9525" marR="9525" marT="9525" marB="10800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s-ES" sz="2000" b="0" i="0" u="none" strike="noStrike">
                        <a:solidFill>
                          <a:srgbClr val="000000"/>
                        </a:solidFill>
                        <a:effectLst/>
                        <a:latin typeface="Calibri"/>
                      </a:endParaRPr>
                    </a:p>
                  </a:txBody>
                  <a:tcPr marL="9525" marR="9525" marT="9525" marB="10800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dirty="0">
                          <a:solidFill>
                            <a:srgbClr val="000000"/>
                          </a:solidFill>
                          <a:effectLst/>
                          <a:latin typeface="Calibri"/>
                        </a:rPr>
                        <a:t>3</a:t>
                      </a:r>
                    </a:p>
                  </a:txBody>
                  <a:tcPr marL="9525" marR="9525" marT="9525" marB="10800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127" name="126 Tabla"/>
          <p:cNvGraphicFramePr>
            <a:graphicFrameLocks noGrp="1"/>
          </p:cNvGraphicFramePr>
          <p:nvPr>
            <p:extLst>
              <p:ext uri="{D42A27DB-BD31-4B8C-83A1-F6EECF244321}">
                <p14:modId xmlns:p14="http://schemas.microsoft.com/office/powerpoint/2010/main" xmlns="" val="1371088555"/>
              </p:ext>
            </p:extLst>
          </p:nvPr>
        </p:nvGraphicFramePr>
        <p:xfrm>
          <a:off x="2040775" y="15775827"/>
          <a:ext cx="5646505" cy="1402215"/>
        </p:xfrm>
        <a:graphic>
          <a:graphicData uri="http://schemas.openxmlformats.org/drawingml/2006/table">
            <a:tbl>
              <a:tblPr/>
              <a:tblGrid>
                <a:gridCol w="2791812"/>
                <a:gridCol w="647018"/>
                <a:gridCol w="524747"/>
                <a:gridCol w="540031"/>
                <a:gridCol w="641924"/>
                <a:gridCol w="500973"/>
              </a:tblGrid>
              <a:tr h="457200">
                <a:tc rowSpan="2">
                  <a:txBody>
                    <a:bodyPr/>
                    <a:lstStyle/>
                    <a:p>
                      <a:pPr algn="ctr" fontAlgn="b"/>
                      <a:r>
                        <a:rPr lang="es-ES" sz="2000" b="1" i="0" u="none" strike="noStrike" dirty="0">
                          <a:solidFill>
                            <a:schemeClr val="tx1">
                              <a:lumMod val="85000"/>
                              <a:lumOff val="15000"/>
                            </a:schemeClr>
                          </a:solidFill>
                          <a:effectLst/>
                          <a:latin typeface="Calibri"/>
                        </a:rPr>
                        <a:t>Viral </a:t>
                      </a:r>
                      <a:r>
                        <a:rPr lang="es-ES" sz="2000" b="1" i="0" u="none" strike="noStrike" dirty="0" err="1" smtClean="0">
                          <a:solidFill>
                            <a:schemeClr val="tx1">
                              <a:lumMod val="85000"/>
                              <a:lumOff val="15000"/>
                            </a:schemeClr>
                          </a:solidFill>
                          <a:effectLst/>
                          <a:latin typeface="Calibri"/>
                        </a:rPr>
                        <a:t>lineage</a:t>
                      </a:r>
                      <a:r>
                        <a:rPr lang="es-ES" sz="2000" b="1" i="0" u="none" strike="noStrike" dirty="0" smtClean="0">
                          <a:solidFill>
                            <a:schemeClr val="tx1">
                              <a:lumMod val="85000"/>
                              <a:lumOff val="15000"/>
                            </a:schemeClr>
                          </a:solidFill>
                          <a:effectLst/>
                          <a:latin typeface="Calibri"/>
                        </a:rPr>
                        <a:t>  (</a:t>
                      </a:r>
                      <a:r>
                        <a:rPr lang="es-ES" sz="2000" b="1" i="0" u="none" strike="noStrike" dirty="0" err="1">
                          <a:solidFill>
                            <a:schemeClr val="tx1">
                              <a:lumMod val="85000"/>
                              <a:lumOff val="15000"/>
                            </a:schemeClr>
                          </a:solidFill>
                          <a:effectLst/>
                          <a:latin typeface="Calibri"/>
                        </a:rPr>
                        <a:t>ancestor</a:t>
                      </a:r>
                      <a:r>
                        <a:rPr lang="es-ES" sz="2000" b="1" i="0" u="none" strike="noStrike" dirty="0">
                          <a:solidFill>
                            <a:schemeClr val="tx1">
                              <a:lumMod val="85000"/>
                              <a:lumOff val="15000"/>
                            </a:schemeClr>
                          </a:solidFill>
                          <a:effectLst/>
                          <a:latin typeface="Calibri"/>
                        </a:rPr>
                        <a:t>)</a:t>
                      </a: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s-ES" sz="2000" b="1" i="0" u="none" strike="noStrike" dirty="0" smtClean="0">
                          <a:solidFill>
                            <a:schemeClr val="tx1">
                              <a:lumMod val="85000"/>
                              <a:lumOff val="15000"/>
                            </a:schemeClr>
                          </a:solidFill>
                          <a:effectLst/>
                          <a:latin typeface="Calibri"/>
                        </a:rPr>
                        <a:t>  Host </a:t>
                      </a:r>
                      <a:r>
                        <a:rPr lang="es-ES" sz="2000" b="1" i="0" u="none" strike="noStrike" dirty="0" err="1" smtClean="0">
                          <a:solidFill>
                            <a:schemeClr val="tx1">
                              <a:lumMod val="85000"/>
                              <a:lumOff val="15000"/>
                            </a:schemeClr>
                          </a:solidFill>
                          <a:effectLst/>
                          <a:latin typeface="Calibri"/>
                        </a:rPr>
                        <a:t>ecotype</a:t>
                      </a:r>
                      <a:endParaRPr lang="es-ES" sz="2000" b="1" i="0" u="none" strike="noStrike" dirty="0" smtClean="0">
                        <a:solidFill>
                          <a:schemeClr val="tx1">
                            <a:lumMod val="85000"/>
                            <a:lumOff val="15000"/>
                          </a:schemeClr>
                        </a:solidFill>
                        <a:effectLst/>
                        <a:latin typeface="Calibri"/>
                      </a:endParaRPr>
                    </a:p>
                    <a:p>
                      <a:pPr algn="l" fontAlgn="b"/>
                      <a:endParaRPr lang="es-ES" sz="800" b="1" i="0" u="none" strike="noStrike" dirty="0">
                        <a:solidFill>
                          <a:schemeClr val="tx1">
                            <a:lumMod val="85000"/>
                            <a:lumOff val="15000"/>
                          </a:schemeClr>
                        </a:solidFill>
                        <a:effectLst/>
                        <a:latin typeface="Calibri"/>
                      </a:endParaRPr>
                    </a:p>
                  </a:txBody>
                  <a:tcPr marL="9525" marR="9525" marT="9525" marB="10800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s-ES"/>
                    </a:p>
                  </a:txBody>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c hMerge="1">
                  <a:txBody>
                    <a:bodyPr/>
                    <a:lstStyle/>
                    <a:p>
                      <a:pPr algn="l" fontAlgn="b"/>
                      <a:endParaRPr lang="es-ES" sz="2400" b="0" i="0" u="none" strike="noStrike" dirty="0">
                        <a:solidFill>
                          <a:srgbClr val="404040"/>
                        </a:solidFill>
                        <a:effectLst/>
                        <a:latin typeface="Calibri"/>
                      </a:endParaRPr>
                    </a:p>
                  </a:txBody>
                  <a:tcPr marL="9525" marR="9525" marT="9525" marB="0" anchor="b">
                    <a:lnL>
                      <a:noFill/>
                    </a:lnL>
                    <a:lnR>
                      <a:noFill/>
                    </a:lnR>
                    <a:lnT>
                      <a:noFill/>
                    </a:lnT>
                    <a:lnB>
                      <a:noFill/>
                    </a:lnB>
                  </a:tcPr>
                </a:tc>
              </a:tr>
              <a:tr h="0">
                <a:tc vMerge="1">
                  <a:txBody>
                    <a:bodyPr/>
                    <a:lstStyle/>
                    <a:p>
                      <a:pPr algn="ctr" fontAlgn="b"/>
                      <a:endParaRPr lang="es-ES" sz="2400" b="1" i="0" u="none" strike="noStrike" dirty="0">
                        <a:solidFill>
                          <a:srgbClr val="4F6228"/>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smtClean="0">
                          <a:solidFill>
                            <a:schemeClr val="tx1">
                              <a:lumMod val="85000"/>
                              <a:lumOff val="15000"/>
                            </a:schemeClr>
                          </a:solidFill>
                          <a:effectLst/>
                          <a:latin typeface="Calibri"/>
                        </a:rPr>
                        <a:t>L</a:t>
                      </a:r>
                      <a:r>
                        <a:rPr lang="es-ES" sz="2000" b="1" i="1" u="none" strike="noStrike" dirty="0" smtClean="0">
                          <a:solidFill>
                            <a:schemeClr val="tx1">
                              <a:lumMod val="85000"/>
                              <a:lumOff val="15000"/>
                            </a:schemeClr>
                          </a:solidFill>
                          <a:effectLst/>
                          <a:latin typeface="Calibri"/>
                        </a:rPr>
                        <a:t>er</a:t>
                      </a:r>
                      <a:r>
                        <a:rPr lang="es-ES" sz="2000" b="1" i="0" u="none" strike="noStrike" dirty="0" smtClean="0">
                          <a:solidFill>
                            <a:schemeClr val="tx1">
                              <a:lumMod val="85000"/>
                              <a:lumOff val="15000"/>
                            </a:schemeClr>
                          </a:solidFill>
                          <a:effectLst/>
                          <a:latin typeface="Calibri"/>
                        </a:rPr>
                        <a:t>-0</a:t>
                      </a:r>
                      <a:endParaRPr lang="es-ES" sz="2000" b="1" i="0" u="none" strike="noStrike" dirty="0">
                        <a:solidFill>
                          <a:schemeClr val="tx1">
                            <a:lumMod val="85000"/>
                            <a:lumOff val="15000"/>
                          </a:schemeClr>
                        </a:solidFill>
                        <a:effectLst/>
                        <a:latin typeface="Calibri"/>
                      </a:endParaRPr>
                    </a:p>
                  </a:txBody>
                  <a:tcPr marL="9525" marR="9525" marT="9525" marB="10800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St-0</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Di-2</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Wt-1</a:t>
                      </a:r>
                    </a:p>
                  </a:txBody>
                  <a:tcPr marL="9525" marR="9525" marT="9525" marB="10800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Ei-2</a:t>
                      </a:r>
                    </a:p>
                  </a:txBody>
                  <a:tcPr marL="9525" marR="9525" marT="9525" marB="10800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35645">
                <a:tc>
                  <a:txBody>
                    <a:bodyPr/>
                    <a:lstStyle/>
                    <a:p>
                      <a:pPr algn="ctr" fontAlgn="b"/>
                      <a:r>
                        <a:rPr lang="es-ES" sz="2000" b="1" i="0" u="none" strike="noStrike" dirty="0" smtClean="0">
                          <a:solidFill>
                            <a:schemeClr val="tx1">
                              <a:lumMod val="85000"/>
                              <a:lumOff val="15000"/>
                            </a:schemeClr>
                          </a:solidFill>
                          <a:effectLst/>
                          <a:latin typeface="Calibri"/>
                        </a:rPr>
                        <a:t>TEV-</a:t>
                      </a:r>
                      <a:r>
                        <a:rPr lang="es-ES" sz="2000" b="1" i="1" u="none" strike="noStrike" dirty="0" smtClean="0">
                          <a:solidFill>
                            <a:schemeClr val="tx1">
                              <a:lumMod val="85000"/>
                              <a:lumOff val="15000"/>
                            </a:schemeClr>
                          </a:solidFill>
                          <a:effectLst/>
                          <a:latin typeface="Calibri"/>
                        </a:rPr>
                        <a:t>At</a:t>
                      </a:r>
                      <a:r>
                        <a:rPr lang="es-ES" sz="2000" b="1" i="0" u="none" strike="noStrike" dirty="0" smtClean="0">
                          <a:solidFill>
                            <a:schemeClr val="tx1">
                              <a:lumMod val="85000"/>
                              <a:lumOff val="15000"/>
                            </a:schemeClr>
                          </a:solidFill>
                          <a:effectLst/>
                          <a:latin typeface="Calibri"/>
                        </a:rPr>
                        <a:t>17b </a:t>
                      </a:r>
                      <a:endParaRPr lang="es-ES" sz="2000" b="1" i="0" u="none" strike="noStrike" dirty="0">
                        <a:solidFill>
                          <a:schemeClr val="tx1">
                            <a:lumMod val="85000"/>
                            <a:lumOff val="15000"/>
                          </a:schemeClr>
                        </a:solidFill>
                        <a:effectLst/>
                        <a:latin typeface="Calibri"/>
                      </a:endParaRPr>
                    </a:p>
                  </a:txBody>
                  <a:tcPr marL="9525" marR="9525" marT="9525" marB="10800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0" i="0" u="none" strike="noStrike" dirty="0">
                          <a:solidFill>
                            <a:schemeClr val="tx1">
                              <a:lumMod val="85000"/>
                              <a:lumOff val="15000"/>
                            </a:schemeClr>
                          </a:solidFill>
                          <a:effectLst/>
                          <a:latin typeface="Calibri"/>
                        </a:rPr>
                        <a:t>5</a:t>
                      </a:r>
                    </a:p>
                  </a:txBody>
                  <a:tcPr marL="9525" marR="9525" marT="9525" marB="10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s-ES" sz="2000" b="0" i="0" u="none" strike="noStrike" dirty="0">
                          <a:solidFill>
                            <a:schemeClr val="tx1">
                              <a:lumMod val="85000"/>
                              <a:lumOff val="15000"/>
                            </a:schemeClr>
                          </a:solidFill>
                          <a:effectLst/>
                          <a:latin typeface="Calibri"/>
                        </a:rPr>
                        <a:t>5</a:t>
                      </a:r>
                    </a:p>
                  </a:txBody>
                  <a:tcPr marL="9525" marR="9525" marT="9525" marB="10800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5</a:t>
                      </a:r>
                    </a:p>
                  </a:txBody>
                  <a:tcPr marL="9525" marR="9525" marT="9525" marB="10800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5</a:t>
                      </a:r>
                    </a:p>
                  </a:txBody>
                  <a:tcPr marL="9525" marR="9525" marT="9525" marB="10800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000" b="1" i="0" u="none" strike="noStrike" dirty="0">
                          <a:solidFill>
                            <a:schemeClr val="tx1">
                              <a:lumMod val="85000"/>
                              <a:lumOff val="15000"/>
                            </a:schemeClr>
                          </a:solidFill>
                          <a:effectLst/>
                          <a:latin typeface="Calibri"/>
                        </a:rPr>
                        <a:t>5</a:t>
                      </a:r>
                    </a:p>
                  </a:txBody>
                  <a:tcPr marL="9525" marR="9525" marT="9525" marB="10800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28" name="127 Grupo"/>
          <p:cNvGrpSpPr>
            <a:grpSpLocks noChangeAspect="1"/>
          </p:cNvGrpSpPr>
          <p:nvPr/>
        </p:nvGrpSpPr>
        <p:grpSpPr>
          <a:xfrm>
            <a:off x="230981" y="10899027"/>
            <a:ext cx="7519604" cy="4373749"/>
            <a:chOff x="1458782" y="11546162"/>
            <a:chExt cx="11268999" cy="6576924"/>
          </a:xfrm>
        </p:grpSpPr>
        <p:grpSp>
          <p:nvGrpSpPr>
            <p:cNvPr id="130" name="129 Grupo"/>
            <p:cNvGrpSpPr/>
            <p:nvPr/>
          </p:nvGrpSpPr>
          <p:grpSpPr>
            <a:xfrm>
              <a:off x="1458782" y="11546162"/>
              <a:ext cx="11268999" cy="6576924"/>
              <a:chOff x="646008" y="19605037"/>
              <a:chExt cx="11538307" cy="6000026"/>
            </a:xfrm>
          </p:grpSpPr>
          <p:grpSp>
            <p:nvGrpSpPr>
              <p:cNvPr id="135" name="134 Grupo"/>
              <p:cNvGrpSpPr/>
              <p:nvPr/>
            </p:nvGrpSpPr>
            <p:grpSpPr>
              <a:xfrm>
                <a:off x="4047325" y="19605037"/>
                <a:ext cx="8113021" cy="1454402"/>
                <a:chOff x="1071259" y="2234788"/>
                <a:chExt cx="6011893" cy="1386181"/>
              </a:xfrm>
            </p:grpSpPr>
            <p:pic>
              <p:nvPicPr>
                <p:cNvPr id="236" name="Picture 1" descr="C:\Users\juhil1\Desktop\Julia\Presentaciones\Power Point Benthamiana\Arabidopsis-infectada.jpg"/>
                <p:cNvPicPr>
                  <a:picLocks noChangeAspect="1" noChangeArrowheads="1"/>
                </p:cNvPicPr>
                <p:nvPr/>
              </p:nvPicPr>
              <p:blipFill>
                <a:blip r:embed="rId12" cstate="print"/>
                <a:srcRect/>
                <a:stretch>
                  <a:fillRect/>
                </a:stretch>
              </p:blipFill>
              <p:spPr bwMode="auto">
                <a:xfrm>
                  <a:off x="1071259" y="2234789"/>
                  <a:ext cx="997201" cy="1386180"/>
                </a:xfrm>
                <a:prstGeom prst="rect">
                  <a:avLst/>
                </a:prstGeom>
                <a:noFill/>
              </p:spPr>
            </p:pic>
            <p:pic>
              <p:nvPicPr>
                <p:cNvPr id="237" name="Picture 1" descr="C:\Users\juhil1\Desktop\Julia\Presentaciones\Power Point Benthamiana\Arabidopsis-infectada.jpg"/>
                <p:cNvPicPr>
                  <a:picLocks noChangeAspect="1" noChangeArrowheads="1"/>
                </p:cNvPicPr>
                <p:nvPr/>
              </p:nvPicPr>
              <p:blipFill>
                <a:blip r:embed="rId12" cstate="print"/>
                <a:srcRect/>
                <a:stretch>
                  <a:fillRect/>
                </a:stretch>
              </p:blipFill>
              <p:spPr bwMode="auto">
                <a:xfrm>
                  <a:off x="2324802" y="2234788"/>
                  <a:ext cx="997201" cy="1386180"/>
                </a:xfrm>
                <a:prstGeom prst="rect">
                  <a:avLst/>
                </a:prstGeom>
                <a:noFill/>
              </p:spPr>
            </p:pic>
            <p:pic>
              <p:nvPicPr>
                <p:cNvPr id="238"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089377" y="2234788"/>
                  <a:ext cx="993775" cy="1384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9" name="Picture 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561214" y="2234788"/>
                  <a:ext cx="993775" cy="1384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0" name="Picture 4"/>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905669" y="2234788"/>
                  <a:ext cx="993775" cy="1384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6" name="135 CuadroTexto"/>
              <p:cNvSpPr txBox="1"/>
              <p:nvPr/>
            </p:nvSpPr>
            <p:spPr>
              <a:xfrm>
                <a:off x="10859369" y="20843625"/>
                <a:ext cx="1267796" cy="1048818"/>
              </a:xfrm>
              <a:prstGeom prst="rect">
                <a:avLst/>
              </a:prstGeom>
              <a:noFill/>
              <a:ln>
                <a:noFill/>
              </a:ln>
            </p:spPr>
            <p:txBody>
              <a:bodyPr wrap="square" rtlCol="0">
                <a:spAutoFit/>
              </a:bodyPr>
              <a:lstStyle/>
              <a:p>
                <a:pPr algn="ctr"/>
                <a:r>
                  <a:rPr lang="en-US" smtClean="0">
                    <a:solidFill>
                      <a:srgbClr val="7030A0"/>
                    </a:solidFill>
                  </a:rPr>
                  <a:t>…</a:t>
                </a:r>
                <a:endParaRPr lang="en-US">
                  <a:solidFill>
                    <a:srgbClr val="7030A0"/>
                  </a:solidFill>
                </a:endParaRPr>
              </a:p>
            </p:txBody>
          </p:sp>
          <p:sp>
            <p:nvSpPr>
              <p:cNvPr id="137" name="136 CuadroTexto"/>
              <p:cNvSpPr txBox="1"/>
              <p:nvPr/>
            </p:nvSpPr>
            <p:spPr>
              <a:xfrm>
                <a:off x="9385731" y="20843625"/>
                <a:ext cx="1081689" cy="1048818"/>
              </a:xfrm>
              <a:prstGeom prst="rect">
                <a:avLst/>
              </a:prstGeom>
              <a:noFill/>
              <a:ln w="25400">
                <a:noFill/>
              </a:ln>
            </p:spPr>
            <p:txBody>
              <a:bodyPr wrap="square" rtlCol="0">
                <a:spAutoFit/>
              </a:bodyPr>
              <a:lstStyle/>
              <a:p>
                <a:pPr algn="ctr"/>
                <a:r>
                  <a:rPr lang="en-US" smtClean="0">
                    <a:solidFill>
                      <a:srgbClr val="FFC000"/>
                    </a:solidFill>
                  </a:rPr>
                  <a:t>…</a:t>
                </a:r>
                <a:endParaRPr lang="en-US">
                  <a:solidFill>
                    <a:srgbClr val="FFC000"/>
                  </a:solidFill>
                </a:endParaRPr>
              </a:p>
            </p:txBody>
          </p:sp>
          <p:sp>
            <p:nvSpPr>
              <p:cNvPr id="138" name="137 CuadroTexto"/>
              <p:cNvSpPr txBox="1"/>
              <p:nvPr/>
            </p:nvSpPr>
            <p:spPr>
              <a:xfrm>
                <a:off x="7555808" y="20853149"/>
                <a:ext cx="1062586" cy="1048818"/>
              </a:xfrm>
              <a:prstGeom prst="rect">
                <a:avLst/>
              </a:prstGeom>
              <a:noFill/>
              <a:ln w="25400">
                <a:noFill/>
              </a:ln>
            </p:spPr>
            <p:txBody>
              <a:bodyPr wrap="square" rtlCol="0">
                <a:spAutoFit/>
              </a:bodyPr>
              <a:lstStyle/>
              <a:p>
                <a:pPr algn="ctr"/>
                <a:r>
                  <a:rPr lang="en-US" smtClean="0">
                    <a:solidFill>
                      <a:schemeClr val="accent4">
                        <a:lumMod val="75000"/>
                      </a:schemeClr>
                    </a:solidFill>
                    <a:cs typeface="Arial" pitchFamily="34" charset="0"/>
                  </a:rPr>
                  <a:t>…</a:t>
                </a:r>
                <a:endParaRPr lang="en-US">
                  <a:solidFill>
                    <a:schemeClr val="accent4">
                      <a:lumMod val="75000"/>
                    </a:schemeClr>
                  </a:solidFill>
                  <a:cs typeface="Arial" pitchFamily="34" charset="0"/>
                </a:endParaRPr>
              </a:p>
            </p:txBody>
          </p:sp>
          <p:sp>
            <p:nvSpPr>
              <p:cNvPr id="139" name="138 CuadroTexto"/>
              <p:cNvSpPr txBox="1"/>
              <p:nvPr/>
            </p:nvSpPr>
            <p:spPr>
              <a:xfrm>
                <a:off x="5910251" y="20843625"/>
                <a:ext cx="1062586" cy="1048818"/>
              </a:xfrm>
              <a:prstGeom prst="rect">
                <a:avLst/>
              </a:prstGeom>
              <a:noFill/>
              <a:ln w="25400">
                <a:noFill/>
              </a:ln>
            </p:spPr>
            <p:txBody>
              <a:bodyPr wrap="square" rtlCol="0">
                <a:spAutoFit/>
              </a:bodyPr>
              <a:lstStyle/>
              <a:p>
                <a:pPr algn="ctr"/>
                <a:r>
                  <a:rPr lang="en-US" smtClean="0">
                    <a:solidFill>
                      <a:schemeClr val="accent2">
                        <a:lumMod val="75000"/>
                      </a:schemeClr>
                    </a:solidFill>
                    <a:cs typeface="Arial" pitchFamily="34" charset="0"/>
                  </a:rPr>
                  <a:t>…</a:t>
                </a:r>
                <a:endParaRPr lang="en-US">
                  <a:solidFill>
                    <a:schemeClr val="accent2">
                      <a:lumMod val="75000"/>
                    </a:schemeClr>
                  </a:solidFill>
                  <a:cs typeface="Arial" pitchFamily="34" charset="0"/>
                </a:endParaRPr>
              </a:p>
            </p:txBody>
          </p:sp>
          <p:sp>
            <p:nvSpPr>
              <p:cNvPr id="186" name="185 CuadroTexto"/>
              <p:cNvSpPr txBox="1"/>
              <p:nvPr/>
            </p:nvSpPr>
            <p:spPr>
              <a:xfrm>
                <a:off x="4090439" y="20843625"/>
                <a:ext cx="1062586" cy="1048818"/>
              </a:xfrm>
              <a:prstGeom prst="rect">
                <a:avLst/>
              </a:prstGeom>
              <a:noFill/>
              <a:ln w="25400">
                <a:noFill/>
              </a:ln>
            </p:spPr>
            <p:txBody>
              <a:bodyPr wrap="square" rtlCol="0">
                <a:spAutoFit/>
              </a:bodyPr>
              <a:lstStyle/>
              <a:p>
                <a:pPr algn="ctr"/>
                <a:r>
                  <a:rPr lang="en-US" smtClean="0">
                    <a:solidFill>
                      <a:schemeClr val="accent1">
                        <a:lumMod val="75000"/>
                      </a:schemeClr>
                    </a:solidFill>
                    <a:cs typeface="Arial" pitchFamily="34" charset="0"/>
                  </a:rPr>
                  <a:t>…</a:t>
                </a:r>
                <a:endParaRPr lang="en-US">
                  <a:solidFill>
                    <a:schemeClr val="accent1">
                      <a:lumMod val="75000"/>
                    </a:schemeClr>
                  </a:solidFill>
                  <a:cs typeface="Arial" pitchFamily="34" charset="0"/>
                </a:endParaRPr>
              </a:p>
            </p:txBody>
          </p:sp>
          <p:grpSp>
            <p:nvGrpSpPr>
              <p:cNvPr id="192" name="43 Grupo"/>
              <p:cNvGrpSpPr/>
              <p:nvPr/>
            </p:nvGrpSpPr>
            <p:grpSpPr>
              <a:xfrm>
                <a:off x="3849904" y="23630569"/>
                <a:ext cx="8334411" cy="1974494"/>
                <a:chOff x="998635" y="440668"/>
                <a:chExt cx="4466624" cy="1197629"/>
              </a:xfrm>
            </p:grpSpPr>
            <p:pic>
              <p:nvPicPr>
                <p:cNvPr id="227" name="Picture 8" descr="Arabidopsis-sana"/>
                <p:cNvPicPr>
                  <a:picLocks noChangeAspect="1" noChangeArrowheads="1"/>
                </p:cNvPicPr>
                <p:nvPr/>
              </p:nvPicPr>
              <p:blipFill>
                <a:blip r:embed="rId14" cstate="print"/>
                <a:srcRect/>
                <a:stretch>
                  <a:fillRect/>
                </a:stretch>
              </p:blipFill>
              <p:spPr bwMode="auto">
                <a:xfrm>
                  <a:off x="1043608" y="440668"/>
                  <a:ext cx="720725" cy="977900"/>
                </a:xfrm>
                <a:prstGeom prst="rect">
                  <a:avLst/>
                </a:prstGeom>
                <a:noFill/>
                <a:ln w="9525">
                  <a:noFill/>
                  <a:miter lim="800000"/>
                  <a:headEnd/>
                  <a:tailEnd/>
                </a:ln>
              </p:spPr>
            </p:pic>
            <p:pic>
              <p:nvPicPr>
                <p:cNvPr id="229" name="Picture 8" descr="Arabidopsis-sana"/>
                <p:cNvPicPr>
                  <a:picLocks noChangeAspect="1" noChangeArrowheads="1"/>
                </p:cNvPicPr>
                <p:nvPr/>
              </p:nvPicPr>
              <p:blipFill>
                <a:blip r:embed="rId14" cstate="print"/>
                <a:srcRect/>
                <a:stretch>
                  <a:fillRect/>
                </a:stretch>
              </p:blipFill>
              <p:spPr bwMode="auto">
                <a:xfrm>
                  <a:off x="2891814" y="440668"/>
                  <a:ext cx="720725" cy="977900"/>
                </a:xfrm>
                <a:prstGeom prst="rect">
                  <a:avLst/>
                </a:prstGeom>
                <a:noFill/>
                <a:ln w="9525">
                  <a:noFill/>
                  <a:miter lim="800000"/>
                  <a:headEnd/>
                  <a:tailEnd/>
                </a:ln>
              </p:spPr>
            </p:pic>
            <p:pic>
              <p:nvPicPr>
                <p:cNvPr id="231" name="Picture 8" descr="Arabidopsis-sana"/>
                <p:cNvPicPr>
                  <a:picLocks noChangeAspect="1" noChangeArrowheads="1"/>
                </p:cNvPicPr>
                <p:nvPr/>
              </p:nvPicPr>
              <p:blipFill>
                <a:blip r:embed="rId14" cstate="print"/>
                <a:srcRect/>
                <a:stretch>
                  <a:fillRect/>
                </a:stretch>
              </p:blipFill>
              <p:spPr bwMode="auto">
                <a:xfrm>
                  <a:off x="1989656" y="449907"/>
                  <a:ext cx="720725" cy="977899"/>
                </a:xfrm>
                <a:prstGeom prst="rect">
                  <a:avLst/>
                </a:prstGeom>
                <a:noFill/>
                <a:ln w="9525">
                  <a:noFill/>
                  <a:miter lim="800000"/>
                  <a:headEnd/>
                  <a:tailEnd/>
                </a:ln>
              </p:spPr>
            </p:pic>
            <p:sp>
              <p:nvSpPr>
                <p:cNvPr id="226" name="225 CuadroTexto"/>
                <p:cNvSpPr txBox="1"/>
                <p:nvPr/>
              </p:nvSpPr>
              <p:spPr>
                <a:xfrm>
                  <a:off x="998635" y="1304766"/>
                  <a:ext cx="840914" cy="295148"/>
                </a:xfrm>
                <a:prstGeom prst="rect">
                  <a:avLst/>
                </a:prstGeom>
                <a:noFill/>
              </p:spPr>
              <p:txBody>
                <a:bodyPr wrap="square" rtlCol="0">
                  <a:spAutoFit/>
                </a:bodyPr>
                <a:lstStyle/>
                <a:p>
                  <a:pPr algn="ctr"/>
                  <a:r>
                    <a:rPr lang="en-US" sz="2000" dirty="0" smtClean="0">
                      <a:solidFill>
                        <a:schemeClr val="tx1">
                          <a:lumMod val="85000"/>
                          <a:lumOff val="15000"/>
                        </a:schemeClr>
                      </a:solidFill>
                    </a:rPr>
                    <a:t>L</a:t>
                  </a:r>
                  <a:r>
                    <a:rPr lang="en-US" sz="2000" i="1" dirty="0" smtClean="0">
                      <a:solidFill>
                        <a:schemeClr val="tx1">
                          <a:lumMod val="85000"/>
                          <a:lumOff val="15000"/>
                        </a:schemeClr>
                      </a:solidFill>
                    </a:rPr>
                    <a:t>er</a:t>
                  </a:r>
                  <a:r>
                    <a:rPr lang="en-US" sz="2000" dirty="0" smtClean="0">
                      <a:solidFill>
                        <a:schemeClr val="tx1">
                          <a:lumMod val="85000"/>
                          <a:lumOff val="15000"/>
                        </a:schemeClr>
                      </a:solidFill>
                    </a:rPr>
                    <a:t>-0 </a:t>
                  </a:r>
                  <a:endParaRPr lang="en-US" sz="2000" dirty="0">
                    <a:solidFill>
                      <a:schemeClr val="tx1">
                        <a:lumMod val="85000"/>
                        <a:lumOff val="15000"/>
                      </a:schemeClr>
                    </a:solidFill>
                  </a:endParaRPr>
                </a:p>
              </p:txBody>
            </p:sp>
            <p:sp>
              <p:nvSpPr>
                <p:cNvPr id="228" name="227 CuadroTexto"/>
                <p:cNvSpPr txBox="1"/>
                <p:nvPr/>
              </p:nvSpPr>
              <p:spPr>
                <a:xfrm>
                  <a:off x="3021998" y="1337372"/>
                  <a:ext cx="528459" cy="295148"/>
                </a:xfrm>
                <a:prstGeom prst="rect">
                  <a:avLst/>
                </a:prstGeom>
                <a:noFill/>
              </p:spPr>
              <p:txBody>
                <a:bodyPr wrap="none" rtlCol="0">
                  <a:spAutoFit/>
                </a:bodyPr>
                <a:lstStyle/>
                <a:p>
                  <a:pPr algn="ctr"/>
                  <a:r>
                    <a:rPr lang="en-US" sz="2000" smtClean="0">
                      <a:solidFill>
                        <a:schemeClr val="tx1">
                          <a:lumMod val="85000"/>
                          <a:lumOff val="15000"/>
                        </a:schemeClr>
                      </a:solidFill>
                    </a:rPr>
                    <a:t>Ei-2 </a:t>
                  </a:r>
                  <a:endParaRPr lang="en-US" sz="2000">
                    <a:solidFill>
                      <a:schemeClr val="tx1">
                        <a:lumMod val="85000"/>
                        <a:lumOff val="15000"/>
                      </a:schemeClr>
                    </a:solidFill>
                  </a:endParaRPr>
                </a:p>
              </p:txBody>
            </p:sp>
            <p:sp>
              <p:nvSpPr>
                <p:cNvPr id="230" name="229 CuadroTexto"/>
                <p:cNvSpPr txBox="1"/>
                <p:nvPr/>
              </p:nvSpPr>
              <p:spPr>
                <a:xfrm>
                  <a:off x="2109291" y="1316919"/>
                  <a:ext cx="590396" cy="295148"/>
                </a:xfrm>
                <a:prstGeom prst="rect">
                  <a:avLst/>
                </a:prstGeom>
                <a:noFill/>
              </p:spPr>
              <p:txBody>
                <a:bodyPr wrap="none" rtlCol="0">
                  <a:spAutoFit/>
                </a:bodyPr>
                <a:lstStyle/>
                <a:p>
                  <a:pPr algn="ctr"/>
                  <a:r>
                    <a:rPr lang="en-US" sz="2000" dirty="0" smtClean="0">
                      <a:solidFill>
                        <a:schemeClr val="tx1">
                          <a:lumMod val="85000"/>
                          <a:lumOff val="15000"/>
                        </a:schemeClr>
                      </a:solidFill>
                    </a:rPr>
                    <a:t>Wt-1 </a:t>
                  </a:r>
                  <a:endParaRPr lang="en-US" sz="2000" dirty="0">
                    <a:solidFill>
                      <a:schemeClr val="tx1">
                        <a:lumMod val="85000"/>
                        <a:lumOff val="15000"/>
                      </a:schemeClr>
                    </a:solidFill>
                  </a:endParaRPr>
                </a:p>
              </p:txBody>
            </p:sp>
            <p:sp>
              <p:nvSpPr>
                <p:cNvPr id="232" name="231 CuadroTexto"/>
                <p:cNvSpPr txBox="1"/>
                <p:nvPr/>
              </p:nvSpPr>
              <p:spPr>
                <a:xfrm>
                  <a:off x="3854222" y="1343149"/>
                  <a:ext cx="674051" cy="295148"/>
                </a:xfrm>
                <a:prstGeom prst="rect">
                  <a:avLst/>
                </a:prstGeom>
                <a:noFill/>
              </p:spPr>
              <p:txBody>
                <a:bodyPr wrap="square" rtlCol="0">
                  <a:spAutoFit/>
                </a:bodyPr>
                <a:lstStyle/>
                <a:p>
                  <a:pPr algn="ctr"/>
                  <a:r>
                    <a:rPr lang="en-US" sz="2000" smtClean="0">
                      <a:solidFill>
                        <a:schemeClr val="tx1">
                          <a:lumMod val="85000"/>
                          <a:lumOff val="15000"/>
                        </a:schemeClr>
                      </a:solidFill>
                    </a:rPr>
                    <a:t>St-0 </a:t>
                  </a:r>
                  <a:endParaRPr lang="en-US" sz="2000">
                    <a:solidFill>
                      <a:schemeClr val="tx1">
                        <a:lumMod val="85000"/>
                        <a:lumOff val="15000"/>
                      </a:schemeClr>
                    </a:solidFill>
                  </a:endParaRPr>
                </a:p>
              </p:txBody>
            </p:sp>
            <p:pic>
              <p:nvPicPr>
                <p:cNvPr id="233" name="Picture 8" descr="Arabidopsis-sana"/>
                <p:cNvPicPr>
                  <a:picLocks noChangeAspect="1" noChangeArrowheads="1"/>
                </p:cNvPicPr>
                <p:nvPr/>
              </p:nvPicPr>
              <p:blipFill>
                <a:blip r:embed="rId14" cstate="print"/>
                <a:srcRect/>
                <a:stretch>
                  <a:fillRect/>
                </a:stretch>
              </p:blipFill>
              <p:spPr bwMode="auto">
                <a:xfrm>
                  <a:off x="3846162" y="440668"/>
                  <a:ext cx="720725" cy="977900"/>
                </a:xfrm>
                <a:prstGeom prst="rect">
                  <a:avLst/>
                </a:prstGeom>
                <a:noFill/>
                <a:ln w="9525">
                  <a:noFill/>
                  <a:miter lim="800000"/>
                  <a:headEnd/>
                  <a:tailEnd/>
                </a:ln>
              </p:spPr>
            </p:pic>
            <p:sp>
              <p:nvSpPr>
                <p:cNvPr id="234" name="233 CuadroTexto"/>
                <p:cNvSpPr txBox="1"/>
                <p:nvPr/>
              </p:nvSpPr>
              <p:spPr>
                <a:xfrm>
                  <a:off x="4874225" y="1343149"/>
                  <a:ext cx="538976" cy="295148"/>
                </a:xfrm>
                <a:prstGeom prst="rect">
                  <a:avLst/>
                </a:prstGeom>
                <a:noFill/>
              </p:spPr>
              <p:txBody>
                <a:bodyPr wrap="none" rtlCol="0">
                  <a:spAutoFit/>
                </a:bodyPr>
                <a:lstStyle/>
                <a:p>
                  <a:pPr algn="ctr"/>
                  <a:r>
                    <a:rPr lang="en-US" sz="2000" smtClean="0">
                      <a:solidFill>
                        <a:schemeClr val="tx1">
                          <a:lumMod val="85000"/>
                          <a:lumOff val="15000"/>
                        </a:schemeClr>
                      </a:solidFill>
                    </a:rPr>
                    <a:t>Di-2 </a:t>
                  </a:r>
                  <a:endParaRPr lang="en-US" sz="2000">
                    <a:solidFill>
                      <a:schemeClr val="tx1">
                        <a:lumMod val="85000"/>
                        <a:lumOff val="15000"/>
                      </a:schemeClr>
                    </a:solidFill>
                  </a:endParaRPr>
                </a:p>
              </p:txBody>
            </p:sp>
            <p:pic>
              <p:nvPicPr>
                <p:cNvPr id="235" name="Picture 8" descr="Arabidopsis-sana"/>
                <p:cNvPicPr>
                  <a:picLocks noChangeAspect="1" noChangeArrowheads="1"/>
                </p:cNvPicPr>
                <p:nvPr/>
              </p:nvPicPr>
              <p:blipFill>
                <a:blip r:embed="rId14" cstate="print"/>
                <a:srcRect/>
                <a:stretch>
                  <a:fillRect/>
                </a:stretch>
              </p:blipFill>
              <p:spPr bwMode="auto">
                <a:xfrm>
                  <a:off x="4744534" y="440668"/>
                  <a:ext cx="720725" cy="977900"/>
                </a:xfrm>
                <a:prstGeom prst="rect">
                  <a:avLst/>
                </a:prstGeom>
                <a:noFill/>
                <a:ln w="9525">
                  <a:noFill/>
                  <a:miter lim="800000"/>
                  <a:headEnd/>
                  <a:tailEnd/>
                </a:ln>
              </p:spPr>
            </p:pic>
          </p:grpSp>
          <p:grpSp>
            <p:nvGrpSpPr>
              <p:cNvPr id="193" name="43 Grupo"/>
              <p:cNvGrpSpPr/>
              <p:nvPr/>
            </p:nvGrpSpPr>
            <p:grpSpPr>
              <a:xfrm>
                <a:off x="3935640" y="20878719"/>
                <a:ext cx="8114156" cy="534227"/>
                <a:chOff x="1044581" y="1293212"/>
                <a:chExt cx="4348586" cy="324035"/>
              </a:xfrm>
            </p:grpSpPr>
            <p:sp>
              <p:nvSpPr>
                <p:cNvPr id="220" name="219 CuadroTexto"/>
                <p:cNvSpPr txBox="1"/>
                <p:nvPr/>
              </p:nvSpPr>
              <p:spPr>
                <a:xfrm>
                  <a:off x="3858856" y="1322099"/>
                  <a:ext cx="776623" cy="295148"/>
                </a:xfrm>
                <a:prstGeom prst="rect">
                  <a:avLst/>
                </a:prstGeom>
                <a:noFill/>
              </p:spPr>
              <p:txBody>
                <a:bodyPr wrap="square" rtlCol="0">
                  <a:spAutoFit/>
                </a:bodyPr>
                <a:lstStyle/>
                <a:p>
                  <a:pPr algn="ctr"/>
                  <a:r>
                    <a:rPr lang="en-US" sz="2000" smtClean="0">
                      <a:solidFill>
                        <a:schemeClr val="tx1">
                          <a:lumMod val="85000"/>
                          <a:lumOff val="15000"/>
                        </a:schemeClr>
                      </a:solidFill>
                    </a:rPr>
                    <a:t>St-0 </a:t>
                  </a:r>
                  <a:endParaRPr lang="en-US" sz="2000">
                    <a:solidFill>
                      <a:schemeClr val="tx1">
                        <a:lumMod val="85000"/>
                        <a:lumOff val="15000"/>
                      </a:schemeClr>
                    </a:solidFill>
                  </a:endParaRPr>
                </a:p>
              </p:txBody>
            </p:sp>
            <p:sp>
              <p:nvSpPr>
                <p:cNvPr id="221" name="220 CuadroTexto"/>
                <p:cNvSpPr txBox="1"/>
                <p:nvPr/>
              </p:nvSpPr>
              <p:spPr>
                <a:xfrm>
                  <a:off x="4854190" y="1322099"/>
                  <a:ext cx="538977" cy="295148"/>
                </a:xfrm>
                <a:prstGeom prst="rect">
                  <a:avLst/>
                </a:prstGeom>
                <a:noFill/>
              </p:spPr>
              <p:txBody>
                <a:bodyPr wrap="none" rtlCol="0">
                  <a:spAutoFit/>
                </a:bodyPr>
                <a:lstStyle/>
                <a:p>
                  <a:pPr algn="ctr"/>
                  <a:r>
                    <a:rPr lang="en-US" sz="2000" smtClean="0">
                      <a:solidFill>
                        <a:schemeClr val="tx1">
                          <a:lumMod val="85000"/>
                          <a:lumOff val="15000"/>
                        </a:schemeClr>
                      </a:solidFill>
                    </a:rPr>
                    <a:t>Di-2 </a:t>
                  </a:r>
                  <a:endParaRPr lang="en-US" sz="2000">
                    <a:solidFill>
                      <a:schemeClr val="tx1">
                        <a:lumMod val="85000"/>
                        <a:lumOff val="15000"/>
                      </a:schemeClr>
                    </a:solidFill>
                  </a:endParaRPr>
                </a:p>
              </p:txBody>
            </p:sp>
            <p:sp>
              <p:nvSpPr>
                <p:cNvPr id="222" name="221 CuadroTexto"/>
                <p:cNvSpPr txBox="1"/>
                <p:nvPr/>
              </p:nvSpPr>
              <p:spPr>
                <a:xfrm>
                  <a:off x="3031008" y="1316321"/>
                  <a:ext cx="528459" cy="295148"/>
                </a:xfrm>
                <a:prstGeom prst="rect">
                  <a:avLst/>
                </a:prstGeom>
                <a:noFill/>
              </p:spPr>
              <p:txBody>
                <a:bodyPr wrap="none" rtlCol="0">
                  <a:spAutoFit/>
                </a:bodyPr>
                <a:lstStyle/>
                <a:p>
                  <a:pPr algn="ctr"/>
                  <a:r>
                    <a:rPr lang="en-US" sz="2000" dirty="0" smtClean="0">
                      <a:solidFill>
                        <a:schemeClr val="tx1">
                          <a:lumMod val="85000"/>
                          <a:lumOff val="15000"/>
                        </a:schemeClr>
                      </a:solidFill>
                    </a:rPr>
                    <a:t>Ei-2 </a:t>
                  </a:r>
                  <a:endParaRPr lang="en-US" sz="2000" dirty="0">
                    <a:solidFill>
                      <a:schemeClr val="tx1">
                        <a:lumMod val="85000"/>
                        <a:lumOff val="15000"/>
                      </a:schemeClr>
                    </a:solidFill>
                  </a:endParaRPr>
                </a:p>
              </p:txBody>
            </p:sp>
            <p:sp>
              <p:nvSpPr>
                <p:cNvPr id="223" name="222 CuadroTexto"/>
                <p:cNvSpPr txBox="1"/>
                <p:nvPr/>
              </p:nvSpPr>
              <p:spPr>
                <a:xfrm>
                  <a:off x="1044581" y="1293212"/>
                  <a:ext cx="840914" cy="295148"/>
                </a:xfrm>
                <a:prstGeom prst="rect">
                  <a:avLst/>
                </a:prstGeom>
                <a:noFill/>
              </p:spPr>
              <p:txBody>
                <a:bodyPr wrap="square" rtlCol="0">
                  <a:spAutoFit/>
                </a:bodyPr>
                <a:lstStyle/>
                <a:p>
                  <a:pPr algn="ctr"/>
                  <a:r>
                    <a:rPr lang="en-US" sz="2000" dirty="0" smtClean="0">
                      <a:solidFill>
                        <a:schemeClr val="tx1">
                          <a:lumMod val="85000"/>
                          <a:lumOff val="15000"/>
                        </a:schemeClr>
                      </a:solidFill>
                    </a:rPr>
                    <a:t>L</a:t>
                  </a:r>
                  <a:r>
                    <a:rPr lang="en-US" sz="2000" i="1" dirty="0" smtClean="0">
                      <a:solidFill>
                        <a:schemeClr val="tx1">
                          <a:lumMod val="85000"/>
                          <a:lumOff val="15000"/>
                        </a:schemeClr>
                      </a:solidFill>
                    </a:rPr>
                    <a:t>er</a:t>
                  </a:r>
                  <a:r>
                    <a:rPr lang="en-US" sz="2000" dirty="0" smtClean="0">
                      <a:solidFill>
                        <a:schemeClr val="tx1">
                          <a:lumMod val="85000"/>
                          <a:lumOff val="15000"/>
                        </a:schemeClr>
                      </a:solidFill>
                    </a:rPr>
                    <a:t>-0 </a:t>
                  </a:r>
                  <a:endParaRPr lang="en-US" sz="2000" dirty="0">
                    <a:solidFill>
                      <a:schemeClr val="tx1">
                        <a:lumMod val="85000"/>
                        <a:lumOff val="15000"/>
                      </a:schemeClr>
                    </a:solidFill>
                  </a:endParaRPr>
                </a:p>
              </p:txBody>
            </p:sp>
            <p:sp>
              <p:nvSpPr>
                <p:cNvPr id="224" name="223 CuadroTexto"/>
                <p:cNvSpPr txBox="1"/>
                <p:nvPr/>
              </p:nvSpPr>
              <p:spPr>
                <a:xfrm>
                  <a:off x="1949843" y="1304765"/>
                  <a:ext cx="717057" cy="295148"/>
                </a:xfrm>
                <a:prstGeom prst="rect">
                  <a:avLst/>
                </a:prstGeom>
                <a:noFill/>
              </p:spPr>
              <p:txBody>
                <a:bodyPr wrap="square" rtlCol="0">
                  <a:spAutoFit/>
                </a:bodyPr>
                <a:lstStyle/>
                <a:p>
                  <a:pPr algn="ctr"/>
                  <a:r>
                    <a:rPr lang="en-US" sz="2000" smtClean="0">
                      <a:solidFill>
                        <a:schemeClr val="tx1">
                          <a:lumMod val="85000"/>
                          <a:lumOff val="15000"/>
                        </a:schemeClr>
                      </a:solidFill>
                    </a:rPr>
                    <a:t>Wt-1 </a:t>
                  </a:r>
                  <a:endParaRPr lang="en-US" sz="2000">
                    <a:solidFill>
                      <a:schemeClr val="tx1">
                        <a:lumMod val="85000"/>
                        <a:lumOff val="15000"/>
                      </a:schemeClr>
                    </a:solidFill>
                  </a:endParaRPr>
                </a:p>
              </p:txBody>
            </p:sp>
          </p:grpSp>
          <p:cxnSp>
            <p:nvCxnSpPr>
              <p:cNvPr id="194" name="193 Conector recto de flecha"/>
              <p:cNvCxnSpPr/>
              <p:nvPr/>
            </p:nvCxnSpPr>
            <p:spPr>
              <a:xfrm>
                <a:off x="4598916" y="21631812"/>
                <a:ext cx="1609742" cy="20976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5" name="194 Conector recto de flecha"/>
              <p:cNvCxnSpPr/>
              <p:nvPr/>
            </p:nvCxnSpPr>
            <p:spPr>
              <a:xfrm>
                <a:off x="4598916" y="21631812"/>
                <a:ext cx="3219485" cy="21345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6" name="195 Conector recto de flecha"/>
              <p:cNvCxnSpPr/>
              <p:nvPr/>
            </p:nvCxnSpPr>
            <p:spPr>
              <a:xfrm>
                <a:off x="4598916" y="21631812"/>
                <a:ext cx="4897508" cy="21345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7" name="196 Conector recto de flecha"/>
              <p:cNvCxnSpPr/>
              <p:nvPr/>
            </p:nvCxnSpPr>
            <p:spPr>
              <a:xfrm>
                <a:off x="4591434" y="21630245"/>
                <a:ext cx="6630577" cy="22392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8" name="197 Conector recto de flecha"/>
              <p:cNvCxnSpPr>
                <a:endCxn id="227" idx="0"/>
              </p:cNvCxnSpPr>
              <p:nvPr/>
            </p:nvCxnSpPr>
            <p:spPr>
              <a:xfrm>
                <a:off x="4600485" y="21631812"/>
                <a:ext cx="5748" cy="1998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9" name="198 Conector recto de flecha"/>
              <p:cNvCxnSpPr/>
              <p:nvPr/>
            </p:nvCxnSpPr>
            <p:spPr>
              <a:xfrm>
                <a:off x="6371499" y="21586061"/>
                <a:ext cx="0" cy="215772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0" name="199 Conector recto de flecha"/>
              <p:cNvCxnSpPr/>
              <p:nvPr/>
            </p:nvCxnSpPr>
            <p:spPr>
              <a:xfrm>
                <a:off x="6371499" y="21586061"/>
                <a:ext cx="1446902" cy="212702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1" name="200 Conector recto de flecha"/>
              <p:cNvCxnSpPr/>
              <p:nvPr/>
            </p:nvCxnSpPr>
            <p:spPr>
              <a:xfrm flipH="1">
                <a:off x="4637956" y="21586061"/>
                <a:ext cx="1733543" cy="212702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2" name="201 Conector recto de flecha"/>
              <p:cNvCxnSpPr/>
              <p:nvPr/>
            </p:nvCxnSpPr>
            <p:spPr>
              <a:xfrm>
                <a:off x="6375625" y="21584814"/>
                <a:ext cx="3292256" cy="2144652"/>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3" name="202 Conector recto de flecha"/>
              <p:cNvCxnSpPr/>
              <p:nvPr/>
            </p:nvCxnSpPr>
            <p:spPr>
              <a:xfrm>
                <a:off x="6362771" y="21581843"/>
                <a:ext cx="4859241" cy="2117082"/>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4" name="203 Conector recto de flecha"/>
              <p:cNvCxnSpPr/>
              <p:nvPr/>
            </p:nvCxnSpPr>
            <p:spPr>
              <a:xfrm flipH="1">
                <a:off x="6504613" y="21591479"/>
                <a:ext cx="1458743" cy="2174926"/>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5" name="204 Conector recto de flecha"/>
              <p:cNvCxnSpPr/>
              <p:nvPr/>
            </p:nvCxnSpPr>
            <p:spPr>
              <a:xfrm>
                <a:off x="7950033" y="21618029"/>
                <a:ext cx="49119" cy="2099209"/>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 name="205 Conector recto de flecha"/>
              <p:cNvCxnSpPr/>
              <p:nvPr/>
            </p:nvCxnSpPr>
            <p:spPr>
              <a:xfrm flipH="1">
                <a:off x="4756477" y="21586061"/>
                <a:ext cx="3206878" cy="2157726"/>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7" name="206 Conector recto de flecha"/>
              <p:cNvCxnSpPr/>
              <p:nvPr/>
            </p:nvCxnSpPr>
            <p:spPr>
              <a:xfrm>
                <a:off x="7950033" y="21581843"/>
                <a:ext cx="1872252" cy="2117082"/>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8" name="207 Conector recto de flecha"/>
              <p:cNvCxnSpPr/>
              <p:nvPr/>
            </p:nvCxnSpPr>
            <p:spPr>
              <a:xfrm>
                <a:off x="7950489" y="21599134"/>
                <a:ext cx="3434785" cy="2113951"/>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9" name="208 Conector recto de flecha"/>
              <p:cNvCxnSpPr/>
              <p:nvPr/>
            </p:nvCxnSpPr>
            <p:spPr>
              <a:xfrm flipH="1">
                <a:off x="6710276" y="21586061"/>
                <a:ext cx="3151536" cy="215772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209 Conector recto de flecha"/>
              <p:cNvCxnSpPr/>
              <p:nvPr/>
            </p:nvCxnSpPr>
            <p:spPr>
              <a:xfrm flipH="1">
                <a:off x="8286045" y="21531358"/>
                <a:ext cx="1621246" cy="219810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1" name="210 Conector recto de flecha"/>
              <p:cNvCxnSpPr/>
              <p:nvPr/>
            </p:nvCxnSpPr>
            <p:spPr>
              <a:xfrm flipH="1">
                <a:off x="4962139" y="21531358"/>
                <a:ext cx="4931150" cy="221242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2" name="211 Conector recto de flecha"/>
              <p:cNvCxnSpPr/>
              <p:nvPr/>
            </p:nvCxnSpPr>
            <p:spPr>
              <a:xfrm>
                <a:off x="9894179" y="21571983"/>
                <a:ext cx="45675" cy="219442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212 Conector recto de flecha"/>
              <p:cNvCxnSpPr/>
              <p:nvPr/>
            </p:nvCxnSpPr>
            <p:spPr>
              <a:xfrm>
                <a:off x="9870453" y="21531358"/>
                <a:ext cx="1514821" cy="209920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4" name="213 Conector recto de flecha"/>
              <p:cNvCxnSpPr/>
              <p:nvPr/>
            </p:nvCxnSpPr>
            <p:spPr>
              <a:xfrm flipH="1">
                <a:off x="8378134" y="21617492"/>
                <a:ext cx="3099232" cy="2238605"/>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5" name="214 Conector recto de flecha"/>
              <p:cNvCxnSpPr/>
              <p:nvPr/>
            </p:nvCxnSpPr>
            <p:spPr>
              <a:xfrm flipH="1">
                <a:off x="10195807" y="21613455"/>
                <a:ext cx="1281558" cy="2152952"/>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6" name="215 Conector recto de flecha"/>
              <p:cNvCxnSpPr/>
              <p:nvPr/>
            </p:nvCxnSpPr>
            <p:spPr>
              <a:xfrm flipH="1">
                <a:off x="6710276" y="21631180"/>
                <a:ext cx="4674999" cy="2239235"/>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7" name="216 Conector recto de flecha"/>
              <p:cNvCxnSpPr/>
              <p:nvPr/>
            </p:nvCxnSpPr>
            <p:spPr>
              <a:xfrm>
                <a:off x="11478084" y="21584812"/>
                <a:ext cx="0" cy="2099631"/>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8" name="217 Conector recto de flecha"/>
              <p:cNvCxnSpPr/>
              <p:nvPr/>
            </p:nvCxnSpPr>
            <p:spPr>
              <a:xfrm flipH="1">
                <a:off x="5083015" y="21604489"/>
                <a:ext cx="6393345" cy="226592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9" name="218 CuadroTexto"/>
              <p:cNvSpPr txBox="1"/>
              <p:nvPr/>
            </p:nvSpPr>
            <p:spPr>
              <a:xfrm>
                <a:off x="646008" y="20916805"/>
                <a:ext cx="3297795" cy="486601"/>
              </a:xfrm>
              <a:prstGeom prst="rect">
                <a:avLst/>
              </a:prstGeom>
              <a:noFill/>
            </p:spPr>
            <p:txBody>
              <a:bodyPr wrap="square" rtlCol="0">
                <a:spAutoFit/>
              </a:bodyPr>
              <a:lstStyle/>
              <a:p>
                <a:pPr algn="r"/>
                <a:r>
                  <a:rPr lang="en-US" sz="2000" dirty="0" smtClean="0">
                    <a:solidFill>
                      <a:schemeClr val="tx1">
                        <a:lumMod val="75000"/>
                        <a:lumOff val="25000"/>
                      </a:schemeClr>
                    </a:solidFill>
                    <a:latin typeface="+mn-lt"/>
                  </a:rPr>
                  <a:t>evolved in</a:t>
                </a:r>
                <a:endParaRPr lang="en-US" sz="2000" dirty="0">
                  <a:solidFill>
                    <a:schemeClr val="tx1">
                      <a:lumMod val="75000"/>
                      <a:lumOff val="25000"/>
                    </a:schemeClr>
                  </a:solidFill>
                  <a:latin typeface="+mn-lt"/>
                </a:endParaRPr>
              </a:p>
            </p:txBody>
          </p:sp>
        </p:grpSp>
        <p:sp>
          <p:nvSpPr>
            <p:cNvPr id="131" name="130 CuadroTexto"/>
            <p:cNvSpPr txBox="1"/>
            <p:nvPr/>
          </p:nvSpPr>
          <p:spPr>
            <a:xfrm>
              <a:off x="2043041" y="16646423"/>
              <a:ext cx="2496011" cy="1353983"/>
            </a:xfrm>
            <a:prstGeom prst="rect">
              <a:avLst/>
            </a:prstGeom>
            <a:noFill/>
          </p:spPr>
          <p:txBody>
            <a:bodyPr wrap="square" rtlCol="0">
              <a:spAutoFit/>
            </a:bodyPr>
            <a:lstStyle/>
            <a:p>
              <a:pPr algn="r"/>
              <a:r>
                <a:rPr lang="en-US" sz="2000" dirty="0" smtClean="0">
                  <a:solidFill>
                    <a:schemeClr val="tx1">
                      <a:lumMod val="75000"/>
                      <a:lumOff val="25000"/>
                    </a:schemeClr>
                  </a:solidFill>
                  <a:latin typeface="+mn-lt"/>
                </a:rPr>
                <a:t>inoculated </a:t>
              </a:r>
            </a:p>
            <a:p>
              <a:pPr algn="r"/>
              <a:r>
                <a:rPr lang="en-US" sz="2000" dirty="0" smtClean="0">
                  <a:solidFill>
                    <a:schemeClr val="tx1">
                      <a:lumMod val="75000"/>
                      <a:lumOff val="25000"/>
                    </a:schemeClr>
                  </a:solidFill>
                  <a:latin typeface="+mn-lt"/>
                </a:rPr>
                <a:t>unselected</a:t>
              </a:r>
            </a:p>
            <a:p>
              <a:pPr algn="r"/>
              <a:r>
                <a:rPr lang="en-US" sz="2000" dirty="0" smtClean="0">
                  <a:solidFill>
                    <a:schemeClr val="tx1">
                      <a:lumMod val="75000"/>
                      <a:lumOff val="25000"/>
                    </a:schemeClr>
                  </a:solidFill>
                  <a:latin typeface="+mn-lt"/>
                </a:rPr>
                <a:t>ecotype</a:t>
              </a:r>
              <a:endParaRPr lang="en-US" sz="2000" dirty="0">
                <a:solidFill>
                  <a:schemeClr val="tx1">
                    <a:lumMod val="75000"/>
                    <a:lumOff val="25000"/>
                  </a:schemeClr>
                </a:solidFill>
                <a:latin typeface="+mn-lt"/>
              </a:endParaRPr>
            </a:p>
          </p:txBody>
        </p:sp>
      </p:grpSp>
      <p:sp>
        <p:nvSpPr>
          <p:cNvPr id="242" name="241 Conector"/>
          <p:cNvSpPr>
            <a:spLocks noChangeAspect="1"/>
          </p:cNvSpPr>
          <p:nvPr/>
        </p:nvSpPr>
        <p:spPr>
          <a:xfrm>
            <a:off x="15685448" y="29882048"/>
            <a:ext cx="3384554" cy="3420000"/>
          </a:xfrm>
          <a:prstGeom prst="flowChartConnector">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smtClean="0">
                <a:solidFill>
                  <a:schemeClr val="tx1">
                    <a:lumMod val="85000"/>
                    <a:lumOff val="15000"/>
                  </a:schemeClr>
                </a:solidFill>
              </a:rPr>
              <a:t>2. </a:t>
            </a:r>
            <a:r>
              <a:rPr lang="es-ES" sz="2700" dirty="0" err="1" smtClean="0">
                <a:solidFill>
                  <a:schemeClr val="tx1">
                    <a:lumMod val="85000"/>
                    <a:lumOff val="15000"/>
                  </a:schemeClr>
                </a:solidFill>
              </a:rPr>
              <a:t>Locally</a:t>
            </a:r>
            <a:r>
              <a:rPr lang="es-ES" sz="2700" dirty="0" smtClean="0">
                <a:solidFill>
                  <a:schemeClr val="tx1">
                    <a:lumMod val="85000"/>
                    <a:lumOff val="15000"/>
                  </a:schemeClr>
                </a:solidFill>
              </a:rPr>
              <a:t> </a:t>
            </a:r>
            <a:r>
              <a:rPr lang="es-ES" sz="2700" dirty="0" err="1" smtClean="0">
                <a:solidFill>
                  <a:schemeClr val="tx1">
                    <a:lumMod val="85000"/>
                    <a:lumOff val="15000"/>
                  </a:schemeClr>
                </a:solidFill>
              </a:rPr>
              <a:t>adapted</a:t>
            </a:r>
            <a:r>
              <a:rPr lang="es-ES" sz="2700" dirty="0" smtClean="0">
                <a:solidFill>
                  <a:schemeClr val="tx1">
                    <a:lumMod val="85000"/>
                    <a:lumOff val="15000"/>
                  </a:schemeClr>
                </a:solidFill>
              </a:rPr>
              <a:t> </a:t>
            </a:r>
            <a:r>
              <a:rPr lang="es-ES" sz="2700" i="1" dirty="0" smtClean="0">
                <a:solidFill>
                  <a:schemeClr val="tx1">
                    <a:lumMod val="85000"/>
                    <a:lumOff val="15000"/>
                  </a:schemeClr>
                </a:solidFill>
              </a:rPr>
              <a:t>vs</a:t>
            </a:r>
            <a:r>
              <a:rPr lang="es-ES" sz="2700" dirty="0" smtClean="0">
                <a:solidFill>
                  <a:schemeClr val="tx1">
                    <a:lumMod val="85000"/>
                    <a:lumOff val="15000"/>
                  </a:schemeClr>
                </a:solidFill>
              </a:rPr>
              <a:t>  ancestral  </a:t>
            </a:r>
            <a:r>
              <a:rPr lang="es-ES" sz="2700" dirty="0" err="1" smtClean="0">
                <a:solidFill>
                  <a:schemeClr val="tx1">
                    <a:lumMod val="85000"/>
                    <a:lumOff val="15000"/>
                  </a:schemeClr>
                </a:solidFill>
              </a:rPr>
              <a:t>viruses</a:t>
            </a:r>
            <a:r>
              <a:rPr lang="es-ES" sz="2700" dirty="0" smtClean="0">
                <a:solidFill>
                  <a:schemeClr val="tx1">
                    <a:lumMod val="85000"/>
                    <a:lumOff val="15000"/>
                  </a:schemeClr>
                </a:solidFill>
              </a:rPr>
              <a:t> in </a:t>
            </a:r>
            <a:r>
              <a:rPr lang="es-ES" sz="2700" dirty="0" err="1" smtClean="0">
                <a:solidFill>
                  <a:schemeClr val="tx1">
                    <a:lumMod val="85000"/>
                    <a:lumOff val="15000"/>
                  </a:schemeClr>
                </a:solidFill>
              </a:rPr>
              <a:t>the</a:t>
            </a:r>
            <a:r>
              <a:rPr lang="es-ES" sz="2700" dirty="0" smtClean="0">
                <a:solidFill>
                  <a:schemeClr val="tx1">
                    <a:lumMod val="85000"/>
                    <a:lumOff val="15000"/>
                  </a:schemeClr>
                </a:solidFill>
              </a:rPr>
              <a:t> original host (L</a:t>
            </a:r>
            <a:r>
              <a:rPr lang="es-ES" sz="2700" i="1" dirty="0" smtClean="0">
                <a:solidFill>
                  <a:schemeClr val="tx1">
                    <a:lumMod val="85000"/>
                    <a:lumOff val="15000"/>
                  </a:schemeClr>
                </a:solidFill>
              </a:rPr>
              <a:t>er</a:t>
            </a:r>
            <a:r>
              <a:rPr lang="es-ES" sz="2700" dirty="0" smtClean="0">
                <a:solidFill>
                  <a:schemeClr val="tx1">
                    <a:lumMod val="85000"/>
                    <a:lumOff val="15000"/>
                  </a:schemeClr>
                </a:solidFill>
              </a:rPr>
              <a:t>-0)</a:t>
            </a:r>
            <a:endParaRPr lang="es-ES" sz="2700" dirty="0">
              <a:solidFill>
                <a:schemeClr val="tx1">
                  <a:lumMod val="85000"/>
                  <a:lumOff val="15000"/>
                </a:schemeClr>
              </a:solidFill>
            </a:endParaRPr>
          </a:p>
        </p:txBody>
      </p:sp>
      <p:sp>
        <p:nvSpPr>
          <p:cNvPr id="243" name="242 Conector"/>
          <p:cNvSpPr>
            <a:spLocks noChangeAspect="1"/>
          </p:cNvSpPr>
          <p:nvPr/>
        </p:nvSpPr>
        <p:spPr>
          <a:xfrm>
            <a:off x="16048827" y="10365581"/>
            <a:ext cx="3384554" cy="3420000"/>
          </a:xfrm>
          <a:prstGeom prst="flowChartConnector">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smtClean="0">
                <a:solidFill>
                  <a:schemeClr val="tx1">
                    <a:lumMod val="85000"/>
                    <a:lumOff val="15000"/>
                  </a:schemeClr>
                </a:solidFill>
              </a:rPr>
              <a:t>1. Evolved </a:t>
            </a:r>
            <a:r>
              <a:rPr lang="es-ES" sz="2700" i="1" dirty="0" smtClean="0">
                <a:solidFill>
                  <a:schemeClr val="tx1">
                    <a:lumMod val="85000"/>
                    <a:lumOff val="15000"/>
                  </a:schemeClr>
                </a:solidFill>
              </a:rPr>
              <a:t>vs</a:t>
            </a:r>
            <a:r>
              <a:rPr lang="es-ES" sz="2700" dirty="0" smtClean="0">
                <a:solidFill>
                  <a:schemeClr val="tx1">
                    <a:lumMod val="85000"/>
                    <a:lumOff val="15000"/>
                  </a:schemeClr>
                </a:solidFill>
              </a:rPr>
              <a:t> ancestral </a:t>
            </a:r>
            <a:r>
              <a:rPr lang="es-ES" sz="2700" dirty="0" err="1" smtClean="0">
                <a:solidFill>
                  <a:schemeClr val="tx1">
                    <a:lumMod val="85000"/>
                    <a:lumOff val="15000"/>
                  </a:schemeClr>
                </a:solidFill>
              </a:rPr>
              <a:t>viruses</a:t>
            </a:r>
            <a:r>
              <a:rPr lang="es-ES" sz="2700" dirty="0" smtClean="0">
                <a:solidFill>
                  <a:schemeClr val="tx1">
                    <a:lumMod val="85000"/>
                    <a:lumOff val="15000"/>
                  </a:schemeClr>
                </a:solidFill>
              </a:rPr>
              <a:t> in </a:t>
            </a:r>
            <a:r>
              <a:rPr lang="es-ES" sz="2700" dirty="0" err="1" smtClean="0">
                <a:solidFill>
                  <a:schemeClr val="tx1">
                    <a:lumMod val="85000"/>
                    <a:lumOff val="15000"/>
                  </a:schemeClr>
                </a:solidFill>
              </a:rPr>
              <a:t>their</a:t>
            </a:r>
            <a:r>
              <a:rPr lang="es-ES" sz="2700" dirty="0" smtClean="0">
                <a:solidFill>
                  <a:schemeClr val="tx1">
                    <a:lumMod val="85000"/>
                    <a:lumOff val="15000"/>
                  </a:schemeClr>
                </a:solidFill>
              </a:rPr>
              <a:t> local </a:t>
            </a:r>
            <a:r>
              <a:rPr lang="es-ES" sz="2700" dirty="0" err="1" smtClean="0">
                <a:solidFill>
                  <a:schemeClr val="tx1">
                    <a:lumMod val="85000"/>
                    <a:lumOff val="15000"/>
                  </a:schemeClr>
                </a:solidFill>
              </a:rPr>
              <a:t>ecotype</a:t>
            </a:r>
            <a:endParaRPr lang="es-ES" sz="2700" dirty="0">
              <a:solidFill>
                <a:schemeClr val="tx1">
                  <a:lumMod val="85000"/>
                  <a:lumOff val="15000"/>
                </a:schemeClr>
              </a:solidFill>
            </a:endParaRPr>
          </a:p>
        </p:txBody>
      </p:sp>
      <p:sp>
        <p:nvSpPr>
          <p:cNvPr id="244" name="243 CuadroTexto"/>
          <p:cNvSpPr txBox="1"/>
          <p:nvPr/>
        </p:nvSpPr>
        <p:spPr>
          <a:xfrm>
            <a:off x="928766" y="11203827"/>
            <a:ext cx="750015" cy="584775"/>
          </a:xfrm>
          <a:prstGeom prst="rect">
            <a:avLst/>
          </a:prstGeom>
          <a:noFill/>
        </p:spPr>
        <p:txBody>
          <a:bodyPr wrap="square" rtlCol="0">
            <a:spAutoFit/>
          </a:bodyPr>
          <a:lstStyle/>
          <a:p>
            <a:pPr marL="514350" indent="-514350">
              <a:buAutoNum type="alphaUcParenBoth"/>
            </a:pPr>
            <a:r>
              <a:rPr lang="es-ES" sz="3200" dirty="0" smtClean="0">
                <a:solidFill>
                  <a:schemeClr val="accent1">
                    <a:lumMod val="75000"/>
                  </a:schemeClr>
                </a:solidFill>
                <a:latin typeface="+mj-lt"/>
              </a:rPr>
              <a:t> </a:t>
            </a:r>
          </a:p>
        </p:txBody>
      </p:sp>
      <p:sp>
        <p:nvSpPr>
          <p:cNvPr id="245" name="244 CuadroTexto"/>
          <p:cNvSpPr txBox="1"/>
          <p:nvPr/>
        </p:nvSpPr>
        <p:spPr>
          <a:xfrm>
            <a:off x="967783" y="15547227"/>
            <a:ext cx="671979" cy="584775"/>
          </a:xfrm>
          <a:prstGeom prst="rect">
            <a:avLst/>
          </a:prstGeom>
          <a:noFill/>
        </p:spPr>
        <p:txBody>
          <a:bodyPr wrap="none" rtlCol="0">
            <a:spAutoFit/>
          </a:bodyPr>
          <a:lstStyle/>
          <a:p>
            <a:r>
              <a:rPr lang="en-US" sz="3200" dirty="0" smtClean="0">
                <a:solidFill>
                  <a:schemeClr val="accent1">
                    <a:lumMod val="75000"/>
                  </a:schemeClr>
                </a:solidFill>
                <a:latin typeface="+mj-lt"/>
              </a:rPr>
              <a:t>(B)</a:t>
            </a:r>
          </a:p>
        </p:txBody>
      </p:sp>
      <p:pic>
        <p:nvPicPr>
          <p:cNvPr id="248" name="Picture 7" descr="venn_di_analysis2.png"/>
          <p:cNvPicPr>
            <a:picLocks noChangeAspect="1" noChangeArrowheads="1"/>
          </p:cNvPicPr>
          <p:nvPr/>
        </p:nvPicPr>
        <p:blipFill rotWithShape="1">
          <a:blip r:embed="rId15">
            <a:extLst>
              <a:ext uri="{28A0092B-C50C-407E-A947-70E740481C1C}">
                <a14:useLocalDpi xmlns:a14="http://schemas.microsoft.com/office/drawing/2010/main" xmlns="" val="0"/>
              </a:ext>
            </a:extLst>
          </a:blip>
          <a:srcRect l="15510" t="10861" r="15516" b="10170"/>
          <a:stretch/>
        </p:blipFill>
        <p:spPr bwMode="auto">
          <a:xfrm>
            <a:off x="16049628" y="17926184"/>
            <a:ext cx="3993353" cy="4572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49" name="248 Grupo"/>
          <p:cNvGrpSpPr>
            <a:grpSpLocks noChangeAspect="1"/>
          </p:cNvGrpSpPr>
          <p:nvPr/>
        </p:nvGrpSpPr>
        <p:grpSpPr>
          <a:xfrm>
            <a:off x="22236325" y="23244875"/>
            <a:ext cx="15639804" cy="6048000"/>
            <a:chOff x="2800436" y="9264581"/>
            <a:chExt cx="14045881" cy="5431620"/>
          </a:xfrm>
        </p:grpSpPr>
        <p:pic>
          <p:nvPicPr>
            <p:cNvPr id="250" name="Picture 2"/>
            <p:cNvPicPr>
              <a:picLocks noChangeAspect="1" noChangeArrowheads="1"/>
            </p:cNvPicPr>
            <p:nvPr/>
          </p:nvPicPr>
          <p:blipFill rotWithShape="1">
            <a:blip r:embed="rId16">
              <a:extLst>
                <a:ext uri="{BEBA8EAE-BF5A-486C-A8C5-ECC9F3942E4B}">
                  <a14:imgProps xmlns:a14="http://schemas.microsoft.com/office/drawing/2010/main" xmlns="">
                    <a14:imgLayer r:embed="rId17">
                      <a14:imgEffect>
                        <a14:brightnessContrast contrast="40000"/>
                      </a14:imgEffect>
                    </a14:imgLayer>
                  </a14:imgProps>
                </a:ext>
                <a:ext uri="{28A0092B-C50C-407E-A947-70E740481C1C}">
                  <a14:useLocalDpi xmlns:a14="http://schemas.microsoft.com/office/drawing/2010/main" xmlns="" val="0"/>
                </a:ext>
              </a:extLst>
            </a:blip>
            <a:srcRect l="1165" t="17542" r="51704" b="41766"/>
            <a:stretch/>
          </p:blipFill>
          <p:spPr bwMode="auto">
            <a:xfrm>
              <a:off x="2800436" y="9264581"/>
              <a:ext cx="10065856" cy="54316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1" name="Picture 13" descr="venn_st_analysis2.png"/>
            <p:cNvPicPr>
              <a:picLocks noChangeAspect="1" noChangeArrowheads="1"/>
            </p:cNvPicPr>
            <p:nvPr/>
          </p:nvPicPr>
          <p:blipFill rotWithShape="1">
            <a:blip r:embed="rId18">
              <a:extLst>
                <a:ext uri="{28A0092B-C50C-407E-A947-70E740481C1C}">
                  <a14:useLocalDpi xmlns:a14="http://schemas.microsoft.com/office/drawing/2010/main" xmlns="" val="0"/>
                </a:ext>
              </a:extLst>
            </a:blip>
            <a:srcRect l="15227" t="11544" r="15525" b="9800"/>
            <a:stretch/>
          </p:blipFill>
          <p:spPr bwMode="auto">
            <a:xfrm>
              <a:off x="12884581" y="9841147"/>
              <a:ext cx="3961736" cy="450000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52" name="251 Grupo"/>
          <p:cNvGrpSpPr>
            <a:grpSpLocks noChangeAspect="1"/>
          </p:cNvGrpSpPr>
          <p:nvPr/>
        </p:nvGrpSpPr>
        <p:grpSpPr>
          <a:xfrm>
            <a:off x="21947981" y="10289381"/>
            <a:ext cx="16039904" cy="6156000"/>
            <a:chOff x="2774620" y="16198179"/>
            <a:chExt cx="13601078" cy="5220000"/>
          </a:xfrm>
        </p:grpSpPr>
        <p:pic>
          <p:nvPicPr>
            <p:cNvPr id="253" name="Picture 3"/>
            <p:cNvPicPr>
              <a:picLocks noChangeAspect="1" noChangeArrowheads="1"/>
            </p:cNvPicPr>
            <p:nvPr/>
          </p:nvPicPr>
          <p:blipFill rotWithShape="1">
            <a:blip r:embed="rId19">
              <a:extLst>
                <a:ext uri="{BEBA8EAE-BF5A-486C-A8C5-ECC9F3942E4B}">
                  <a14:imgProps xmlns:a14="http://schemas.microsoft.com/office/drawing/2010/main" xmlns="">
                    <a14:imgLayer r:embed="rId20">
                      <a14:imgEffect>
                        <a14:brightnessContrast contrast="40000"/>
                      </a14:imgEffect>
                    </a14:imgLayer>
                  </a14:imgProps>
                </a:ext>
                <a:ext uri="{28A0092B-C50C-407E-A947-70E740481C1C}">
                  <a14:useLocalDpi xmlns:a14="http://schemas.microsoft.com/office/drawing/2010/main" xmlns="" val="0"/>
                </a:ext>
              </a:extLst>
            </a:blip>
            <a:srcRect t="17259" r="51827" b="41370"/>
            <a:stretch/>
          </p:blipFill>
          <p:spPr bwMode="auto">
            <a:xfrm>
              <a:off x="2774620" y="16198179"/>
              <a:ext cx="9725317" cy="522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4" name="Picture 5" descr="venn_ei_analysis2.png"/>
            <p:cNvPicPr>
              <a:picLocks noChangeAspect="1" noChangeArrowheads="1"/>
            </p:cNvPicPr>
            <p:nvPr/>
          </p:nvPicPr>
          <p:blipFill rotWithShape="1">
            <a:blip r:embed="rId21">
              <a:extLst>
                <a:ext uri="{28A0092B-C50C-407E-A947-70E740481C1C}">
                  <a14:useLocalDpi xmlns:a14="http://schemas.microsoft.com/office/drawing/2010/main" xmlns="" val="0"/>
                </a:ext>
              </a:extLst>
            </a:blip>
            <a:srcRect l="15461" t="11580" r="15838" b="9415"/>
            <a:stretch/>
          </p:blipFill>
          <p:spPr bwMode="auto">
            <a:xfrm>
              <a:off x="12499181" y="16558179"/>
              <a:ext cx="3876517" cy="45000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58" name="Picture 9" descr="venn_ler_analysis2.png"/>
          <p:cNvPicPr>
            <a:picLocks noChangeAspect="1" noChangeArrowheads="1"/>
          </p:cNvPicPr>
          <p:nvPr/>
        </p:nvPicPr>
        <p:blipFill rotWithShape="1">
          <a:blip r:embed="rId22">
            <a:extLst>
              <a:ext uri="{28A0092B-C50C-407E-A947-70E740481C1C}">
                <a14:useLocalDpi xmlns:a14="http://schemas.microsoft.com/office/drawing/2010/main" xmlns="" val="0"/>
              </a:ext>
            </a:extLst>
          </a:blip>
          <a:srcRect l="15907" t="12669" r="15940" b="9051"/>
          <a:stretch/>
        </p:blipFill>
        <p:spPr bwMode="auto">
          <a:xfrm>
            <a:off x="18061781" y="13870781"/>
            <a:ext cx="3980518"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61" name="260 CuadroTexto"/>
          <p:cNvSpPr txBox="1"/>
          <p:nvPr/>
        </p:nvSpPr>
        <p:spPr>
          <a:xfrm>
            <a:off x="1018788" y="17299827"/>
            <a:ext cx="8584793" cy="3416320"/>
          </a:xfrm>
          <a:prstGeom prst="rect">
            <a:avLst/>
          </a:prstGeom>
          <a:noFill/>
        </p:spPr>
        <p:txBody>
          <a:bodyPr wrap="square" rtlCol="0">
            <a:spAutoFit/>
          </a:bodyPr>
          <a:lstStyle/>
          <a:p>
            <a:pPr algn="just"/>
            <a:r>
              <a:rPr lang="en-US" sz="2400" dirty="0" smtClean="0">
                <a:solidFill>
                  <a:schemeClr val="accent1">
                    <a:lumMod val="50000"/>
                  </a:schemeClr>
                </a:solidFill>
                <a:latin typeface="Calibri" pitchFamily="34" charset="0"/>
              </a:rPr>
              <a:t>Experimental design (A) </a:t>
            </a:r>
            <a:r>
              <a:rPr lang="en-US" sz="2400" b="0" dirty="0">
                <a:solidFill>
                  <a:schemeClr val="tx1">
                    <a:lumMod val="85000"/>
                    <a:lumOff val="15000"/>
                  </a:schemeClr>
                </a:solidFill>
                <a:latin typeface="Calibri" pitchFamily="34" charset="0"/>
              </a:rPr>
              <a:t>Cross infection of local and alternative </a:t>
            </a:r>
            <a:r>
              <a:rPr lang="en-US" sz="2400" b="0" i="1" dirty="0">
                <a:solidFill>
                  <a:schemeClr val="tx1">
                    <a:lumMod val="85000"/>
                    <a:lumOff val="15000"/>
                  </a:schemeClr>
                </a:solidFill>
                <a:latin typeface="Calibri" pitchFamily="34" charset="0"/>
              </a:rPr>
              <a:t>A. thaliana</a:t>
            </a:r>
            <a:r>
              <a:rPr lang="en-US" sz="2400" b="0" dirty="0">
                <a:solidFill>
                  <a:schemeClr val="tx1">
                    <a:lumMod val="85000"/>
                    <a:lumOff val="15000"/>
                  </a:schemeClr>
                </a:solidFill>
                <a:latin typeface="Calibri" pitchFamily="34" charset="0"/>
              </a:rPr>
              <a:t> hosts with evolved </a:t>
            </a:r>
            <a:r>
              <a:rPr lang="en-US" sz="2400" b="0" dirty="0" smtClean="0">
                <a:solidFill>
                  <a:schemeClr val="tx1">
                    <a:lumMod val="85000"/>
                    <a:lumOff val="15000"/>
                  </a:schemeClr>
                </a:solidFill>
                <a:latin typeface="Calibri" pitchFamily="34" charset="0"/>
              </a:rPr>
              <a:t>virus-lineages. </a:t>
            </a:r>
            <a:r>
              <a:rPr lang="en-US" sz="2400" dirty="0" smtClean="0">
                <a:solidFill>
                  <a:schemeClr val="accent1">
                    <a:lumMod val="50000"/>
                  </a:schemeClr>
                </a:solidFill>
                <a:latin typeface="Calibri" pitchFamily="34" charset="0"/>
              </a:rPr>
              <a:t>(B) </a:t>
            </a:r>
            <a:r>
              <a:rPr lang="en-US" sz="2400" b="0" dirty="0">
                <a:solidFill>
                  <a:schemeClr val="tx1">
                    <a:lumMod val="85000"/>
                    <a:lumOff val="15000"/>
                  </a:schemeClr>
                </a:solidFill>
                <a:latin typeface="Calibri" pitchFamily="34" charset="0"/>
              </a:rPr>
              <a:t>and</a:t>
            </a:r>
            <a:r>
              <a:rPr lang="en-US" sz="2400" dirty="0" smtClean="0">
                <a:solidFill>
                  <a:schemeClr val="accent1">
                    <a:lumMod val="50000"/>
                  </a:schemeClr>
                </a:solidFill>
                <a:latin typeface="Calibri" pitchFamily="34" charset="0"/>
              </a:rPr>
              <a:t> (C)</a:t>
            </a:r>
            <a:r>
              <a:rPr lang="en-US" sz="2400" b="0" dirty="0">
                <a:solidFill>
                  <a:schemeClr val="tx1">
                    <a:lumMod val="85000"/>
                    <a:lumOff val="15000"/>
                  </a:schemeClr>
                </a:solidFill>
                <a:latin typeface="Calibri" pitchFamily="34" charset="0"/>
              </a:rPr>
              <a:t>,</a:t>
            </a:r>
            <a:r>
              <a:rPr lang="en-US" sz="2400" dirty="0" smtClean="0">
                <a:solidFill>
                  <a:schemeClr val="accent1">
                    <a:lumMod val="50000"/>
                  </a:schemeClr>
                </a:solidFill>
                <a:latin typeface="Calibri" pitchFamily="34" charset="0"/>
              </a:rPr>
              <a:t> </a:t>
            </a:r>
            <a:r>
              <a:rPr lang="en-US" sz="2400" b="0" dirty="0">
                <a:solidFill>
                  <a:schemeClr val="tx1">
                    <a:lumMod val="85000"/>
                    <a:lumOff val="15000"/>
                  </a:schemeClr>
                </a:solidFill>
                <a:latin typeface="Calibri" pitchFamily="34" charset="0"/>
              </a:rPr>
              <a:t>r</a:t>
            </a:r>
            <a:r>
              <a:rPr lang="en-US" sz="2400" b="0" dirty="0" smtClean="0">
                <a:solidFill>
                  <a:schemeClr val="tx1">
                    <a:lumMod val="85000"/>
                    <a:lumOff val="15000"/>
                  </a:schemeClr>
                </a:solidFill>
                <a:latin typeface="Calibri" pitchFamily="34" charset="0"/>
              </a:rPr>
              <a:t>epresentation of samples</a:t>
            </a:r>
            <a:r>
              <a:rPr lang="en-US" sz="2400" b="0" dirty="0">
                <a:solidFill>
                  <a:schemeClr val="accent1">
                    <a:lumMod val="50000"/>
                  </a:schemeClr>
                </a:solidFill>
                <a:latin typeface="Calibri" pitchFamily="34" charset="0"/>
              </a:rPr>
              <a:t> </a:t>
            </a:r>
            <a:r>
              <a:rPr lang="en-US" sz="2400" b="0" dirty="0" smtClean="0">
                <a:solidFill>
                  <a:schemeClr val="tx1">
                    <a:lumMod val="85000"/>
                    <a:lumOff val="15000"/>
                  </a:schemeClr>
                </a:solidFill>
                <a:latin typeface="Calibri" pitchFamily="34" charset="0"/>
              </a:rPr>
              <a:t>used for transcriptomic characterization via Agilent microarray technology: </a:t>
            </a:r>
            <a:r>
              <a:rPr lang="en-US" sz="2400" dirty="0" smtClean="0">
                <a:solidFill>
                  <a:schemeClr val="accent1">
                    <a:lumMod val="50000"/>
                  </a:schemeClr>
                </a:solidFill>
                <a:latin typeface="Calibri" pitchFamily="34" charset="0"/>
              </a:rPr>
              <a:t>(B) </a:t>
            </a:r>
            <a:r>
              <a:rPr lang="en-US" sz="2400" b="0" dirty="0" smtClean="0">
                <a:solidFill>
                  <a:schemeClr val="tx1">
                    <a:lumMod val="85000"/>
                    <a:lumOff val="15000"/>
                  </a:schemeClr>
                </a:solidFill>
                <a:latin typeface="Calibri" pitchFamily="34" charset="0"/>
              </a:rPr>
              <a:t>samples from plants infected with the ancestral TEV-</a:t>
            </a:r>
            <a:r>
              <a:rPr lang="en-US" sz="2400" b="0" i="1" dirty="0" smtClean="0">
                <a:solidFill>
                  <a:schemeClr val="tx1">
                    <a:lumMod val="85000"/>
                    <a:lumOff val="15000"/>
                  </a:schemeClr>
                </a:solidFill>
                <a:latin typeface="Calibri" pitchFamily="34" charset="0"/>
              </a:rPr>
              <a:t>At</a:t>
            </a:r>
            <a:r>
              <a:rPr lang="en-US" sz="2400" b="0" dirty="0" smtClean="0">
                <a:solidFill>
                  <a:schemeClr val="tx1">
                    <a:lumMod val="85000"/>
                    <a:lumOff val="15000"/>
                  </a:schemeClr>
                </a:solidFill>
                <a:latin typeface="Calibri" pitchFamily="34" charset="0"/>
              </a:rPr>
              <a:t>17b virus.  </a:t>
            </a:r>
            <a:r>
              <a:rPr lang="en-US" sz="2400" dirty="0" smtClean="0">
                <a:solidFill>
                  <a:schemeClr val="accent1">
                    <a:lumMod val="50000"/>
                  </a:schemeClr>
                </a:solidFill>
                <a:latin typeface="Calibri" pitchFamily="34" charset="0"/>
              </a:rPr>
              <a:t>(C)</a:t>
            </a:r>
            <a:r>
              <a:rPr lang="en-US" sz="2400" b="0" dirty="0" smtClean="0">
                <a:solidFill>
                  <a:schemeClr val="accent1">
                    <a:lumMod val="50000"/>
                  </a:schemeClr>
                </a:solidFill>
                <a:latin typeface="Calibri" pitchFamily="34" charset="0"/>
              </a:rPr>
              <a:t> </a:t>
            </a:r>
            <a:r>
              <a:rPr lang="en-US" sz="2400" b="0" dirty="0" smtClean="0">
                <a:solidFill>
                  <a:schemeClr val="tx1">
                    <a:lumMod val="85000"/>
                    <a:lumOff val="15000"/>
                  </a:schemeClr>
                </a:solidFill>
                <a:latin typeface="Calibri" pitchFamily="34" charset="0"/>
              </a:rPr>
              <a:t>samples  </a:t>
            </a:r>
            <a:r>
              <a:rPr lang="en-US" sz="2400" b="0" dirty="0">
                <a:solidFill>
                  <a:schemeClr val="tx1">
                    <a:lumMod val="85000"/>
                    <a:lumOff val="15000"/>
                  </a:schemeClr>
                </a:solidFill>
                <a:latin typeface="Calibri" pitchFamily="34" charset="0"/>
              </a:rPr>
              <a:t>from </a:t>
            </a:r>
            <a:r>
              <a:rPr lang="en-US" sz="2400" b="0" dirty="0" smtClean="0">
                <a:solidFill>
                  <a:schemeClr val="tx1">
                    <a:lumMod val="85000"/>
                    <a:lumOff val="15000"/>
                  </a:schemeClr>
                </a:solidFill>
                <a:latin typeface="Calibri" pitchFamily="34" charset="0"/>
              </a:rPr>
              <a:t>inoculations with viruses evolved in </a:t>
            </a:r>
            <a:r>
              <a:rPr lang="en-US" sz="2400" dirty="0" smtClean="0">
                <a:solidFill>
                  <a:schemeClr val="accent1">
                    <a:lumMod val="50000"/>
                  </a:schemeClr>
                </a:solidFill>
                <a:latin typeface="Calibri" pitchFamily="34" charset="0"/>
              </a:rPr>
              <a:t>(A)</a:t>
            </a:r>
            <a:r>
              <a:rPr lang="en-US" sz="2400" b="0" dirty="0" smtClean="0">
                <a:solidFill>
                  <a:schemeClr val="tx1">
                    <a:lumMod val="85000"/>
                    <a:lumOff val="15000"/>
                  </a:schemeClr>
                </a:solidFill>
                <a:latin typeface="Calibri" pitchFamily="34" charset="0"/>
              </a:rPr>
              <a:t>. </a:t>
            </a:r>
            <a:r>
              <a:rPr lang="en-US" sz="2400" dirty="0" smtClean="0">
                <a:solidFill>
                  <a:schemeClr val="tx1">
                    <a:lumMod val="85000"/>
                    <a:lumOff val="15000"/>
                  </a:schemeClr>
                </a:solidFill>
                <a:latin typeface="Calibri" pitchFamily="34" charset="0"/>
              </a:rPr>
              <a:t> </a:t>
            </a:r>
            <a:r>
              <a:rPr lang="en-US" sz="2400" b="0" dirty="0" smtClean="0">
                <a:solidFill>
                  <a:schemeClr val="tx1">
                    <a:lumMod val="85000"/>
                    <a:lumOff val="15000"/>
                  </a:schemeClr>
                </a:solidFill>
                <a:latin typeface="Calibri" pitchFamily="34" charset="0"/>
              </a:rPr>
              <a:t>Numbers in the tables represent the number of individually analyzed plants for a given host-virus combination. Shadowed numbers are  combinations of virus with his local host. </a:t>
            </a:r>
            <a:endParaRPr lang="en-US" sz="2400" b="0" dirty="0">
              <a:solidFill>
                <a:schemeClr val="tx1">
                  <a:lumMod val="85000"/>
                  <a:lumOff val="15000"/>
                </a:schemeClr>
              </a:solidFill>
              <a:latin typeface="Calibri" pitchFamily="34" charset="0"/>
            </a:endParaRPr>
          </a:p>
        </p:txBody>
      </p:sp>
      <p:sp>
        <p:nvSpPr>
          <p:cNvPr id="262" name="261 CuadroTexto"/>
          <p:cNvSpPr txBox="1"/>
          <p:nvPr/>
        </p:nvSpPr>
        <p:spPr>
          <a:xfrm>
            <a:off x="8841581" y="11327431"/>
            <a:ext cx="671979" cy="584775"/>
          </a:xfrm>
          <a:prstGeom prst="rect">
            <a:avLst/>
          </a:prstGeom>
          <a:noFill/>
        </p:spPr>
        <p:txBody>
          <a:bodyPr wrap="none" rtlCol="0">
            <a:spAutoFit/>
          </a:bodyPr>
          <a:lstStyle/>
          <a:p>
            <a:r>
              <a:rPr lang="en-US" sz="3200" dirty="0" smtClean="0">
                <a:solidFill>
                  <a:schemeClr val="accent1">
                    <a:lumMod val="75000"/>
                  </a:schemeClr>
                </a:solidFill>
                <a:latin typeface="+mj-lt"/>
              </a:rPr>
              <a:t>(C)</a:t>
            </a:r>
          </a:p>
        </p:txBody>
      </p:sp>
      <p:sp>
        <p:nvSpPr>
          <p:cNvPr id="263" name="262 CuadroTexto"/>
          <p:cNvSpPr txBox="1"/>
          <p:nvPr/>
        </p:nvSpPr>
        <p:spPr>
          <a:xfrm>
            <a:off x="15685448" y="33543061"/>
            <a:ext cx="3468922" cy="3416320"/>
          </a:xfrm>
          <a:prstGeom prst="rect">
            <a:avLst/>
          </a:prstGeom>
          <a:solidFill>
            <a:srgbClr val="FFFF00">
              <a:alpha val="50000"/>
            </a:srgbClr>
          </a:solidFill>
        </p:spPr>
        <p:txBody>
          <a:bodyPr wrap="square" rtlCol="0">
            <a:spAutoFit/>
          </a:bodyPr>
          <a:lstStyle/>
          <a:p>
            <a:pPr algn="just"/>
            <a:r>
              <a:rPr lang="en-US" sz="2400" dirty="0">
                <a:solidFill>
                  <a:schemeClr val="tx1">
                    <a:lumMod val="85000"/>
                    <a:lumOff val="15000"/>
                  </a:schemeClr>
                </a:solidFill>
                <a:latin typeface="Calibri" pitchFamily="34" charset="0"/>
              </a:rPr>
              <a:t>Transcriptomic </a:t>
            </a:r>
            <a:r>
              <a:rPr lang="en-US" sz="2400" dirty="0" smtClean="0">
                <a:solidFill>
                  <a:schemeClr val="tx1">
                    <a:lumMod val="85000"/>
                    <a:lumOff val="15000"/>
                  </a:schemeClr>
                </a:solidFill>
                <a:latin typeface="Calibri" pitchFamily="34" charset="0"/>
              </a:rPr>
              <a:t>analysis 2.  </a:t>
            </a:r>
            <a:r>
              <a:rPr lang="en-US" sz="2400" b="0" dirty="0" smtClean="0">
                <a:solidFill>
                  <a:schemeClr val="tx1">
                    <a:lumMod val="85000"/>
                    <a:lumOff val="15000"/>
                  </a:schemeClr>
                </a:solidFill>
                <a:latin typeface="Calibri" pitchFamily="34" charset="0"/>
              </a:rPr>
              <a:t>The </a:t>
            </a:r>
            <a:r>
              <a:rPr lang="en-US" sz="2400" b="0" dirty="0">
                <a:solidFill>
                  <a:schemeClr val="tx1">
                    <a:lumMod val="85000"/>
                    <a:lumOff val="15000"/>
                  </a:schemeClr>
                </a:solidFill>
                <a:latin typeface="Calibri" pitchFamily="34" charset="0"/>
              </a:rPr>
              <a:t>number of differentially expressed </a:t>
            </a:r>
            <a:r>
              <a:rPr lang="en-US" sz="2400" b="0" dirty="0" smtClean="0">
                <a:solidFill>
                  <a:schemeClr val="tx1">
                    <a:lumMod val="85000"/>
                    <a:lumOff val="15000"/>
                  </a:schemeClr>
                </a:solidFill>
                <a:latin typeface="Calibri" pitchFamily="34" charset="0"/>
              </a:rPr>
              <a:t>genes of evolved lineages infecting the original ecotype (L</a:t>
            </a:r>
            <a:r>
              <a:rPr lang="en-US" sz="2400" b="0" i="1" dirty="0" smtClean="0">
                <a:solidFill>
                  <a:schemeClr val="tx1">
                    <a:lumMod val="85000"/>
                    <a:lumOff val="15000"/>
                  </a:schemeClr>
                </a:solidFill>
                <a:latin typeface="Calibri" pitchFamily="34" charset="0"/>
              </a:rPr>
              <a:t>er</a:t>
            </a:r>
            <a:r>
              <a:rPr lang="en-US" sz="2400" b="0" dirty="0" smtClean="0">
                <a:solidFill>
                  <a:schemeClr val="tx1">
                    <a:lumMod val="85000"/>
                    <a:lumOff val="15000"/>
                  </a:schemeClr>
                </a:solidFill>
                <a:latin typeface="Calibri" pitchFamily="34" charset="0"/>
              </a:rPr>
              <a:t>-0) in comparison to ancestral virus infecting the same ecotype. </a:t>
            </a:r>
          </a:p>
        </p:txBody>
      </p:sp>
      <p:sp>
        <p:nvSpPr>
          <p:cNvPr id="264" name="263 Conector"/>
          <p:cNvSpPr>
            <a:spLocks noChangeAspect="1"/>
          </p:cNvSpPr>
          <p:nvPr/>
        </p:nvSpPr>
        <p:spPr>
          <a:xfrm>
            <a:off x="394260" y="21735431"/>
            <a:ext cx="3384554" cy="3420000"/>
          </a:xfrm>
          <a:prstGeom prst="flowChartConnector">
            <a:avLst/>
          </a:prstGeom>
          <a:solidFill>
            <a:srgbClr val="64F9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smtClean="0">
                <a:solidFill>
                  <a:schemeClr val="tx1">
                    <a:lumMod val="85000"/>
                    <a:lumOff val="15000"/>
                  </a:schemeClr>
                </a:solidFill>
              </a:rPr>
              <a:t>3. </a:t>
            </a:r>
            <a:r>
              <a:rPr lang="es-ES" sz="2700" dirty="0" err="1" smtClean="0">
                <a:solidFill>
                  <a:schemeClr val="tx1">
                    <a:lumMod val="85000"/>
                    <a:lumOff val="15000"/>
                  </a:schemeClr>
                </a:solidFill>
              </a:rPr>
              <a:t>The</a:t>
            </a:r>
            <a:r>
              <a:rPr lang="es-ES" sz="2700" dirty="0" smtClean="0">
                <a:solidFill>
                  <a:schemeClr val="tx1">
                    <a:lumMod val="85000"/>
                    <a:lumOff val="15000"/>
                  </a:schemeClr>
                </a:solidFill>
              </a:rPr>
              <a:t> </a:t>
            </a:r>
            <a:r>
              <a:rPr lang="es-ES" sz="2700" dirty="0" err="1" smtClean="0">
                <a:solidFill>
                  <a:schemeClr val="tx1">
                    <a:lumMod val="85000"/>
                    <a:lumOff val="15000"/>
                  </a:schemeClr>
                </a:solidFill>
              </a:rPr>
              <a:t>most</a:t>
            </a:r>
            <a:r>
              <a:rPr lang="es-ES" sz="2700" dirty="0" smtClean="0">
                <a:solidFill>
                  <a:schemeClr val="tx1">
                    <a:lumMod val="85000"/>
                    <a:lumOff val="15000"/>
                  </a:schemeClr>
                </a:solidFill>
              </a:rPr>
              <a:t> </a:t>
            </a:r>
            <a:r>
              <a:rPr lang="es-ES" sz="2700" dirty="0" err="1" smtClean="0">
                <a:solidFill>
                  <a:schemeClr val="tx1">
                    <a:lumMod val="85000"/>
                    <a:lumOff val="15000"/>
                  </a:schemeClr>
                </a:solidFill>
              </a:rPr>
              <a:t>specialist</a:t>
            </a:r>
            <a:r>
              <a:rPr lang="es-ES" sz="2700" dirty="0" smtClean="0">
                <a:solidFill>
                  <a:schemeClr val="tx1">
                    <a:lumMod val="85000"/>
                    <a:lumOff val="15000"/>
                  </a:schemeClr>
                </a:solidFill>
              </a:rPr>
              <a:t>  and </a:t>
            </a:r>
            <a:r>
              <a:rPr lang="es-ES" sz="2700" dirty="0" err="1" smtClean="0">
                <a:solidFill>
                  <a:schemeClr val="tx1">
                    <a:lumMod val="85000"/>
                    <a:lumOff val="15000"/>
                  </a:schemeClr>
                </a:solidFill>
              </a:rPr>
              <a:t>most</a:t>
            </a:r>
            <a:r>
              <a:rPr lang="es-ES" sz="2700" dirty="0" smtClean="0">
                <a:solidFill>
                  <a:schemeClr val="tx1">
                    <a:lumMod val="85000"/>
                    <a:lumOff val="15000"/>
                  </a:schemeClr>
                </a:solidFill>
              </a:rPr>
              <a:t> </a:t>
            </a:r>
            <a:r>
              <a:rPr lang="es-ES" sz="2700" dirty="0" err="1" smtClean="0">
                <a:solidFill>
                  <a:schemeClr val="tx1">
                    <a:lumMod val="85000"/>
                    <a:lumOff val="15000"/>
                  </a:schemeClr>
                </a:solidFill>
              </a:rPr>
              <a:t>generalist</a:t>
            </a:r>
            <a:r>
              <a:rPr lang="es-ES" sz="2700" dirty="0" smtClean="0">
                <a:solidFill>
                  <a:schemeClr val="tx1">
                    <a:lumMod val="85000"/>
                    <a:lumOff val="15000"/>
                  </a:schemeClr>
                </a:solidFill>
              </a:rPr>
              <a:t> </a:t>
            </a:r>
            <a:r>
              <a:rPr lang="es-ES" sz="2700" dirty="0" err="1" smtClean="0">
                <a:solidFill>
                  <a:schemeClr val="tx1">
                    <a:lumMod val="85000"/>
                    <a:lumOff val="15000"/>
                  </a:schemeClr>
                </a:solidFill>
              </a:rPr>
              <a:t>lineages</a:t>
            </a:r>
            <a:r>
              <a:rPr lang="es-ES" sz="2700" dirty="0" smtClean="0">
                <a:solidFill>
                  <a:schemeClr val="tx1">
                    <a:lumMod val="85000"/>
                    <a:lumOff val="15000"/>
                  </a:schemeClr>
                </a:solidFill>
              </a:rPr>
              <a:t> in </a:t>
            </a:r>
            <a:r>
              <a:rPr lang="es-ES" sz="2700" dirty="0" err="1" smtClean="0">
                <a:solidFill>
                  <a:schemeClr val="tx1">
                    <a:lumMod val="85000"/>
                    <a:lumOff val="15000"/>
                  </a:schemeClr>
                </a:solidFill>
              </a:rPr>
              <a:t>all</a:t>
            </a:r>
            <a:r>
              <a:rPr lang="es-ES" sz="2700" dirty="0">
                <a:solidFill>
                  <a:schemeClr val="tx1">
                    <a:lumMod val="85000"/>
                    <a:lumOff val="15000"/>
                  </a:schemeClr>
                </a:solidFill>
              </a:rPr>
              <a:t> </a:t>
            </a:r>
            <a:r>
              <a:rPr lang="es-ES" sz="2700" dirty="0" smtClean="0">
                <a:solidFill>
                  <a:schemeClr val="tx1">
                    <a:lumMod val="85000"/>
                    <a:lumOff val="15000"/>
                  </a:schemeClr>
                </a:solidFill>
              </a:rPr>
              <a:t>hosts </a:t>
            </a:r>
            <a:r>
              <a:rPr lang="es-ES" sz="2700" i="1" dirty="0" smtClean="0">
                <a:solidFill>
                  <a:schemeClr val="tx1">
                    <a:lumMod val="85000"/>
                    <a:lumOff val="15000"/>
                  </a:schemeClr>
                </a:solidFill>
              </a:rPr>
              <a:t>vs </a:t>
            </a:r>
            <a:r>
              <a:rPr lang="es-ES" sz="2700" dirty="0" smtClean="0">
                <a:solidFill>
                  <a:schemeClr val="tx1">
                    <a:lumMod val="85000"/>
                    <a:lumOff val="15000"/>
                  </a:schemeClr>
                </a:solidFill>
              </a:rPr>
              <a:t>in local host  </a:t>
            </a:r>
            <a:endParaRPr lang="es-ES" sz="2700" dirty="0">
              <a:solidFill>
                <a:schemeClr val="tx1">
                  <a:lumMod val="85000"/>
                  <a:lumOff val="15000"/>
                </a:schemeClr>
              </a:solidFill>
            </a:endParaRPr>
          </a:p>
        </p:txBody>
      </p:sp>
      <p:pic>
        <p:nvPicPr>
          <p:cNvPr id="2068" name="Picture 20" descr="venn_general_analysis4.png"/>
          <p:cNvPicPr>
            <a:picLocks noChangeAspect="1" noChangeArrowheads="1"/>
          </p:cNvPicPr>
          <p:nvPr/>
        </p:nvPicPr>
        <p:blipFill rotWithShape="1">
          <a:blip r:embed="rId23">
            <a:extLst>
              <a:ext uri="{28A0092B-C50C-407E-A947-70E740481C1C}">
                <a14:useLocalDpi xmlns:a14="http://schemas.microsoft.com/office/drawing/2010/main" xmlns="" val="0"/>
              </a:ext>
            </a:extLst>
          </a:blip>
          <a:srcRect l="4135" t="8289" r="3924" b="4820"/>
          <a:stretch/>
        </p:blipFill>
        <p:spPr bwMode="auto">
          <a:xfrm>
            <a:off x="7901286" y="25224733"/>
            <a:ext cx="7389879" cy="698400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29 CuadroTexto"/>
          <p:cNvSpPr txBox="1"/>
          <p:nvPr/>
        </p:nvSpPr>
        <p:spPr>
          <a:xfrm>
            <a:off x="4027052" y="22382857"/>
            <a:ext cx="11177027" cy="2308324"/>
          </a:xfrm>
          <a:prstGeom prst="rect">
            <a:avLst/>
          </a:prstGeom>
          <a:solidFill>
            <a:srgbClr val="64F92F">
              <a:alpha val="50000"/>
            </a:srgbClr>
          </a:solidFill>
        </p:spPr>
        <p:txBody>
          <a:bodyPr wrap="square" rtlCol="0">
            <a:spAutoFit/>
          </a:bodyPr>
          <a:lstStyle/>
          <a:p>
            <a:pPr algn="just"/>
            <a:r>
              <a:rPr lang="en-US" sz="2400" dirty="0">
                <a:solidFill>
                  <a:schemeClr val="tx1">
                    <a:lumMod val="85000"/>
                    <a:lumOff val="15000"/>
                  </a:schemeClr>
                </a:solidFill>
                <a:latin typeface="Calibri" pitchFamily="34" charset="0"/>
              </a:rPr>
              <a:t>Transcriptomic </a:t>
            </a:r>
            <a:r>
              <a:rPr lang="en-US" sz="2400" dirty="0" smtClean="0">
                <a:solidFill>
                  <a:schemeClr val="tx1">
                    <a:lumMod val="85000"/>
                    <a:lumOff val="15000"/>
                  </a:schemeClr>
                </a:solidFill>
                <a:latin typeface="Calibri" pitchFamily="34" charset="0"/>
              </a:rPr>
              <a:t>analysis 3.  Venn </a:t>
            </a:r>
            <a:r>
              <a:rPr lang="en-US" sz="2400" dirty="0">
                <a:solidFill>
                  <a:schemeClr val="tx1">
                    <a:lumMod val="85000"/>
                    <a:lumOff val="15000"/>
                  </a:schemeClr>
                </a:solidFill>
                <a:latin typeface="Calibri" pitchFamily="34" charset="0"/>
              </a:rPr>
              <a:t>diagrams </a:t>
            </a:r>
            <a:r>
              <a:rPr lang="en-US" sz="2400" b="0" dirty="0">
                <a:solidFill>
                  <a:schemeClr val="tx1">
                    <a:lumMod val="85000"/>
                    <a:lumOff val="15000"/>
                  </a:schemeClr>
                </a:solidFill>
                <a:latin typeface="Calibri" pitchFamily="34" charset="0"/>
              </a:rPr>
              <a:t>represent the number of differentially expressed genes in each ecotype. </a:t>
            </a:r>
            <a:r>
              <a:rPr lang="en-US" sz="2400" b="0" dirty="0" smtClean="0">
                <a:solidFill>
                  <a:schemeClr val="tx1">
                    <a:lumMod val="85000"/>
                    <a:lumOff val="15000"/>
                  </a:schemeClr>
                </a:solidFill>
                <a:latin typeface="Calibri" pitchFamily="34" charset="0"/>
              </a:rPr>
              <a:t> Ellipses indicate the number of differentially expressed genes in alternative host ecotypes in comparison to the local host for an evolved virus lineage. </a:t>
            </a:r>
            <a:r>
              <a:rPr lang="en-US" sz="2400" b="0" dirty="0">
                <a:solidFill>
                  <a:schemeClr val="tx1">
                    <a:lumMod val="85000"/>
                    <a:lumOff val="15000"/>
                  </a:schemeClr>
                </a:solidFill>
                <a:latin typeface="Calibri" pitchFamily="34" charset="0"/>
              </a:rPr>
              <a:t>The </a:t>
            </a:r>
            <a:r>
              <a:rPr lang="en-US" sz="2400" b="0" dirty="0" smtClean="0">
                <a:solidFill>
                  <a:schemeClr val="tx1">
                    <a:lumMod val="85000"/>
                    <a:lumOff val="15000"/>
                  </a:schemeClr>
                </a:solidFill>
                <a:latin typeface="Calibri" pitchFamily="34" charset="0"/>
              </a:rPr>
              <a:t>overlapping areas </a:t>
            </a:r>
            <a:r>
              <a:rPr lang="en-US" sz="2400" b="0" dirty="0">
                <a:solidFill>
                  <a:schemeClr val="tx1">
                    <a:lumMod val="85000"/>
                    <a:lumOff val="15000"/>
                  </a:schemeClr>
                </a:solidFill>
                <a:latin typeface="Calibri" pitchFamily="34" charset="0"/>
              </a:rPr>
              <a:t>of the </a:t>
            </a:r>
            <a:r>
              <a:rPr lang="en-US" sz="2400" b="0" dirty="0" smtClean="0">
                <a:solidFill>
                  <a:schemeClr val="tx1">
                    <a:lumMod val="85000"/>
                    <a:lumOff val="15000"/>
                  </a:schemeClr>
                </a:solidFill>
                <a:latin typeface="Calibri" pitchFamily="34" charset="0"/>
              </a:rPr>
              <a:t>ellipses represent </a:t>
            </a:r>
            <a:r>
              <a:rPr lang="en-US" sz="2400" b="0" dirty="0">
                <a:solidFill>
                  <a:schemeClr val="tx1">
                    <a:lumMod val="85000"/>
                    <a:lumOff val="15000"/>
                  </a:schemeClr>
                </a:solidFill>
                <a:latin typeface="Calibri" pitchFamily="34" charset="0"/>
              </a:rPr>
              <a:t>the number of </a:t>
            </a:r>
            <a:r>
              <a:rPr lang="en-US" sz="2400" b="0" dirty="0" smtClean="0">
                <a:solidFill>
                  <a:schemeClr val="tx1">
                    <a:lumMod val="85000"/>
                    <a:lumOff val="15000"/>
                  </a:schemeClr>
                </a:solidFill>
                <a:latin typeface="Calibri" pitchFamily="34" charset="0"/>
              </a:rPr>
              <a:t>common genes among ecotypes.  L</a:t>
            </a:r>
            <a:r>
              <a:rPr lang="en-US" sz="2400" b="0" i="1" dirty="0" smtClean="0">
                <a:solidFill>
                  <a:schemeClr val="tx1">
                    <a:lumMod val="85000"/>
                    <a:lumOff val="15000"/>
                  </a:schemeClr>
                </a:solidFill>
                <a:latin typeface="Calibri" pitchFamily="34" charset="0"/>
              </a:rPr>
              <a:t>er</a:t>
            </a:r>
            <a:r>
              <a:rPr lang="en-US" sz="2400" b="0" dirty="0" smtClean="0">
                <a:solidFill>
                  <a:schemeClr val="tx1">
                    <a:lumMod val="85000"/>
                    <a:lumOff val="15000"/>
                  </a:schemeClr>
                </a:solidFill>
                <a:latin typeface="Calibri" pitchFamily="34" charset="0"/>
              </a:rPr>
              <a:t>-0/1 is the most specialized lineage and St-0/3 the most generalist one. </a:t>
            </a:r>
            <a:endParaRPr lang="en-US" sz="2400" b="0" dirty="0">
              <a:solidFill>
                <a:schemeClr val="tx1">
                  <a:lumMod val="85000"/>
                  <a:lumOff val="15000"/>
                </a:schemeClr>
              </a:solidFill>
              <a:latin typeface="Calibri" pitchFamily="34" charset="0"/>
            </a:endParaRPr>
          </a:p>
        </p:txBody>
      </p:sp>
      <p:sp>
        <p:nvSpPr>
          <p:cNvPr id="31" name="30 Rectángulo"/>
          <p:cNvSpPr/>
          <p:nvPr/>
        </p:nvSpPr>
        <p:spPr>
          <a:xfrm>
            <a:off x="22481381" y="29447666"/>
            <a:ext cx="15362127" cy="8494633"/>
          </a:xfrm>
          <a:prstGeom prst="rect">
            <a:avLst/>
          </a:prstGeom>
        </p:spPr>
        <p:txBody>
          <a:bodyPr wrap="square">
            <a:spAutoFit/>
          </a:bodyPr>
          <a:lstStyle/>
          <a:p>
            <a:pPr algn="just"/>
            <a:r>
              <a:rPr lang="en-US" sz="4800" dirty="0" smtClean="0">
                <a:solidFill>
                  <a:schemeClr val="accent1">
                    <a:lumMod val="50000"/>
                  </a:schemeClr>
                </a:solidFill>
              </a:rPr>
              <a:t>Conclusions</a:t>
            </a:r>
          </a:p>
          <a:p>
            <a:pPr marL="867551" lvl="1" indent="-342900" algn="just">
              <a:buFont typeface="Arial" panose="020B0604020202020204" pitchFamily="34" charset="0"/>
              <a:buChar char="•"/>
            </a:pPr>
            <a:r>
              <a:rPr lang="en-US" sz="2400" dirty="0" smtClean="0">
                <a:solidFill>
                  <a:schemeClr val="tx1">
                    <a:lumMod val="85000"/>
                    <a:lumOff val="15000"/>
                  </a:schemeClr>
                </a:solidFill>
              </a:rPr>
              <a:t>Genetic differences among host ecotypes promoted a divergence in the adaptive targets of TEV-</a:t>
            </a:r>
            <a:r>
              <a:rPr lang="en-US" sz="2400" i="1" dirty="0" smtClean="0">
                <a:solidFill>
                  <a:schemeClr val="tx1">
                    <a:lumMod val="85000"/>
                    <a:lumOff val="15000"/>
                  </a:schemeClr>
                </a:solidFill>
              </a:rPr>
              <a:t>At</a:t>
            </a:r>
            <a:r>
              <a:rPr lang="en-US" sz="2400" dirty="0" smtClean="0">
                <a:solidFill>
                  <a:schemeClr val="tx1">
                    <a:lumMod val="85000"/>
                    <a:lumOff val="15000"/>
                  </a:schemeClr>
                </a:solidFill>
              </a:rPr>
              <a:t>17b.</a:t>
            </a:r>
          </a:p>
          <a:p>
            <a:pPr marL="342900"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The lists of genes targeted by each locally adapted virus depends upon the ecotype wherein evolution took place. Independent lineages evolved in a common ecotype show overlapping lists of genes (convergent evolution).</a:t>
            </a:r>
          </a:p>
          <a:p>
            <a:pPr marL="867551" lvl="1"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With the exception of ecotype Ei-2, there most permissive ecotypes show weaker response to virus infection than more resistant ecotypes (lower number of altered genes). </a:t>
            </a:r>
          </a:p>
          <a:p>
            <a:pPr marL="867551" lvl="1"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Virus-host interactions have undergone changes in the most lineages during adaptation to a new ecotype. </a:t>
            </a:r>
          </a:p>
          <a:p>
            <a:pPr marL="867551" lvl="1"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Most of the genes altered by the evolved viruses, compared to the ancestral virus, are implicated in metabolic and growth processes, not in immune responses, indicating that the immune response was not the main selective target during this adaptive radiation.  Possibly due to the previous common phase of adaptation to L</a:t>
            </a:r>
            <a:r>
              <a:rPr lang="en-US" sz="2400" i="1" dirty="0" smtClean="0">
                <a:solidFill>
                  <a:schemeClr val="tx1">
                    <a:lumMod val="85000"/>
                    <a:lumOff val="15000"/>
                  </a:schemeClr>
                </a:solidFill>
              </a:rPr>
              <a:t>er</a:t>
            </a:r>
            <a:r>
              <a:rPr lang="en-US" sz="2400" dirty="0" smtClean="0">
                <a:solidFill>
                  <a:schemeClr val="tx1">
                    <a:lumMod val="85000"/>
                    <a:lumOff val="15000"/>
                  </a:schemeClr>
                </a:solidFill>
              </a:rPr>
              <a:t>-0 in which surpassing immune responses was essential. </a:t>
            </a:r>
          </a:p>
          <a:p>
            <a:pPr marL="867551" lvl="1"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Adaptation to the local host ecotype does not involve changes in the interaction with the original ecotype L</a:t>
            </a:r>
            <a:r>
              <a:rPr lang="en-US" sz="2400" i="1" dirty="0" smtClean="0">
                <a:solidFill>
                  <a:schemeClr val="tx1">
                    <a:lumMod val="85000"/>
                    <a:lumOff val="15000"/>
                  </a:schemeClr>
                </a:solidFill>
              </a:rPr>
              <a:t>er</a:t>
            </a:r>
            <a:r>
              <a:rPr lang="en-US" sz="2400" dirty="0" smtClean="0">
                <a:solidFill>
                  <a:schemeClr val="tx1">
                    <a:lumMod val="85000"/>
                    <a:lumOff val="15000"/>
                  </a:schemeClr>
                </a:solidFill>
              </a:rPr>
              <a:t>-0.</a:t>
            </a:r>
          </a:p>
          <a:p>
            <a:pPr marL="867551" lvl="1" indent="-342900" algn="just">
              <a:buFont typeface="Arial" panose="020B0604020202020204" pitchFamily="34" charset="0"/>
              <a:buChar char="•"/>
            </a:pPr>
            <a:endParaRPr lang="en-US" sz="1100" dirty="0" smtClean="0">
              <a:solidFill>
                <a:schemeClr val="tx1">
                  <a:lumMod val="85000"/>
                  <a:lumOff val="15000"/>
                </a:schemeClr>
              </a:solidFill>
            </a:endParaRPr>
          </a:p>
          <a:p>
            <a:pPr marL="867551" lvl="1" indent="-342900" algn="just">
              <a:buFont typeface="Arial" panose="020B0604020202020204" pitchFamily="34" charset="0"/>
              <a:buChar char="•"/>
            </a:pPr>
            <a:r>
              <a:rPr lang="en-US" sz="2400" dirty="0" smtClean="0">
                <a:solidFill>
                  <a:schemeClr val="tx1">
                    <a:lumMod val="85000"/>
                    <a:lumOff val="15000"/>
                  </a:schemeClr>
                </a:solidFill>
              </a:rPr>
              <a:t>The most generalist case of viral lineage alter smaller set of genes then the more specialist virus. Specialist lineage shows more heterogeneity in the altered set of genes. </a:t>
            </a:r>
            <a:endParaRPr lang="en-US" sz="2400" dirty="0">
              <a:solidFill>
                <a:schemeClr val="tx1">
                  <a:lumMod val="85000"/>
                  <a:lumOff val="15000"/>
                </a:schemeClr>
              </a:solidFill>
            </a:endParaRPr>
          </a:p>
        </p:txBody>
      </p:sp>
      <p:pic>
        <p:nvPicPr>
          <p:cNvPr id="2" name="Imagen 1" descr="2011-Web-EconomiaC-63px.jpg"/>
          <p:cNvPicPr>
            <a:picLocks noChangeAspect="1"/>
          </p:cNvPicPr>
          <p:nvPr/>
        </p:nvPicPr>
        <p:blipFill>
          <a:blip r:embed="rId24">
            <a:extLst>
              <a:ext uri="{28A0092B-C50C-407E-A947-70E740481C1C}">
                <a14:useLocalDpi xmlns:a14="http://schemas.microsoft.com/office/drawing/2010/main" xmlns="" val="0"/>
              </a:ext>
            </a:extLst>
          </a:blip>
          <a:stretch>
            <a:fillRect/>
          </a:stretch>
        </p:blipFill>
        <p:spPr>
          <a:xfrm>
            <a:off x="451229" y="36566351"/>
            <a:ext cx="5165889" cy="1367441"/>
          </a:xfrm>
          <a:prstGeom prst="rect">
            <a:avLst/>
          </a:prstGeom>
        </p:spPr>
      </p:pic>
      <p:sp>
        <p:nvSpPr>
          <p:cNvPr id="5" name="CuadroTexto 4"/>
          <p:cNvSpPr txBox="1"/>
          <p:nvPr/>
        </p:nvSpPr>
        <p:spPr>
          <a:xfrm>
            <a:off x="361738" y="35849638"/>
            <a:ext cx="1939353" cy="584776"/>
          </a:xfrm>
          <a:prstGeom prst="rect">
            <a:avLst/>
          </a:prstGeom>
          <a:noFill/>
        </p:spPr>
        <p:txBody>
          <a:bodyPr wrap="none" rtlCol="0">
            <a:spAutoFit/>
          </a:bodyPr>
          <a:lstStyle/>
          <a:p>
            <a:r>
              <a:rPr lang="es-ES" sz="3200" dirty="0" err="1">
                <a:solidFill>
                  <a:schemeClr val="accent1">
                    <a:lumMod val="50000"/>
                  </a:schemeClr>
                </a:solidFill>
              </a:rPr>
              <a:t>Funding</a:t>
            </a:r>
            <a:r>
              <a:rPr lang="es-ES" sz="3200" dirty="0">
                <a:solidFill>
                  <a:schemeClr val="accent1">
                    <a:lumMod val="50000"/>
                  </a:schemeClr>
                </a:solidFill>
              </a:rPr>
              <a:t>:</a:t>
            </a:r>
          </a:p>
        </p:txBody>
      </p:sp>
      <p:sp>
        <p:nvSpPr>
          <p:cNvPr id="100" name="CuadroTexto 99"/>
          <p:cNvSpPr txBox="1"/>
          <p:nvPr/>
        </p:nvSpPr>
        <p:spPr>
          <a:xfrm>
            <a:off x="464265" y="33479006"/>
            <a:ext cx="2529860" cy="584775"/>
          </a:xfrm>
          <a:prstGeom prst="rect">
            <a:avLst/>
          </a:prstGeom>
          <a:noFill/>
        </p:spPr>
        <p:txBody>
          <a:bodyPr wrap="none" rtlCol="0">
            <a:spAutoFit/>
          </a:bodyPr>
          <a:lstStyle/>
          <a:p>
            <a:r>
              <a:rPr lang="es-ES" sz="3200" dirty="0" err="1" smtClean="0">
                <a:solidFill>
                  <a:schemeClr val="accent1">
                    <a:lumMod val="50000"/>
                  </a:schemeClr>
                </a:solidFill>
              </a:rPr>
              <a:t>References</a:t>
            </a:r>
            <a:r>
              <a:rPr lang="es-ES" sz="3200" dirty="0" smtClean="0">
                <a:solidFill>
                  <a:schemeClr val="accent1">
                    <a:lumMod val="50000"/>
                  </a:schemeClr>
                </a:solidFill>
              </a:rPr>
              <a:t>:</a:t>
            </a:r>
            <a:endParaRPr lang="es-ES" sz="3200" dirty="0">
              <a:solidFill>
                <a:schemeClr val="accent1">
                  <a:lumMod val="50000"/>
                </a:schemeClr>
              </a:solidFill>
            </a:endParaRPr>
          </a:p>
        </p:txBody>
      </p:sp>
      <p:sp>
        <p:nvSpPr>
          <p:cNvPr id="6" name="CuadroTexto 5"/>
          <p:cNvSpPr txBox="1"/>
          <p:nvPr/>
        </p:nvSpPr>
        <p:spPr>
          <a:xfrm>
            <a:off x="412683" y="34063781"/>
            <a:ext cx="11523407" cy="1200328"/>
          </a:xfrm>
          <a:prstGeom prst="rect">
            <a:avLst/>
          </a:prstGeom>
          <a:noFill/>
        </p:spPr>
        <p:txBody>
          <a:bodyPr wrap="none" rtlCol="0">
            <a:spAutoFit/>
          </a:bodyPr>
          <a:lstStyle/>
          <a:p>
            <a:r>
              <a:rPr lang="es-ES" sz="2400" b="0" dirty="0" err="1">
                <a:solidFill>
                  <a:schemeClr val="tx1">
                    <a:lumMod val="85000"/>
                    <a:lumOff val="15000"/>
                  </a:schemeClr>
                </a:solidFill>
                <a:latin typeface="Calibri" pitchFamily="34" charset="0"/>
              </a:rPr>
              <a:t>Hillung</a:t>
            </a:r>
            <a:r>
              <a:rPr lang="es-ES" sz="2400" b="0" dirty="0">
                <a:solidFill>
                  <a:schemeClr val="tx1">
                    <a:lumMod val="85000"/>
                    <a:lumOff val="15000"/>
                  </a:schemeClr>
                </a:solidFill>
                <a:latin typeface="Calibri" pitchFamily="34" charset="0"/>
              </a:rPr>
              <a:t> J, Cuevas JM, Elena SF. (2012) </a:t>
            </a:r>
            <a:r>
              <a:rPr lang="es-ES" sz="2400" b="0" i="1" dirty="0">
                <a:solidFill>
                  <a:schemeClr val="tx1">
                    <a:lumMod val="85000"/>
                    <a:lumOff val="15000"/>
                  </a:schemeClr>
                </a:solidFill>
                <a:latin typeface="Calibri" pitchFamily="34" charset="0"/>
              </a:rPr>
              <a:t>Front. </a:t>
            </a:r>
            <a:r>
              <a:rPr lang="es-ES" sz="2400" b="0" i="1" dirty="0" err="1">
                <a:solidFill>
                  <a:schemeClr val="tx1">
                    <a:lumMod val="85000"/>
                    <a:lumOff val="15000"/>
                  </a:schemeClr>
                </a:solidFill>
                <a:latin typeface="Calibri" pitchFamily="34" charset="0"/>
              </a:rPr>
              <a:t>Microbiol</a:t>
            </a:r>
            <a:r>
              <a:rPr lang="es-ES" sz="2400" b="0" dirty="0">
                <a:solidFill>
                  <a:schemeClr val="tx1">
                    <a:lumMod val="85000"/>
                    <a:lumOff val="15000"/>
                  </a:schemeClr>
                </a:solidFill>
                <a:latin typeface="Calibri" pitchFamily="34" charset="0"/>
              </a:rPr>
              <a:t>. </a:t>
            </a:r>
            <a:r>
              <a:rPr lang="es-ES" sz="2400" dirty="0">
                <a:solidFill>
                  <a:schemeClr val="tx1">
                    <a:lumMod val="85000"/>
                    <a:lumOff val="15000"/>
                  </a:schemeClr>
                </a:solidFill>
                <a:latin typeface="Calibri" pitchFamily="34" charset="0"/>
              </a:rPr>
              <a:t>3</a:t>
            </a:r>
            <a:r>
              <a:rPr lang="es-ES" sz="2400" b="0" dirty="0">
                <a:solidFill>
                  <a:schemeClr val="tx1">
                    <a:lumMod val="85000"/>
                    <a:lumOff val="15000"/>
                  </a:schemeClr>
                </a:solidFill>
                <a:latin typeface="Calibri" pitchFamily="34" charset="0"/>
              </a:rPr>
              <a:t>: 229.</a:t>
            </a:r>
          </a:p>
          <a:p>
            <a:r>
              <a:rPr lang="es-ES" sz="2400" b="0" dirty="0" smtClean="0">
                <a:solidFill>
                  <a:schemeClr val="tx1">
                    <a:lumMod val="85000"/>
                    <a:lumOff val="15000"/>
                  </a:schemeClr>
                </a:solidFill>
                <a:latin typeface="Calibri" pitchFamily="34" charset="0"/>
              </a:rPr>
              <a:t>Hillung J, Cuevas JM, Valverde S, Elena SF. (2014) </a:t>
            </a:r>
            <a:r>
              <a:rPr lang="es-ES" sz="2400" b="0" i="1" dirty="0" smtClean="0">
                <a:solidFill>
                  <a:schemeClr val="tx1">
                    <a:lumMod val="85000"/>
                    <a:lumOff val="15000"/>
                  </a:schemeClr>
                </a:solidFill>
                <a:latin typeface="Calibri" pitchFamily="34" charset="0"/>
              </a:rPr>
              <a:t>Evolution</a:t>
            </a:r>
            <a:r>
              <a:rPr lang="es-ES" sz="2400" b="0" dirty="0" smtClean="0">
                <a:solidFill>
                  <a:schemeClr val="tx1">
                    <a:lumMod val="85000"/>
                    <a:lumOff val="15000"/>
                  </a:schemeClr>
                </a:solidFill>
                <a:latin typeface="Calibri" pitchFamily="34" charset="0"/>
              </a:rPr>
              <a:t> </a:t>
            </a:r>
            <a:r>
              <a:rPr lang="es-ES" sz="2400" dirty="0" err="1" smtClean="0">
                <a:solidFill>
                  <a:schemeClr val="tx1">
                    <a:lumMod val="85000"/>
                    <a:lumOff val="15000"/>
                  </a:schemeClr>
                </a:solidFill>
                <a:latin typeface="Calibri" pitchFamily="34" charset="0"/>
              </a:rPr>
              <a:t>doi</a:t>
            </a:r>
            <a:r>
              <a:rPr lang="es-ES" sz="2400" b="0" dirty="0" smtClean="0">
                <a:solidFill>
                  <a:schemeClr val="tx1">
                    <a:lumMod val="85000"/>
                    <a:lumOff val="15000"/>
                  </a:schemeClr>
                </a:solidFill>
                <a:latin typeface="Calibri" pitchFamily="34" charset="0"/>
              </a:rPr>
              <a:t>: 10.1111/evo.12458.</a:t>
            </a:r>
          </a:p>
          <a:p>
            <a:r>
              <a:rPr lang="es-ES" sz="2400" b="0" dirty="0" err="1" smtClean="0">
                <a:solidFill>
                  <a:schemeClr val="tx1">
                    <a:lumMod val="85000"/>
                    <a:lumOff val="15000"/>
                  </a:schemeClr>
                </a:solidFill>
                <a:latin typeface="Calibri" pitchFamily="34" charset="0"/>
              </a:rPr>
              <a:t>Lalić</a:t>
            </a:r>
            <a:r>
              <a:rPr lang="es-ES" sz="2400" b="0" dirty="0" smtClean="0">
                <a:solidFill>
                  <a:schemeClr val="tx1">
                    <a:lumMod val="85000"/>
                    <a:lumOff val="15000"/>
                  </a:schemeClr>
                </a:solidFill>
                <a:latin typeface="Calibri" pitchFamily="34" charset="0"/>
              </a:rPr>
              <a:t> </a:t>
            </a:r>
            <a:r>
              <a:rPr lang="es-ES" sz="2400" b="0" dirty="0">
                <a:solidFill>
                  <a:schemeClr val="tx1">
                    <a:lumMod val="85000"/>
                    <a:lumOff val="15000"/>
                  </a:schemeClr>
                </a:solidFill>
                <a:latin typeface="Calibri" pitchFamily="34" charset="0"/>
              </a:rPr>
              <a:t>J, Agudelo-Romero P, Carrasco P, Elena SF. (2010) </a:t>
            </a:r>
            <a:r>
              <a:rPr lang="es-ES" sz="2400" b="0" i="1" dirty="0">
                <a:solidFill>
                  <a:schemeClr val="tx1">
                    <a:lumMod val="85000"/>
                    <a:lumOff val="15000"/>
                  </a:schemeClr>
                </a:solidFill>
                <a:latin typeface="Calibri" pitchFamily="34" charset="0"/>
              </a:rPr>
              <a:t>Phil. </a:t>
            </a:r>
            <a:r>
              <a:rPr lang="es-ES" sz="2400" b="0" i="1" dirty="0" err="1">
                <a:solidFill>
                  <a:schemeClr val="tx1">
                    <a:lumMod val="85000"/>
                    <a:lumOff val="15000"/>
                  </a:schemeClr>
                </a:solidFill>
                <a:latin typeface="Calibri" pitchFamily="34" charset="0"/>
              </a:rPr>
              <a:t>Trans</a:t>
            </a:r>
            <a:r>
              <a:rPr lang="es-ES" sz="2400" b="0" i="1" dirty="0">
                <a:solidFill>
                  <a:schemeClr val="tx1">
                    <a:lumMod val="85000"/>
                    <a:lumOff val="15000"/>
                  </a:schemeClr>
                </a:solidFill>
                <a:latin typeface="Calibri" pitchFamily="34" charset="0"/>
              </a:rPr>
              <a:t>. R. Soc. B </a:t>
            </a:r>
            <a:r>
              <a:rPr lang="es-ES" sz="2400" dirty="0">
                <a:solidFill>
                  <a:schemeClr val="tx1">
                    <a:lumMod val="85000"/>
                    <a:lumOff val="15000"/>
                  </a:schemeClr>
                </a:solidFill>
                <a:latin typeface="Calibri" pitchFamily="34" charset="0"/>
              </a:rPr>
              <a:t>65</a:t>
            </a:r>
            <a:r>
              <a:rPr lang="es-ES" sz="2400" b="0" dirty="0">
                <a:solidFill>
                  <a:schemeClr val="tx1">
                    <a:lumMod val="85000"/>
                    <a:lumOff val="15000"/>
                  </a:schemeClr>
                </a:solidFill>
                <a:latin typeface="Calibri" pitchFamily="34" charset="0"/>
              </a:rPr>
              <a:t>: 1997-2008</a:t>
            </a:r>
            <a:r>
              <a:rPr lang="es-ES" sz="2400" b="0" dirty="0" smtClean="0">
                <a:solidFill>
                  <a:schemeClr val="tx1">
                    <a:lumMod val="85000"/>
                    <a:lumOff val="15000"/>
                  </a:schemeClr>
                </a:solidFill>
                <a:latin typeface="Calibri" pitchFamily="34" charset="0"/>
              </a:rPr>
              <a:t>.</a:t>
            </a:r>
            <a:endParaRPr lang="es-ES" sz="2400" b="0" dirty="0">
              <a:solidFill>
                <a:schemeClr val="tx1">
                  <a:lumMod val="85000"/>
                  <a:lumOff val="15000"/>
                </a:schemeClr>
              </a:solidFill>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17420</TotalTime>
  <Words>1091</Words>
  <Application>Microsoft Office PowerPoint</Application>
  <PresentationFormat>Personalizado</PresentationFormat>
  <Paragraphs>162</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Concurrencia</vt:lpstr>
      <vt:lpstr>Diapositiva 1</vt:lpstr>
    </vt:vector>
  </TitlesOfParts>
  <Company>Mechanical Engineering 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fgarcia</cp:lastModifiedBy>
  <cp:revision>759</cp:revision>
  <cp:lastPrinted>2013-06-04T08:47:00Z</cp:lastPrinted>
  <dcterms:created xsi:type="dcterms:W3CDTF">2003-04-11T15:30:44Z</dcterms:created>
  <dcterms:modified xsi:type="dcterms:W3CDTF">2014-06-16T16:39:51Z</dcterms:modified>
</cp:coreProperties>
</file>